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</p:sldIdLst>
  <p:sldSz cx="9144000" cy="6858000" type="screen4x3"/>
  <p:notesSz cx="9944100" cy="6805613"/>
  <p:defaultTextStyle>
    <a:defPPr>
      <a:defRPr lang="en-GB"/>
    </a:defPPr>
    <a:lvl1pPr algn="l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DE47D"/>
    <a:srgbClr val="FFE579"/>
    <a:srgbClr val="FFE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9" autoAdjust="0"/>
  </p:normalViewPr>
  <p:slideViewPr>
    <p:cSldViewPr>
      <p:cViewPr>
        <p:scale>
          <a:sx n="66" d="100"/>
          <a:sy n="66" d="100"/>
        </p:scale>
        <p:origin x="-1445" y="-499"/>
      </p:cViewPr>
      <p:guideLst>
        <p:guide orient="horz" pos="2572"/>
        <p:guide pos="1066"/>
      </p:guideLst>
    </p:cSldViewPr>
  </p:slideViewPr>
  <p:outlineViewPr>
    <p:cViewPr>
      <p:scale>
        <a:sx n="33" d="100"/>
        <a:sy n="33" d="100"/>
      </p:scale>
      <p:origin x="0" y="11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180" y="0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3805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180" y="6463805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E3B941-D8BC-4BAE-957E-E01314028A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13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180" y="0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9588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880" y="3232448"/>
            <a:ext cx="7954344" cy="30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3805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180" y="6463805"/>
            <a:ext cx="4309579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B2CC39-C374-4335-BADD-397F38669C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1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Achtergrond-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9" y="692697"/>
            <a:ext cx="6984776" cy="1296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6976864" cy="1464568"/>
          </a:xfrm>
        </p:spPr>
        <p:txBody>
          <a:bodyPr/>
          <a:lstStyle>
            <a:lvl1pPr marL="0" indent="0" algn="ctr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626754" y="251356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CybSec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7476" y="279790"/>
            <a:ext cx="853719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CybSec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tudelft.nl/e7x9k/CR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5838" y="206071"/>
            <a:ext cx="6705600" cy="3009900"/>
          </a:xfrm>
        </p:spPr>
        <p:txBody>
          <a:bodyPr/>
          <a:lstStyle/>
          <a:p>
            <a:r>
              <a:rPr lang="nl-NL" altLang="nl-NL" i="1" dirty="0" smtClean="0">
                <a:solidFill>
                  <a:schemeClr val="tx1"/>
                </a:solidFill>
              </a:rPr>
              <a:t>Cyber security = </a:t>
            </a:r>
            <a:br>
              <a:rPr lang="nl-NL" altLang="nl-NL" i="1" dirty="0" smtClean="0">
                <a:solidFill>
                  <a:schemeClr val="tx1"/>
                </a:solidFill>
              </a:rPr>
            </a:br>
            <a:r>
              <a:rPr lang="nl-NL" altLang="nl-NL" i="1" dirty="0" smtClean="0">
                <a:solidFill>
                  <a:schemeClr val="tx1"/>
                </a:solidFill>
              </a:rPr>
              <a:t>cyber risk management</a:t>
            </a:r>
            <a:br>
              <a:rPr lang="nl-NL" altLang="nl-NL" i="1" dirty="0" smtClean="0">
                <a:solidFill>
                  <a:schemeClr val="tx1"/>
                </a:solidFill>
              </a:rPr>
            </a:br>
            <a:endParaRPr lang="nl-NL" altLang="nl-NL" i="1" dirty="0">
              <a:solidFill>
                <a:schemeClr val="tx1"/>
              </a:solidFill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5448300"/>
            <a:ext cx="6667500" cy="1295400"/>
          </a:xfrm>
        </p:spPr>
        <p:txBody>
          <a:bodyPr/>
          <a:lstStyle/>
          <a:p>
            <a:endParaRPr lang="nl-NL" altLang="nl-NL" b="0" dirty="0" smtClean="0">
              <a:solidFill>
                <a:schemeClr val="tx1"/>
              </a:solidFill>
            </a:endParaRPr>
          </a:p>
        </p:txBody>
      </p:sp>
      <p:pic>
        <p:nvPicPr>
          <p:cNvPr id="320517" name="Picture 5" descr="http://homepage.tudelft.nl/e7x9k/CRM/modelling-k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8974"/>
          <a:stretch/>
        </p:blipFill>
        <p:spPr bwMode="auto">
          <a:xfrm>
            <a:off x="4840835" y="1662370"/>
            <a:ext cx="3962400" cy="4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0030" y="2046420"/>
            <a:ext cx="2918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dirty="0">
                <a:solidFill>
                  <a:schemeClr val="tx1"/>
                </a:solidFill>
              </a:rPr>
              <a:t>Wolter Pieters </a:t>
            </a:r>
            <a:r>
              <a:rPr lang="nl-NL" altLang="nl-NL" dirty="0" smtClean="0">
                <a:solidFill>
                  <a:schemeClr val="tx1"/>
                </a:solidFill>
              </a:rPr>
              <a:t>&amp;</a:t>
            </a:r>
            <a:br>
              <a:rPr lang="nl-NL" altLang="nl-NL" dirty="0" smtClean="0">
                <a:solidFill>
                  <a:schemeClr val="tx1"/>
                </a:solidFill>
              </a:rPr>
            </a:br>
            <a:r>
              <a:rPr lang="nl-NL" altLang="nl-NL" dirty="0" smtClean="0">
                <a:solidFill>
                  <a:schemeClr val="tx1"/>
                </a:solidFill>
              </a:rPr>
              <a:t>Jan </a:t>
            </a:r>
            <a:r>
              <a:rPr lang="nl-NL" altLang="nl-NL" dirty="0">
                <a:solidFill>
                  <a:schemeClr val="tx1"/>
                </a:solidFill>
              </a:rPr>
              <a:t>van den Berg (TUD)</a:t>
            </a:r>
            <a:br>
              <a:rPr lang="nl-NL" altLang="nl-NL" dirty="0">
                <a:solidFill>
                  <a:schemeClr val="tx1"/>
                </a:solidFill>
              </a:rPr>
            </a:br>
            <a:endParaRPr lang="nl-NL" altLang="nl-NL" dirty="0">
              <a:solidFill>
                <a:schemeClr val="tx1"/>
              </a:solidFill>
            </a:endParaRPr>
          </a:p>
          <a:p>
            <a:r>
              <a:rPr lang="nl-NL" altLang="nl-NL" dirty="0">
                <a:solidFill>
                  <a:schemeClr val="tx1"/>
                </a:solidFill>
              </a:rPr>
              <a:t>3TU cyber security </a:t>
            </a:r>
            <a:r>
              <a:rPr lang="nl-NL" altLang="nl-NL" dirty="0" err="1">
                <a:solidFill>
                  <a:schemeClr val="tx1"/>
                </a:solidFill>
              </a:rPr>
              <a:t>specialisation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kickoff</a:t>
            </a:r>
            <a:endParaRPr lang="nl-NL" alt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9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Risk </a:t>
            </a:r>
            <a:r>
              <a:rPr lang="nl-NL" dirty="0" err="1" smtClean="0"/>
              <a:t>mitigation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Wait</a:t>
            </a:r>
            <a:r>
              <a:rPr lang="nl-NL" dirty="0" smtClean="0"/>
              <a:t> </a:t>
            </a:r>
            <a:r>
              <a:rPr lang="nl-NL" dirty="0" err="1" smtClean="0"/>
              <a:t>until</a:t>
            </a:r>
            <a:r>
              <a:rPr lang="nl-NL" dirty="0" smtClean="0"/>
              <a:t>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happens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Checklists</a:t>
            </a:r>
          </a:p>
          <a:p>
            <a:endParaRPr lang="nl-NL" dirty="0"/>
          </a:p>
          <a:p>
            <a:r>
              <a:rPr lang="nl-NL" dirty="0" err="1" smtClean="0"/>
              <a:t>Theoretical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Evidence-based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Return on security investment: </a:t>
            </a:r>
            <a:r>
              <a:rPr lang="nl-NL" dirty="0" err="1" smtClean="0"/>
              <a:t>effectiveness</a:t>
            </a:r>
            <a:r>
              <a:rPr lang="nl-NL" dirty="0" smtClean="0"/>
              <a:t> &amp; </a:t>
            </a:r>
            <a:r>
              <a:rPr lang="nl-NL" dirty="0" err="1" smtClean="0"/>
              <a:t>cost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3730" r="6073" b="33135"/>
          <a:stretch/>
        </p:blipFill>
        <p:spPr bwMode="auto">
          <a:xfrm>
            <a:off x="1447800" y="2209800"/>
            <a:ext cx="406917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810000" y="3962400"/>
            <a:ext cx="1676400" cy="1524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8" charset="0"/>
              <a:buChar char="•"/>
              <a:tabLst/>
            </a:pPr>
            <a:endParaRPr kumimoji="0" lang="nl-NL" sz="2000" b="0" i="0" u="none" strike="noStrike" cap="none" normalizeH="0" baseline="0" smtClean="0">
              <a:ln>
                <a:noFill/>
              </a:ln>
              <a:solidFill>
                <a:srgbClr val="363636"/>
              </a:solidFill>
              <a:effectLst/>
              <a:latin typeface="Tahoma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505200" y="4038600"/>
            <a:ext cx="1981200" cy="9906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8" charset="0"/>
              <a:buChar char="•"/>
              <a:tabLst/>
            </a:pPr>
            <a:endParaRPr kumimoji="0" lang="nl-NL" sz="2000" b="0" i="0" u="none" strike="noStrike" cap="none" normalizeH="0" baseline="0" smtClean="0">
              <a:ln>
                <a:noFill/>
              </a:ln>
              <a:solidFill>
                <a:srgbClr val="363636"/>
              </a:solidFill>
              <a:effectLst/>
              <a:latin typeface="Tahoma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870198" y="3663442"/>
            <a:ext cx="1860804" cy="902716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8" charset="0"/>
              <a:buChar char="•"/>
              <a:tabLst/>
            </a:pPr>
            <a:endParaRPr kumimoji="0" lang="nl-NL" sz="2000" b="0" i="0" u="none" strike="noStrike" cap="none" normalizeH="0" baseline="0" smtClean="0">
              <a:ln>
                <a:noFill/>
              </a:ln>
              <a:solidFill>
                <a:srgbClr val="363636"/>
              </a:solidFill>
              <a:effectLst/>
              <a:latin typeface="Tahoma" charset="0"/>
              <a:cs typeface="Arial" charset="0"/>
            </a:endParaRPr>
          </a:p>
        </p:txBody>
      </p:sp>
      <p:pic>
        <p:nvPicPr>
          <p:cNvPr id="421890" name="Picture 2" descr="C:\Users\wolterpieters\AppData\Local\Microsoft\Windows\Temporary Internet Files\Content.IE5\GW2BU192\Loot_Bag_by_turtlegirlma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81" y="3663442"/>
            <a:ext cx="3990869" cy="3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Traditional risk vs. </a:t>
            </a:r>
            <a:r>
              <a:rPr lang="nl-NL" dirty="0" err="1" smtClean="0"/>
              <a:t>adversarial</a:t>
            </a:r>
            <a:r>
              <a:rPr lang="nl-NL" dirty="0" smtClean="0"/>
              <a:t> risk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penetration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362200"/>
            <a:ext cx="4572000" cy="3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Attackers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Cryptographic</a:t>
            </a:r>
            <a:r>
              <a:rPr lang="nl-NL" dirty="0" smtClean="0"/>
              <a:t> </a:t>
            </a:r>
            <a:r>
              <a:rPr lang="nl-NL" dirty="0" err="1" smtClean="0"/>
              <a:t>assumptions</a:t>
            </a:r>
            <a:r>
              <a:rPr lang="nl-NL" dirty="0" smtClean="0"/>
              <a:t>: </a:t>
            </a:r>
            <a:r>
              <a:rPr lang="nl-NL" dirty="0" err="1" smtClean="0"/>
              <a:t>attacker</a:t>
            </a:r>
            <a:r>
              <a:rPr lang="nl-NL" dirty="0" smtClean="0"/>
              <a:t> </a:t>
            </a:r>
            <a:r>
              <a:rPr lang="nl-NL" dirty="0" err="1" smtClean="0"/>
              <a:t>cannot</a:t>
            </a:r>
            <a:r>
              <a:rPr lang="nl-NL" dirty="0" smtClean="0"/>
              <a:t> </a:t>
            </a:r>
            <a:r>
              <a:rPr lang="nl-NL" dirty="0" err="1" smtClean="0"/>
              <a:t>perform</a:t>
            </a:r>
            <a:r>
              <a:rPr lang="nl-NL" dirty="0" smtClean="0"/>
              <a:t> prime </a:t>
            </a:r>
            <a:r>
              <a:rPr lang="nl-NL" dirty="0" err="1" smtClean="0"/>
              <a:t>factorisation</a:t>
            </a:r>
            <a:r>
              <a:rPr lang="nl-NL" dirty="0" smtClean="0"/>
              <a:t> </a:t>
            </a:r>
            <a:r>
              <a:rPr lang="nl-NL" dirty="0" err="1" smtClean="0"/>
              <a:t>efficiently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Dolev-Yao</a:t>
            </a:r>
            <a:r>
              <a:rPr lang="nl-NL" dirty="0" smtClean="0"/>
              <a:t>: </a:t>
            </a:r>
            <a:r>
              <a:rPr lang="nl-NL" dirty="0" err="1" smtClean="0"/>
              <a:t>attacker</a:t>
            </a:r>
            <a:r>
              <a:rPr lang="nl-NL" dirty="0" smtClean="0"/>
              <a:t> </a:t>
            </a:r>
            <a:r>
              <a:rPr lang="nl-NL" dirty="0" err="1" smtClean="0"/>
              <a:t>controls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, but </a:t>
            </a:r>
            <a:r>
              <a:rPr lang="nl-NL" dirty="0" err="1" smtClean="0"/>
              <a:t>cannot</a:t>
            </a:r>
            <a:r>
              <a:rPr lang="nl-NL" dirty="0" smtClean="0"/>
              <a:t> break crypto</a:t>
            </a:r>
          </a:p>
          <a:p>
            <a:endParaRPr lang="nl-NL" dirty="0"/>
          </a:p>
          <a:p>
            <a:r>
              <a:rPr lang="nl-NL" dirty="0" smtClean="0"/>
              <a:t>Game </a:t>
            </a:r>
            <a:r>
              <a:rPr lang="nl-NL" dirty="0" err="1" smtClean="0"/>
              <a:t>theory</a:t>
            </a:r>
            <a:r>
              <a:rPr lang="nl-NL" dirty="0" smtClean="0"/>
              <a:t>: </a:t>
            </a:r>
            <a:r>
              <a:rPr lang="nl-NL" dirty="0" err="1" smtClean="0"/>
              <a:t>attacker</a:t>
            </a:r>
            <a:r>
              <a:rPr lang="nl-NL" dirty="0" smtClean="0"/>
              <a:t> maximises his </a:t>
            </a:r>
            <a:r>
              <a:rPr lang="nl-NL" dirty="0" err="1" smtClean="0"/>
              <a:t>utility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Goals, skills, resources,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4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Scenarios</a:t>
            </a:r>
            <a:r>
              <a:rPr lang="nl-NL" dirty="0" smtClean="0"/>
              <a:t> / </a:t>
            </a:r>
            <a:r>
              <a:rPr lang="nl-NL" dirty="0" err="1" smtClean="0"/>
              <a:t>vulnerabilities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Exploiting</a:t>
            </a:r>
            <a:r>
              <a:rPr lang="nl-NL" dirty="0" smtClean="0"/>
              <a:t> digital </a:t>
            </a:r>
            <a:r>
              <a:rPr lang="nl-NL" dirty="0" err="1" smtClean="0"/>
              <a:t>weaknesses</a:t>
            </a:r>
            <a:endParaRPr lang="nl-NL" dirty="0"/>
          </a:p>
          <a:p>
            <a:r>
              <a:rPr lang="nl-NL" dirty="0" err="1" smtClean="0"/>
              <a:t>Social</a:t>
            </a:r>
            <a:r>
              <a:rPr lang="nl-NL" dirty="0" smtClean="0"/>
              <a:t> engineering (e.g. </a:t>
            </a:r>
            <a:r>
              <a:rPr lang="nl-NL" dirty="0" err="1" smtClean="0"/>
              <a:t>phishing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smtClean="0"/>
              <a:t>access</a:t>
            </a:r>
            <a:endParaRPr lang="nl-NL" dirty="0"/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5" t="4699" r="8174" b="26984"/>
          <a:stretch/>
        </p:blipFill>
        <p:spPr bwMode="auto">
          <a:xfrm>
            <a:off x="0" y="3595320"/>
            <a:ext cx="9169465" cy="65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28200" y="512004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8" charset="0"/>
              <a:buChar char="•"/>
              <a:tabLst/>
            </a:pPr>
            <a:endParaRPr kumimoji="0" lang="nl-NL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controls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More crypto</a:t>
            </a:r>
          </a:p>
          <a:p>
            <a:endParaRPr lang="nl-NL" dirty="0"/>
          </a:p>
          <a:p>
            <a:r>
              <a:rPr lang="nl-NL" dirty="0" err="1" smtClean="0"/>
              <a:t>Hardening</a:t>
            </a:r>
            <a:r>
              <a:rPr lang="nl-NL" dirty="0" smtClean="0"/>
              <a:t> / </a:t>
            </a:r>
            <a:r>
              <a:rPr lang="nl-NL" dirty="0" err="1" smtClean="0"/>
              <a:t>patching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Locks / cards / </a:t>
            </a:r>
            <a:r>
              <a:rPr lang="nl-NL" dirty="0" err="1" smtClean="0"/>
              <a:t>biometrics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Training</a:t>
            </a:r>
          </a:p>
          <a:p>
            <a:endParaRPr lang="nl-NL" dirty="0"/>
          </a:p>
        </p:txBody>
      </p:sp>
      <p:pic>
        <p:nvPicPr>
          <p:cNvPr id="422916" name="Picture 4" descr="C:\Users\wolterpieters\AppData\Local\Microsoft\Windows\Temporary Internet Files\Content.IE5\GW2BU192\fingerprint[1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28" y="3809999"/>
            <a:ext cx="1780972" cy="30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Factors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combine system, </a:t>
            </a:r>
            <a:r>
              <a:rPr lang="nl-NL" dirty="0" err="1" smtClean="0"/>
              <a:t>attackers</a:t>
            </a:r>
            <a:r>
              <a:rPr lang="nl-NL" dirty="0" smtClean="0"/>
              <a:t> and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controls</a:t>
            </a:r>
            <a:r>
              <a:rPr lang="nl-NL" dirty="0" smtClean="0"/>
              <a:t> in making security </a:t>
            </a:r>
            <a:r>
              <a:rPr lang="nl-NL" dirty="0" err="1" smtClean="0"/>
              <a:t>decisions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“</a:t>
            </a:r>
            <a:r>
              <a:rPr lang="nl-NL" dirty="0" err="1" smtClean="0"/>
              <a:t>evidence-based</a:t>
            </a:r>
            <a:r>
              <a:rPr lang="nl-NL" dirty="0" smtClean="0"/>
              <a:t> security” as </a:t>
            </a:r>
            <a:r>
              <a:rPr lang="nl-NL" dirty="0" err="1" smtClean="0"/>
              <a:t>there</a:t>
            </a:r>
            <a:r>
              <a:rPr lang="nl-NL" dirty="0" smtClean="0"/>
              <a:t> is </a:t>
            </a:r>
            <a:r>
              <a:rPr lang="nl-NL" dirty="0" err="1" smtClean="0"/>
              <a:t>evidence-based</a:t>
            </a:r>
            <a:r>
              <a:rPr lang="nl-NL" dirty="0" smtClean="0"/>
              <a:t> </a:t>
            </a:r>
            <a:r>
              <a:rPr lang="nl-NL" dirty="0" err="1" smtClean="0"/>
              <a:t>medicine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21890" name="Picture 2" descr="C:\Users\wolterpieters\AppData\Local\Microsoft\Windows\Temporary Internet Files\Content.IE5\BA99C7Z5\poppin-pills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28439"/>
            <a:ext cx="3771900" cy="2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eat</a:t>
            </a:r>
            <a:r>
              <a:rPr lang="nl-NL" dirty="0" smtClean="0"/>
              <a:t> </a:t>
            </a:r>
            <a:r>
              <a:rPr lang="nl-NL" dirty="0" err="1" smtClean="0"/>
              <a:t>bananas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“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eat</a:t>
            </a:r>
            <a:r>
              <a:rPr lang="nl-NL" dirty="0" smtClean="0"/>
              <a:t> </a:t>
            </a:r>
            <a:r>
              <a:rPr lang="nl-NL" dirty="0" err="1" smtClean="0"/>
              <a:t>bananas</a:t>
            </a:r>
            <a:r>
              <a:rPr lang="nl-NL" dirty="0" smtClean="0"/>
              <a:t>,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robbed</a:t>
            </a:r>
            <a:r>
              <a:rPr lang="nl-NL" dirty="0" smtClean="0"/>
              <a:t>”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(Herley &amp; Pieters 2015)</a:t>
            </a:r>
            <a:endParaRPr lang="nl-NL" dirty="0"/>
          </a:p>
        </p:txBody>
      </p:sp>
      <p:pic>
        <p:nvPicPr>
          <p:cNvPr id="423939" name="Picture 3" descr="C:\Users\wolterpieters\AppData\Local\Microsoft\Windows\Temporary Internet Files\Content.IE5\W4OHP7QA\banana-15155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166946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takeaways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It’s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theoretical</a:t>
            </a:r>
            <a:r>
              <a:rPr lang="nl-NL" dirty="0" smtClean="0"/>
              <a:t> </a:t>
            </a:r>
            <a:r>
              <a:rPr lang="nl-NL" dirty="0" err="1" smtClean="0"/>
              <a:t>effectiveness</a:t>
            </a:r>
            <a:r>
              <a:rPr lang="nl-NL" dirty="0" smtClean="0"/>
              <a:t> of </a:t>
            </a:r>
            <a:r>
              <a:rPr lang="nl-NL" dirty="0" err="1" smtClean="0"/>
              <a:t>controls</a:t>
            </a:r>
            <a:r>
              <a:rPr lang="nl-NL" dirty="0" smtClean="0"/>
              <a:t>, but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contribution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system as a </a:t>
            </a:r>
            <a:r>
              <a:rPr lang="nl-NL" dirty="0" err="1" smtClean="0"/>
              <a:t>whole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Interesting</a:t>
            </a:r>
            <a:r>
              <a:rPr lang="nl-NL" dirty="0" smtClean="0"/>
              <a:t> </a:t>
            </a:r>
            <a:r>
              <a:rPr lang="nl-NL" dirty="0" err="1" smtClean="0"/>
              <a:t>achievements</a:t>
            </a:r>
            <a:r>
              <a:rPr lang="nl-NL" dirty="0" smtClean="0"/>
              <a:t> and </a:t>
            </a:r>
            <a:r>
              <a:rPr lang="nl-NL" dirty="0" err="1" smtClean="0"/>
              <a:t>challenges</a:t>
            </a:r>
            <a:r>
              <a:rPr lang="nl-NL" dirty="0" smtClean="0"/>
              <a:t> in </a:t>
            </a:r>
            <a:r>
              <a:rPr lang="nl-NL" dirty="0" err="1" smtClean="0"/>
              <a:t>measuring</a:t>
            </a:r>
            <a:r>
              <a:rPr lang="nl-NL" dirty="0" smtClean="0"/>
              <a:t> and </a:t>
            </a:r>
            <a:r>
              <a:rPr lang="nl-NL" dirty="0" err="1" smtClean="0"/>
              <a:t>predicting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contribution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See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upcoming</a:t>
            </a:r>
            <a:r>
              <a:rPr lang="nl-NL" dirty="0" smtClean="0"/>
              <a:t> courses!</a:t>
            </a:r>
          </a:p>
          <a:p>
            <a:endParaRPr lang="nl-NL" dirty="0"/>
          </a:p>
          <a:p>
            <a:r>
              <a:rPr lang="nl-NL" dirty="0" smtClean="0"/>
              <a:t>CRM course: </a:t>
            </a:r>
            <a:r>
              <a:rPr lang="nl-NL" u="sng" dirty="0">
                <a:hlinkClick r:id="rId2"/>
              </a:rPr>
              <a:t>http://homepage.tudelft.nl/e7x9k/CRM/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8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voting machine chip replacement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7559640" imgH="4321080"/>
        </mc:Choice>
        <mc:Fallback>
          <p:control name="ShockwaveFlash1" r:id="rId2" imgW="7559640" imgH="4321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8213" y="2209800"/>
                  <a:ext cx="7559675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62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95" y="817460"/>
            <a:ext cx="7412037" cy="725488"/>
          </a:xfrm>
        </p:spPr>
        <p:txBody>
          <a:bodyPr/>
          <a:lstStyle/>
          <a:p>
            <a:r>
              <a:rPr lang="nl-NL" altLang="nl-NL" dirty="0" err="1" smtClean="0"/>
              <a:t>Proposed</a:t>
            </a:r>
            <a:r>
              <a:rPr lang="nl-NL" altLang="nl-NL" dirty="0" smtClean="0"/>
              <a:t> solution: </a:t>
            </a:r>
            <a:r>
              <a:rPr lang="nl-NL" altLang="nl-NL" dirty="0" err="1" smtClean="0"/>
              <a:t>seals</a:t>
            </a:r>
            <a:r>
              <a:rPr lang="nl-NL" altLang="nl-NL" dirty="0" smtClean="0"/>
              <a:t> &amp; non-</a:t>
            </a:r>
            <a:r>
              <a:rPr lang="nl-NL" altLang="nl-NL" dirty="0" err="1" smtClean="0"/>
              <a:t>reprogrammable</a:t>
            </a:r>
            <a:r>
              <a:rPr lang="nl-NL" altLang="nl-NL" dirty="0" smtClean="0"/>
              <a:t> chips </a:t>
            </a:r>
            <a:endParaRPr lang="nl-NL" altLang="nl-NL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7467600" cy="4040188"/>
          </a:xfrm>
        </p:spPr>
        <p:txBody>
          <a:bodyPr/>
          <a:lstStyle/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338949" name="Picture 5" descr="http://wijvertrouwenstemcomputersniet.nl/images/6/66/20061012-teletek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77" y="2217776"/>
            <a:ext cx="5964238" cy="44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8500" y="6383178"/>
            <a:ext cx="460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400" dirty="0" smtClean="0"/>
              <a:t>Source: Teletekst / Wij Vertrouwen Stemcomputers Niet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37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95" y="702245"/>
            <a:ext cx="7412037" cy="725488"/>
          </a:xfrm>
        </p:spPr>
        <p:txBody>
          <a:bodyPr/>
          <a:lstStyle/>
          <a:p>
            <a:r>
              <a:rPr lang="nl-NL" altLang="nl-NL" dirty="0" err="1" smtClean="0"/>
              <a:t>Problem</a:t>
            </a:r>
            <a:r>
              <a:rPr lang="nl-NL" altLang="nl-NL" dirty="0" smtClean="0"/>
              <a:t>: Facebook </a:t>
            </a:r>
            <a:r>
              <a:rPr lang="nl-NL" altLang="nl-NL" dirty="0" err="1" smtClean="0"/>
              <a:t>invades</a:t>
            </a:r>
            <a:r>
              <a:rPr lang="nl-NL" altLang="nl-NL" dirty="0" smtClean="0"/>
              <a:t> users’ privacy</a:t>
            </a:r>
            <a:endParaRPr lang="nl-NL" altLang="nl-NL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52600"/>
            <a:ext cx="7467600" cy="4040188"/>
          </a:xfrm>
        </p:spPr>
        <p:txBody>
          <a:bodyPr/>
          <a:lstStyle/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421890" name="Picture 2" descr="https://fbcdn-profile-a.akamaihd.net/hprofile-ak-xfp1/v/t1.0-1/p160x160/1377580_10152203108461729_809245696_n.png?oh=cb163ef855f9307c77b6ad913dfe01b0&amp;oe=563A937D&amp;__gda__=1450852360_4c2d866fa58e7d514e25565bd2a6a9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892" name="Picture 4" descr="http://www.hetboekenschap.nl/wp-content/uploads/bfi_thumb/periscoop-live-streamen-m9m9m2aauriflua9t9v2w3vp7drkecqtrlt1zap8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5644"/>
            <a:ext cx="4038600" cy="24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solution: more privacy </a:t>
            </a:r>
            <a:r>
              <a:rPr lang="nl-NL" dirty="0" err="1" smtClean="0"/>
              <a:t>settings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Hides</a:t>
            </a:r>
            <a:r>
              <a:rPr lang="nl-NL" dirty="0" smtClean="0"/>
              <a:t> users’ personal data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But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Facebook </a:t>
            </a:r>
            <a:r>
              <a:rPr lang="nl-NL" dirty="0" err="1" smtClean="0"/>
              <a:t>itself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Encryption</a:t>
            </a:r>
            <a:r>
              <a:rPr lang="nl-NL" dirty="0" smtClean="0"/>
              <a:t>? But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business case?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0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Problem</a:t>
            </a:r>
            <a:r>
              <a:rPr lang="nl-NL" dirty="0" smtClean="0"/>
              <a:t>: </a:t>
            </a:r>
            <a:r>
              <a:rPr lang="nl-NL" dirty="0" err="1" smtClean="0"/>
              <a:t>vulnerability</a:t>
            </a:r>
            <a:r>
              <a:rPr lang="nl-NL" dirty="0" smtClean="0"/>
              <a:t> in OV-chipkaart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20866" name="Picture 2" descr="http://www.ns.nl/binaries/content/gallery/NS/ovcp/overig/ov-chipkaart-in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6098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Proposed</a:t>
            </a:r>
            <a:r>
              <a:rPr lang="nl-NL" dirty="0" smtClean="0"/>
              <a:t> solution: </a:t>
            </a:r>
            <a:r>
              <a:rPr lang="nl-NL" dirty="0" err="1" smtClean="0"/>
              <a:t>replace</a:t>
            </a:r>
            <a:r>
              <a:rPr lang="nl-NL" dirty="0" smtClean="0"/>
              <a:t> in 2 </a:t>
            </a:r>
            <a:r>
              <a:rPr lang="nl-NL" dirty="0" err="1" smtClean="0"/>
              <a:t>years</a:t>
            </a:r>
            <a:r>
              <a:rPr lang="nl-NL" dirty="0" smtClean="0"/>
              <a:t> time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“</a:t>
            </a:r>
            <a:r>
              <a:rPr lang="nl-NL" dirty="0"/>
              <a:t>L</a:t>
            </a:r>
            <a:r>
              <a:rPr lang="nl-NL" dirty="0" smtClean="0"/>
              <a:t>imited </a:t>
            </a:r>
            <a:r>
              <a:rPr lang="nl-NL" dirty="0" err="1" smtClean="0"/>
              <a:t>gain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attacker</a:t>
            </a:r>
            <a:r>
              <a:rPr lang="nl-NL" dirty="0" smtClean="0"/>
              <a:t>” </a:t>
            </a:r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 smtClean="0"/>
              <a:t>fraud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detected</a:t>
            </a:r>
            <a:r>
              <a:rPr lang="nl-NL" dirty="0" smtClean="0"/>
              <a:t> and </a:t>
            </a:r>
            <a:r>
              <a:rPr lang="nl-NL" dirty="0" err="1" smtClean="0"/>
              <a:t>stopped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2 </a:t>
            </a:r>
            <a:r>
              <a:rPr lang="nl-NL" dirty="0" err="1" smtClean="0"/>
              <a:t>days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fraud</a:t>
            </a:r>
            <a:r>
              <a:rPr lang="nl-NL" dirty="0" smtClean="0"/>
              <a:t> vs. business case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criminals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Back in 2001 (New Security </a:t>
            </a:r>
            <a:r>
              <a:rPr lang="nl-NL" dirty="0" err="1" smtClean="0"/>
              <a:t>Paradigms</a:t>
            </a:r>
            <a:r>
              <a:rPr lang="nl-NL" dirty="0" smtClean="0"/>
              <a:t> Workshop):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63" y="2247900"/>
            <a:ext cx="9232429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big question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How do we </a:t>
            </a:r>
            <a:r>
              <a:rPr lang="nl-NL" dirty="0" err="1" smtClean="0"/>
              <a:t>evaluate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cyber security </a:t>
            </a:r>
            <a:r>
              <a:rPr lang="nl-NL" dirty="0" err="1" smtClean="0"/>
              <a:t>controls</a:t>
            </a:r>
            <a:r>
              <a:rPr lang="nl-NL" dirty="0" smtClean="0"/>
              <a:t> we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implement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Preventive</a:t>
            </a:r>
            <a:r>
              <a:rPr lang="nl-NL" dirty="0" smtClean="0"/>
              <a:t>, detective, </a:t>
            </a:r>
            <a:r>
              <a:rPr lang="nl-NL" dirty="0" err="1" smtClean="0"/>
              <a:t>responsive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tu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4TU_powerpoint_white version 2016-HB.potx</Template>
  <TotalTime>56</TotalTime>
  <Words>310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3tu</vt:lpstr>
      <vt:lpstr>Cyber security =  cyber risk management </vt:lpstr>
      <vt:lpstr>Problem: voting machine chip replacement</vt:lpstr>
      <vt:lpstr>Proposed solution: seals &amp; non-reprogrammable chips </vt:lpstr>
      <vt:lpstr>Problem: Facebook invades users’ privacy</vt:lpstr>
      <vt:lpstr>Proposed solution: more privacy settings</vt:lpstr>
      <vt:lpstr>Problem: vulnerability in OV-chipkaart</vt:lpstr>
      <vt:lpstr>Proposed solution: replace in 2 years time</vt:lpstr>
      <vt:lpstr>Back in 2001 (New Security Paradigms Workshop):</vt:lpstr>
      <vt:lpstr>The big question</vt:lpstr>
      <vt:lpstr>Risk mitigation</vt:lpstr>
      <vt:lpstr>Return on security investment: effectiveness &amp; cost</vt:lpstr>
      <vt:lpstr>Traditional risk vs. adversarial risk</vt:lpstr>
      <vt:lpstr>Attackers</vt:lpstr>
      <vt:lpstr>Scenarios / vulnerabilities</vt:lpstr>
      <vt:lpstr>Possible controls</vt:lpstr>
      <vt:lpstr>Factors</vt:lpstr>
      <vt:lpstr>Would you eat bananas?</vt:lpstr>
      <vt:lpstr>Key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positionering NVSO</dc:title>
  <dc:creator>etalle</dc:creator>
  <cp:lastModifiedBy>Wolter Pieters - TBM</cp:lastModifiedBy>
  <cp:revision>131</cp:revision>
  <cp:lastPrinted>2013-10-25T10:43:38Z</cp:lastPrinted>
  <dcterms:created xsi:type="dcterms:W3CDTF">2006-02-10T17:29:14Z</dcterms:created>
  <dcterms:modified xsi:type="dcterms:W3CDTF">2016-09-07T13:22:40Z</dcterms:modified>
</cp:coreProperties>
</file>