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60" r:id="rId3"/>
    <p:sldId id="257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20/02/17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eg"/><Relationship Id="rId5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Engineers </a:t>
            </a:r>
            <a:br>
              <a:rPr lang="en-US" sz="7200" dirty="0" smtClean="0"/>
            </a:br>
            <a:r>
              <a:rPr lang="en-US" sz="7200" dirty="0" smtClean="0"/>
              <a:t>in a global context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Integrating Stimulating learning approaches in a USE learning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460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Johanna Höffken (Innovation Sciences -TIS); </a:t>
            </a:r>
            <a:endParaRPr lang="en-US" dirty="0" smtClean="0"/>
          </a:p>
          <a:p>
            <a:r>
              <a:rPr lang="en-US" dirty="0" err="1" smtClean="0"/>
              <a:t>Annelies</a:t>
            </a:r>
            <a:r>
              <a:rPr lang="en-US" dirty="0" smtClean="0"/>
              <a:t> </a:t>
            </a:r>
            <a:r>
              <a:rPr lang="en-US" dirty="0" err="1"/>
              <a:t>Bobelyn</a:t>
            </a:r>
            <a:r>
              <a:rPr lang="en-US" dirty="0"/>
              <a:t> (Industrial Engineering –ITEM); </a:t>
            </a:r>
            <a:endParaRPr lang="en-US" dirty="0" smtClean="0"/>
          </a:p>
          <a:p>
            <a:r>
              <a:rPr lang="en-US" dirty="0" smtClean="0"/>
              <a:t>Madeleine </a:t>
            </a:r>
            <a:r>
              <a:rPr lang="en-US" dirty="0"/>
              <a:t>Gibescu (</a:t>
            </a:r>
            <a:r>
              <a:rPr lang="en-US" dirty="0" smtClean="0"/>
              <a:t>Electrical Engineering); </a:t>
            </a:r>
          </a:p>
          <a:p>
            <a:r>
              <a:rPr lang="en-US" dirty="0" err="1" smtClean="0"/>
              <a:t>Masi</a:t>
            </a:r>
            <a:r>
              <a:rPr lang="en-US" dirty="0" smtClean="0"/>
              <a:t> </a:t>
            </a:r>
            <a:r>
              <a:rPr lang="en-US" dirty="0"/>
              <a:t>Mohammadi (</a:t>
            </a:r>
            <a:r>
              <a:rPr lang="en-US" dirty="0" smtClean="0"/>
              <a:t>Built Environment)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900" y="3939381"/>
            <a:ext cx="1714500" cy="26765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123" y="4085035"/>
            <a:ext cx="1524000" cy="2286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419" y="4432361"/>
            <a:ext cx="1698368" cy="16983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35" y="4629120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755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&amp; Justification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/>
              <a:t>Our project aims to explore and implement stimulating learning approaches, which link and integrate university education with the broader context.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Educate ‘T-shaped</a:t>
            </a:r>
            <a:r>
              <a:rPr lang="en-US" dirty="0"/>
              <a:t>’ engineers: </a:t>
            </a:r>
            <a:endParaRPr lang="en-US" dirty="0" smtClean="0"/>
          </a:p>
          <a:p>
            <a:r>
              <a:rPr lang="en-US" dirty="0" smtClean="0"/>
              <a:t>	students</a:t>
            </a:r>
            <a:r>
              <a:rPr lang="en-US" dirty="0"/>
              <a:t>’ ability to communicate and collaborate not </a:t>
            </a:r>
            <a:r>
              <a:rPr lang="en-US" dirty="0" smtClean="0"/>
              <a:t>	only </a:t>
            </a:r>
            <a:r>
              <a:rPr lang="en-US" dirty="0"/>
              <a:t>across but also beyond their disciplinary </a:t>
            </a:r>
            <a:r>
              <a:rPr lang="en-US" dirty="0" smtClean="0"/>
              <a:t>and cultural 	boundaries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	Student’s ability to </a:t>
            </a:r>
            <a:r>
              <a:rPr lang="en-US" dirty="0"/>
              <a:t>(inter)act with(in) a broader, </a:t>
            </a:r>
            <a:r>
              <a:rPr lang="en-US" dirty="0" smtClean="0"/>
              <a:t>	transdisciplinary </a:t>
            </a:r>
            <a:r>
              <a:rPr lang="en-US" dirty="0"/>
              <a:t>practice-context.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77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What</a:t>
            </a:r>
            <a:r>
              <a:rPr lang="nl-NL" dirty="0" smtClean="0"/>
              <a:t> we </a:t>
            </a:r>
            <a:r>
              <a:rPr lang="nl-NL" dirty="0" err="1" smtClean="0"/>
              <a:t>will</a:t>
            </a:r>
            <a:r>
              <a:rPr lang="nl-NL" dirty="0" smtClean="0"/>
              <a:t> do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Wingdings" charset="2"/>
              <a:buChar char="ü"/>
            </a:pPr>
            <a:r>
              <a:rPr lang="nl-NL" dirty="0" err="1" smtClean="0"/>
              <a:t>Identify</a:t>
            </a:r>
            <a:r>
              <a:rPr lang="nl-NL" dirty="0" smtClean="0"/>
              <a:t> relevant approaches </a:t>
            </a:r>
          </a:p>
          <a:p>
            <a:pPr lvl="0"/>
            <a:r>
              <a:rPr lang="en-US" dirty="0" smtClean="0"/>
              <a:t>In which: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university </a:t>
            </a:r>
            <a:r>
              <a:rPr lang="en-US" dirty="0"/>
              <a:t>education “is taken to the outside context</a:t>
            </a:r>
            <a:r>
              <a:rPr lang="en-US" dirty="0" smtClean="0"/>
              <a:t>”</a:t>
            </a:r>
          </a:p>
          <a:p>
            <a:pPr marL="800100" lvl="1" indent="-342900"/>
            <a:r>
              <a:rPr lang="en-US" dirty="0"/>
              <a:t>visiting companies, societal organizations and/or government authorities </a:t>
            </a:r>
            <a:endParaRPr lang="en-US" dirty="0" smtClean="0"/>
          </a:p>
          <a:p>
            <a:pPr marL="800100" lvl="1" indent="-342900"/>
            <a:r>
              <a:rPr lang="en-US" dirty="0"/>
              <a:t>working on assignments (co-)designed with </a:t>
            </a:r>
            <a:r>
              <a:rPr lang="en-US" dirty="0" smtClean="0"/>
              <a:t>external actors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outside context is “brought inside the university</a:t>
            </a:r>
            <a:r>
              <a:rPr lang="en-US" dirty="0" smtClean="0"/>
              <a:t>”</a:t>
            </a:r>
          </a:p>
          <a:p>
            <a:pPr lvl="0"/>
            <a:endParaRPr lang="en-US" dirty="0"/>
          </a:p>
          <a:p>
            <a:pPr marL="342900" lvl="0" indent="-342900">
              <a:buFont typeface="Wingdings" charset="2"/>
              <a:buChar char="ü"/>
            </a:pPr>
            <a:r>
              <a:rPr lang="en-US" dirty="0" smtClean="0"/>
              <a:t>Identify relevant forms of assessment</a:t>
            </a:r>
          </a:p>
          <a:p>
            <a:pPr lvl="0"/>
            <a:endParaRPr lang="en-US" dirty="0"/>
          </a:p>
          <a:p>
            <a:pPr marL="342900" lvl="0" indent="-342900">
              <a:buFont typeface="Wingdings" charset="2"/>
              <a:buChar char="ü"/>
            </a:pPr>
            <a:r>
              <a:rPr lang="en-US" dirty="0" smtClean="0"/>
              <a:t>Integrate insights in a USE learning line on globalization (Engineers in a global context)</a:t>
            </a:r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7101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Students:</a:t>
            </a:r>
            <a:endParaRPr lang="en-US" dirty="0"/>
          </a:p>
          <a:p>
            <a:pPr marL="342900" lvl="0" indent="-342900">
              <a:buFont typeface="Arial"/>
              <a:buChar char="•"/>
            </a:pPr>
            <a:r>
              <a:rPr lang="en-US" dirty="0"/>
              <a:t>can communicate and interact with experts from outside the university; </a:t>
            </a:r>
            <a:endParaRPr lang="en-US" dirty="0" smtClean="0"/>
          </a:p>
          <a:p>
            <a:pPr marL="342900" lvl="0" indent="-342900">
              <a:buFont typeface="Arial"/>
              <a:buChar char="•"/>
            </a:pPr>
            <a:r>
              <a:rPr lang="en-US" dirty="0" smtClean="0"/>
              <a:t>Learn how to deal with diversity in practice</a:t>
            </a:r>
            <a:endParaRPr lang="en-US" dirty="0"/>
          </a:p>
          <a:p>
            <a:pPr marL="342900" lvl="0" indent="-342900">
              <a:buFont typeface="Arial"/>
              <a:buChar char="•"/>
            </a:pPr>
            <a:r>
              <a:rPr lang="en-US" dirty="0"/>
              <a:t>understand the relevance to consider the context when designing technology solutions;</a:t>
            </a:r>
          </a:p>
          <a:p>
            <a:pPr marL="342900" lvl="0" indent="-342900">
              <a:buFont typeface="Arial"/>
              <a:buChar char="•"/>
            </a:pPr>
            <a:r>
              <a:rPr lang="en-US" dirty="0"/>
              <a:t>account for/take up the insights gained through this context-exposure and interaction in their work/assignments.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H</a:t>
            </a:r>
            <a:r>
              <a:rPr lang="en-US" dirty="0" smtClean="0"/>
              <a:t>igher </a:t>
            </a:r>
            <a:r>
              <a:rPr lang="en-US" dirty="0"/>
              <a:t>engineering </a:t>
            </a:r>
            <a:r>
              <a:rPr lang="en-US" dirty="0" smtClean="0"/>
              <a:t>education</a:t>
            </a:r>
            <a:r>
              <a:rPr lang="en-US" dirty="0"/>
              <a:t>:</a:t>
            </a:r>
          </a:p>
          <a:p>
            <a:pPr marL="342900" lvl="0" indent="-342900">
              <a:buFont typeface="Arial"/>
              <a:buChar char="•"/>
            </a:pPr>
            <a:r>
              <a:rPr lang="en-US" dirty="0"/>
              <a:t>identify and underpin specific learning approaches of university-context education</a:t>
            </a:r>
            <a:r>
              <a:rPr lang="en-US" dirty="0" smtClean="0"/>
              <a:t>;</a:t>
            </a:r>
          </a:p>
          <a:p>
            <a:pPr marL="342900" lvl="0" indent="-342900">
              <a:buFont typeface="Arial"/>
              <a:buChar char="•"/>
            </a:pPr>
            <a:r>
              <a:rPr lang="en-US" dirty="0" smtClean="0"/>
              <a:t>Identify assessment forms</a:t>
            </a:r>
            <a:endParaRPr lang="en-US" dirty="0"/>
          </a:p>
          <a:p>
            <a:pPr marL="342900" lvl="0" indent="-342900">
              <a:buFont typeface="Arial"/>
              <a:buChar char="•"/>
            </a:pPr>
            <a:r>
              <a:rPr lang="en-US" dirty="0"/>
              <a:t>reflect on changing roles and requirements of teachers aiming to apply these learning approaches in their education.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293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490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105</TotalTime>
  <Words>203</Words>
  <Application>Microsoft Macintosh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Essential</vt:lpstr>
      <vt:lpstr>Engineers  in a global context</vt:lpstr>
      <vt:lpstr>Who are we?</vt:lpstr>
      <vt:lpstr>Aim &amp; Justification</vt:lpstr>
      <vt:lpstr>What we will do</vt:lpstr>
      <vt:lpstr>Expected outcomes</vt:lpstr>
      <vt:lpstr>THANK YOU for your ATTENTION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Engineers  in a global context</dc:title>
  <dc:creator>Johanna Hoeffken</dc:creator>
  <cp:lastModifiedBy>Johanna Hoeffken</cp:lastModifiedBy>
  <cp:revision>15</cp:revision>
  <dcterms:created xsi:type="dcterms:W3CDTF">2017-01-31T08:21:31Z</dcterms:created>
  <dcterms:modified xsi:type="dcterms:W3CDTF">2017-02-20T20:40:51Z</dcterms:modified>
</cp:coreProperties>
</file>