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"/>
  </p:notesMasterIdLst>
  <p:sldIdLst>
    <p:sldId id="277" r:id="rId2"/>
    <p:sldId id="257" r:id="rId3"/>
    <p:sldId id="258" r:id="rId4"/>
    <p:sldId id="260" r:id="rId5"/>
    <p:sldId id="263" r:id="rId6"/>
    <p:sldId id="279" r:id="rId7"/>
    <p:sldId id="280" r:id="rId8"/>
    <p:sldId id="274" r:id="rId9"/>
    <p:sldId id="275" r:id="rId10"/>
    <p:sldId id="276" r:id="rId11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>
      <p:cViewPr varScale="1">
        <p:scale>
          <a:sx n="150" d="100"/>
          <a:sy n="150" d="100"/>
        </p:scale>
        <p:origin x="47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D. Nijenhuis" userId="6888cecf-9cd8-4dda-8bdb-405dc6afcd21" providerId="ADAL" clId="{D1D71579-5DD6-4F91-B374-60EDC942232C}"/>
    <pc:docChg chg="undo custSel addSld delSld modSld sldOrd">
      <pc:chgData name="Nienke D. Nijenhuis" userId="6888cecf-9cd8-4dda-8bdb-405dc6afcd21" providerId="ADAL" clId="{D1D71579-5DD6-4F91-B374-60EDC942232C}" dt="2026-06-18T13:14:15.525" v="124" actId="47"/>
      <pc:docMkLst>
        <pc:docMk/>
      </pc:docMkLst>
      <pc:sldChg chg="add del">
        <pc:chgData name="Nienke D. Nijenhuis" userId="6888cecf-9cd8-4dda-8bdb-405dc6afcd21" providerId="ADAL" clId="{D1D71579-5DD6-4F91-B374-60EDC942232C}" dt="2026-06-18T13:14:15.525" v="124" actId="47"/>
        <pc:sldMkLst>
          <pc:docMk/>
          <pc:sldMk cId="535430357" sldId="264"/>
        </pc:sldMkLst>
      </pc:sldChg>
      <pc:sldChg chg="modSp del mod">
        <pc:chgData name="Nienke D. Nijenhuis" userId="6888cecf-9cd8-4dda-8bdb-405dc6afcd21" providerId="ADAL" clId="{D1D71579-5DD6-4F91-B374-60EDC942232C}" dt="2026-06-18T13:07:38.671" v="114" actId="47"/>
        <pc:sldMkLst>
          <pc:docMk/>
          <pc:sldMk cId="388573272" sldId="273"/>
        </pc:sldMkLst>
        <pc:spChg chg="mod">
          <ac:chgData name="Nienke D. Nijenhuis" userId="6888cecf-9cd8-4dda-8bdb-405dc6afcd21" providerId="ADAL" clId="{D1D71579-5DD6-4F91-B374-60EDC942232C}" dt="2026-06-18T13:05:25.808" v="108" actId="14100"/>
          <ac:spMkLst>
            <pc:docMk/>
            <pc:sldMk cId="388573272" sldId="273"/>
            <ac:spMk id="5" creationId="{BE844C31-6CC4-3B62-094C-4DD9F6C17A17}"/>
          </ac:spMkLst>
        </pc:spChg>
      </pc:sldChg>
      <pc:sldChg chg="add del ord setBg">
        <pc:chgData name="Nienke D. Nijenhuis" userId="6888cecf-9cd8-4dda-8bdb-405dc6afcd21" providerId="ADAL" clId="{D1D71579-5DD6-4F91-B374-60EDC942232C}" dt="2026-06-18T13:10:45.890" v="118" actId="47"/>
        <pc:sldMkLst>
          <pc:docMk/>
          <pc:sldMk cId="334696433" sldId="278"/>
        </pc:sldMkLst>
      </pc:sldChg>
      <pc:sldChg chg="add">
        <pc:chgData name="Nienke D. Nijenhuis" userId="6888cecf-9cd8-4dda-8bdb-405dc6afcd21" providerId="ADAL" clId="{D1D71579-5DD6-4F91-B374-60EDC942232C}" dt="2026-06-18T13:10:36.594" v="117"/>
        <pc:sldMkLst>
          <pc:docMk/>
          <pc:sldMk cId="3948467941" sldId="279"/>
        </pc:sldMkLst>
      </pc:sldChg>
      <pc:sldChg chg="add del setBg">
        <pc:chgData name="Nienke D. Nijenhuis" userId="6888cecf-9cd8-4dda-8bdb-405dc6afcd21" providerId="ADAL" clId="{D1D71579-5DD6-4F91-B374-60EDC942232C}" dt="2026-06-18T13:10:36.573" v="116"/>
        <pc:sldMkLst>
          <pc:docMk/>
          <pc:sldMk cId="4275610493" sldId="279"/>
        </pc:sldMkLst>
      </pc:sldChg>
      <pc:sldChg chg="add">
        <pc:chgData name="Nienke D. Nijenhuis" userId="6888cecf-9cd8-4dda-8bdb-405dc6afcd21" providerId="ADAL" clId="{D1D71579-5DD6-4F91-B374-60EDC942232C}" dt="2026-06-18T13:12:44.549" v="121"/>
        <pc:sldMkLst>
          <pc:docMk/>
          <pc:sldMk cId="1088697765" sldId="280"/>
        </pc:sldMkLst>
      </pc:sldChg>
      <pc:sldChg chg="add del setBg">
        <pc:chgData name="Nienke D. Nijenhuis" userId="6888cecf-9cd8-4dda-8bdb-405dc6afcd21" providerId="ADAL" clId="{D1D71579-5DD6-4F91-B374-60EDC942232C}" dt="2026-06-18T13:12:44.532" v="120"/>
        <pc:sldMkLst>
          <pc:docMk/>
          <pc:sldMk cId="1355635712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2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17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0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24657F-4B66-0044-3457-7440379E4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1444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F812-BA73-01FE-9C9D-3076D10B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9D337A-DB2F-773D-278D-018C255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705775-0567-66D0-49FE-E419DAB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B171D0-2045-1B2A-3214-8007DAC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4AD778-AA32-391C-E510-E0B3813C5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D86995-583C-A6F6-2033-BDCA577D1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508E-33FB-C0FC-E6D5-024591E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996946-A4B5-F6BC-6900-F26C7AE7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FFE19-B870-CBD6-488C-E8C895EB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C3819C-4201-B7D7-1158-018E089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06697A-E30B-1452-4E7D-3A941E542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63484A0-EA14-C05E-51E0-6229F3DD9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7FE-A6A9-6426-A373-B2BF2BE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AD3E1-6FC7-4448-832E-42AC28D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184197-7758-199F-D150-8CECD4B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9BF19-7B54-AF70-1F60-0BCCC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01E7EC-4BA6-2A68-5545-22547B26C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CC355CF-5323-F7A7-A301-2A5FE5CA0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CA16-F3AC-8F7D-B3C0-B1F887F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C2721F-0813-DCED-CC6D-0B9504E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1EE10A-C682-7DF7-977F-7299FBCA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185932-746F-1EAA-977E-509CC89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65AA22-F753-57E2-A15B-4D8818C89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34C17A-0CD5-C25B-5BEF-EAE7911ED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AEF6-23D9-AC2D-0AC2-33E3AAF4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A04868-6A42-F9F7-9491-379E255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266414-8D7A-8F6B-0640-8BBFF94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47E86E-1390-CE8C-07D9-462B014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3B581C-A385-C836-1F2D-F5B0A2EB2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39971E7-8B72-C688-5C32-0449F3CB3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7D13-1BBD-8C53-2B96-2823378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2332D0-C7FE-E36E-374E-1713B40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DC3F39-4E18-7FA0-FEA7-FA48AD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E9AB32-5213-4BD1-2C72-0A33F4E7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45724-C962-0472-A720-3A27FFD5F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5E171A5-93A4-267F-FD7A-0E334DD33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56678B-AE9E-0113-1939-AA222B5B5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003648" y="843558"/>
            <a:ext cx="7992888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/>
              <a:t>4TU.CENTRE FOR RESILIENCE ENGINEERING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44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>
                <a:solidFill>
                  <a:schemeClr val="bg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581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259632" y="519523"/>
            <a:ext cx="7488833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 err="1"/>
              <a:t>Any</a:t>
            </a:r>
            <a:r>
              <a:rPr lang="nl-NL" sz="2400" b="1" kern="0" dirty="0"/>
              <a:t> </a:t>
            </a:r>
            <a:r>
              <a:rPr lang="nl-NL" sz="2400" b="1" kern="0" dirty="0" err="1"/>
              <a:t>questions</a:t>
            </a:r>
            <a:r>
              <a:rPr lang="nl-NL" sz="2400" b="1" kern="0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60000" y="99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 err="1"/>
              <a:t>Thank</a:t>
            </a:r>
            <a:r>
              <a:rPr lang="nl-NL" sz="2400" kern="0" dirty="0"/>
              <a:t> </a:t>
            </a:r>
            <a:r>
              <a:rPr lang="nl-NL" sz="2400" kern="0" dirty="0" err="1"/>
              <a:t>you</a:t>
            </a:r>
            <a:r>
              <a:rPr lang="nl-NL" sz="2400" kern="0" dirty="0"/>
              <a:t> </a:t>
            </a:r>
            <a:r>
              <a:rPr lang="nl-NL" sz="2400" kern="0" dirty="0" err="1"/>
              <a:t>for</a:t>
            </a:r>
            <a:r>
              <a:rPr lang="nl-NL" sz="2400" kern="0" dirty="0"/>
              <a:t> </a:t>
            </a:r>
            <a:r>
              <a:rPr lang="nl-NL" sz="2400" kern="0" dirty="0" err="1"/>
              <a:t>your</a:t>
            </a:r>
            <a:r>
              <a:rPr lang="nl-NL" sz="2400" kern="0" dirty="0"/>
              <a:t> attention!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43F01-551A-4576-85CD-8A5AA2A4D79B}"/>
              </a:ext>
            </a:extLst>
          </p:cNvPr>
          <p:cNvSpPr txBox="1"/>
          <p:nvPr/>
        </p:nvSpPr>
        <p:spPr>
          <a:xfrm>
            <a:off x="1664068" y="420729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 us on LinkedIn 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B3585-523C-7DB7-56CA-33884BC8FFBD}"/>
              </a:ext>
            </a:extLst>
          </p:cNvPr>
          <p:cNvSpPr txBox="1"/>
          <p:nvPr/>
        </p:nvSpPr>
        <p:spPr>
          <a:xfrm>
            <a:off x="5436096" y="422793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Visit our website and sign up for our 3-monthly newsletter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33D64-C92D-9144-F0EE-D2DFBD0B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813173"/>
            <a:ext cx="2340327" cy="2340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E1C559-2C12-A883-24DB-D11ACA73F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813172"/>
            <a:ext cx="2340327" cy="23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5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>
                <a:latin typeface="Verdana" charset="0"/>
              </a:rPr>
              <a:t>4TU Centre </a:t>
            </a:r>
            <a:r>
              <a:rPr lang="nl-NL" sz="2400" b="1" dirty="0" err="1">
                <a:latin typeface="Verdana" charset="0"/>
              </a:rPr>
              <a:t>for</a:t>
            </a:r>
            <a:r>
              <a:rPr lang="nl-NL" sz="2400" b="1" dirty="0">
                <a:latin typeface="Verdana" charset="0"/>
              </a:rPr>
              <a:t> Resilience Engineering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Knowledge centre in Resilience Engineering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Initiative of the four universities of technology in the Netherlands: 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Delft University of Technology; Eindhoven University of Technology;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University of Twente; Wageningen University &amp;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develop, apply and disseminate knowledge, methods and tools for making societies more resilient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focus on engineering solutions (technical solutions and system designs) in interaction with social-ecological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ACAECC-10FB-BEC4-ED34-E9E84F6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aim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Improve the resilience design of increasingly networked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Measure, quantify and model resilience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Better coordinate and govern resilient social-technological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548F3E4-7B57-496F-9073-60358B37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r>
              <a:rPr lang="nl-NL" sz="2400" b="1" dirty="0">
                <a:latin typeface="Verdana" charset="0"/>
              </a:rPr>
              <a:t> 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535040"/>
          </a:xfrm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Technological and social developments are advancing at a rapid pace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are highly interconnected through networks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Climate change forces us to mitigate and adapt, leading to major transitions of the energy, transportation, water, or food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Throughout these transitions, societies are confronted with incidents, crises and disasters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i="1" dirty="0">
                <a:latin typeface="Verdana" charset="0"/>
              </a:rPr>
              <a:t>How do we deal with this? How can a city for example cope with prolonged heat stress? Or with a terrorist attack? How does farmland bounce back better after a flood?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83ABF2-3A50-B930-B782-FE3D1C7F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organisation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15869" y="1856321"/>
            <a:ext cx="2448272" cy="14308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4TU.RE connects resilience experts from the four technical universities in the Netherlands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-20538"/>
            <a:ext cx="8178512" cy="5143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AFA71E-B6D9-CB45-4FAA-1912E09A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9FEEA-22B7-CBBC-D9D6-29B9C56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E844C31-6CC4-3B62-094C-4DD9F6C17A17}"/>
              </a:ext>
            </a:extLst>
          </p:cNvPr>
          <p:cNvSpPr txBox="1">
            <a:spLocks/>
          </p:cNvSpPr>
          <p:nvPr/>
        </p:nvSpPr>
        <p:spPr bwMode="auto">
          <a:xfrm>
            <a:off x="683568" y="915566"/>
            <a:ext cx="8229600" cy="395801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Managing Director: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Stephanie Hessing (UT) 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Managing director for the 4TU.Resilience Community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</a:b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Board: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Geert-Jan van Houtum (TU/e)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Maintenance Optimization, Reliability, Inventory Models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Stefan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Aarninkhof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(TU Delft)	Coastal Engineering,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Director of the Foundation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EcoShape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Freek van der Meer (UT)	Geothermal Energy, Earth 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Andr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é van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Lammeren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(WUR)	</a:t>
            </a:r>
            <a:r>
              <a:rPr kumimoji="0" lang="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charset="0"/>
              </a:rPr>
              <a:t>Managing Director of the Environmental Sciences Group (ESG)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Scientific steering group: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Joanne Vinke - de Kruijf (UT)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Climate Adaptation, Water Governance, Droughts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George van Voorn (WUR)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Operational Measures for the Assessment of Resilience and Sustainability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Stephanie Hessing (UT)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Managing director for the 4TU.Resilience Community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Maria Pregnolato (TU Delft)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Hydraulic Engineering, Hydraulic Structures and Flood Risk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Nazli Aydin (TU Delft)	</a:t>
            </a:r>
            <a:r>
              <a:rPr kumimoji="0" lang="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charset="0"/>
              </a:rPr>
              <a:t>Modeling and governance for the response to large-scale disruptions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Carissa Champlin (UT)	M</a:t>
            </a:r>
            <a:r>
              <a:rPr kumimoji="0" lang="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charset="0"/>
              </a:rPr>
              <a:t>ethods for urban resilience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Ahmadreza Marandi (TU/e)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Mathematical Optimization, High-tech Systems and Supply Chains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Remco Dijkman (TU/e)	Data-driven Optimization of Business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Maximilian Koppenberg (WUR)	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Economics and Resilience of Future Food Supply Chains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João Cortesão (external)	</a:t>
            </a:r>
            <a:r>
              <a:rPr kumimoji="0" lang="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charset="0"/>
              </a:rPr>
              <a:t>Coordinator innovation and sen. advisor EU collaboration at Utrecht 			Municipality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		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6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External Strategic Advisory Board:</a:t>
            </a:r>
            <a:br>
              <a:rPr lang="en-US" sz="1200" dirty="0">
                <a:latin typeface="Verdana" charset="0"/>
              </a:rPr>
            </a:b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Lilian van den </a:t>
            </a:r>
            <a:r>
              <a:rPr lang="en-US" sz="1200" dirty="0" err="1">
                <a:latin typeface="Verdana" charset="0"/>
              </a:rPr>
              <a:t>Aarsen</a:t>
            </a:r>
            <a:r>
              <a:rPr lang="en-US" sz="1200" dirty="0">
                <a:latin typeface="Verdana" charset="0"/>
              </a:rPr>
              <a:t> 	Ministry of I&amp;W </a:t>
            </a:r>
          </a:p>
          <a:p>
            <a:r>
              <a:rPr lang="en-US" sz="1200" dirty="0" err="1">
                <a:latin typeface="Verdana" charset="0"/>
              </a:rPr>
              <a:t>Reintje</a:t>
            </a:r>
            <a:r>
              <a:rPr lang="en-US" sz="1200" dirty="0">
                <a:latin typeface="Verdana" charset="0"/>
              </a:rPr>
              <a:t> van </a:t>
            </a:r>
            <a:r>
              <a:rPr lang="en-US" sz="1200" dirty="0" err="1">
                <a:latin typeface="Verdana" charset="0"/>
              </a:rPr>
              <a:t>Haeringen</a:t>
            </a:r>
            <a:r>
              <a:rPr lang="en-US" sz="1200" dirty="0">
                <a:latin typeface="Verdana" charset="0"/>
              </a:rPr>
              <a:t> 	CARE-NL</a:t>
            </a:r>
          </a:p>
          <a:p>
            <a:r>
              <a:rPr lang="en-US" sz="1200" dirty="0">
                <a:latin typeface="Verdana" charset="0"/>
              </a:rPr>
              <a:t>Sabrina </a:t>
            </a:r>
            <a:r>
              <a:rPr lang="en-US" sz="1200" dirty="0" err="1">
                <a:latin typeface="Verdana" charset="0"/>
              </a:rPr>
              <a:t>Helmyr</a:t>
            </a:r>
            <a:r>
              <a:rPr lang="en-US" sz="1200" dirty="0">
                <a:latin typeface="Verdana" charset="0"/>
              </a:rPr>
              <a:t> 		Arcadis</a:t>
            </a:r>
          </a:p>
          <a:p>
            <a:r>
              <a:rPr lang="en-US" sz="1200" dirty="0">
                <a:latin typeface="Verdana" charset="0"/>
              </a:rPr>
              <a:t>Hans </a:t>
            </a:r>
            <a:r>
              <a:rPr lang="en-US" sz="1200" dirty="0" err="1">
                <a:latin typeface="Verdana" charset="0"/>
              </a:rPr>
              <a:t>Hilbrands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Stichting</a:t>
            </a:r>
            <a:r>
              <a:rPr lang="en-US" sz="1200" dirty="0">
                <a:latin typeface="Verdana" charset="0"/>
              </a:rPr>
              <a:t> Pioneering </a:t>
            </a:r>
          </a:p>
          <a:p>
            <a:r>
              <a:rPr lang="en-US" sz="1200" dirty="0">
                <a:latin typeface="Verdana" charset="0"/>
              </a:rPr>
              <a:t>Theodoor van der Klaauw 	IBM Global Business Services</a:t>
            </a:r>
          </a:p>
          <a:p>
            <a:r>
              <a:rPr lang="en-US" sz="1200" dirty="0">
                <a:latin typeface="Verdana" charset="0"/>
              </a:rPr>
              <a:t>Stefan </a:t>
            </a:r>
            <a:r>
              <a:rPr lang="en-US" sz="1200" dirty="0" err="1">
                <a:latin typeface="Verdana" charset="0"/>
              </a:rPr>
              <a:t>Nijwening</a:t>
            </a:r>
            <a:r>
              <a:rPr lang="en-US" sz="1200" dirty="0">
                <a:latin typeface="Verdana" charset="0"/>
              </a:rPr>
              <a:t> 		Dutch Water Authority </a:t>
            </a:r>
            <a:r>
              <a:rPr lang="en-US" sz="1200" dirty="0" err="1">
                <a:latin typeface="Verdana" charset="0"/>
              </a:rPr>
              <a:t>Vechtstromen</a:t>
            </a:r>
            <a:r>
              <a:rPr lang="en-US" sz="1200" dirty="0">
                <a:latin typeface="Verdana" charset="0"/>
              </a:rPr>
              <a:t> </a:t>
            </a:r>
          </a:p>
          <a:p>
            <a:r>
              <a:rPr lang="en-US" sz="1200" dirty="0">
                <a:latin typeface="Verdana" charset="0"/>
              </a:rPr>
              <a:t>Elisabeth van </a:t>
            </a:r>
            <a:r>
              <a:rPr lang="en-US" sz="1200" dirty="0" err="1">
                <a:latin typeface="Verdana" charset="0"/>
              </a:rPr>
              <a:t>Opstall</a:t>
            </a:r>
            <a:r>
              <a:rPr lang="en-US" sz="1200" dirty="0">
                <a:latin typeface="Verdana" charset="0"/>
              </a:rPr>
              <a:t>	NG Infra </a:t>
            </a:r>
          </a:p>
          <a:p>
            <a:r>
              <a:rPr lang="en-US" sz="1200" dirty="0">
                <a:latin typeface="Verdana" charset="0"/>
              </a:rPr>
              <a:t>Henk Ovink 		Kingdom of the Netherlands, Special Envoy for Int. Water Affairs</a:t>
            </a:r>
          </a:p>
          <a:p>
            <a:r>
              <a:rPr lang="en-US" sz="1200" dirty="0">
                <a:latin typeface="Verdana" charset="0"/>
              </a:rPr>
              <a:t>David van </a:t>
            </a:r>
            <a:r>
              <a:rPr lang="en-US" sz="1200" dirty="0" err="1">
                <a:latin typeface="Verdana" charset="0"/>
              </a:rPr>
              <a:t>Raalten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Hoogwaterbeschermingsprogramma</a:t>
            </a:r>
            <a:r>
              <a:rPr lang="en-US" sz="1200" dirty="0">
                <a:latin typeface="Verdana" charset="0"/>
              </a:rPr>
              <a:t> (HWBP)</a:t>
            </a:r>
          </a:p>
          <a:p>
            <a:r>
              <a:rPr lang="en-GB" sz="1200" dirty="0">
                <a:latin typeface="Verdana" charset="0"/>
              </a:rPr>
              <a:t>Erik Roeten 		Director IT non-life insurance (ACHMEA)</a:t>
            </a:r>
            <a:endParaRPr lang="en-US" sz="1200" dirty="0">
              <a:latin typeface="Verdana" charset="0"/>
            </a:endParaRPr>
          </a:p>
          <a:p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61572-61CC-AD77-FA81-5A256123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2018 – 2023 4TU.DeSIRE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latin typeface="Verdana" charset="0"/>
              </a:rPr>
              <a:t>DESIGNING SYSTEMS FOR INFORMED RESILIENCE ENGINEERING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Large scale, interdisciplinary research and capacity building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  <a:endParaRPr lang="en-US" sz="1400" dirty="0">
              <a:latin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4508"/>
          <a:stretch/>
        </p:blipFill>
        <p:spPr>
          <a:xfrm>
            <a:off x="3672408" y="2272482"/>
            <a:ext cx="5364088" cy="298931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CE388D-818F-011F-32B7-8E6508B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2023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Nexus approach to system thinking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Based on the expertise of:</a:t>
            </a: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B9E78-65B3-2F9C-2168-50B76027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692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764</TotalTime>
  <Words>639</Words>
  <Application>Microsoft Office PowerPoint</Application>
  <PresentationFormat>On-screen Show (16:9)</PresentationFormat>
  <Paragraphs>84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Verdana</vt:lpstr>
      <vt:lpstr>4TU_powerpoint_white NOV2016-HB16-9</vt:lpstr>
      <vt:lpstr>PowerPoint Presentation</vt:lpstr>
      <vt:lpstr>4TU Centre for Resilience Engineering</vt:lpstr>
      <vt:lpstr>Our aim</vt:lpstr>
      <vt:lpstr>Our motivation </vt:lpstr>
      <vt:lpstr>Our organisation</vt:lpstr>
      <vt:lpstr>Our people</vt:lpstr>
      <vt:lpstr>Our people</vt:lpstr>
      <vt:lpstr>Our research</vt:lpstr>
      <vt:lpstr>Our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D. Nijenhuis</dc:creator>
  <cp:lastModifiedBy>Nienke D. Nijenhuis</cp:lastModifiedBy>
  <cp:revision>97</cp:revision>
  <dcterms:created xsi:type="dcterms:W3CDTF">2018-10-25T14:11:41Z</dcterms:created>
  <dcterms:modified xsi:type="dcterms:W3CDTF">2026-06-18T13:25:18Z</dcterms:modified>
</cp:coreProperties>
</file>