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2" r:id="rId3"/>
    <p:sldId id="284" r:id="rId4"/>
    <p:sldId id="286" r:id="rId5"/>
    <p:sldId id="287" r:id="rId6"/>
    <p:sldId id="290" r:id="rId7"/>
    <p:sldId id="289" r:id="rId8"/>
    <p:sldId id="291" r:id="rId9"/>
    <p:sldId id="261" r:id="rId10"/>
    <p:sldId id="292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2408" autoAdjust="0"/>
  </p:normalViewPr>
  <p:slideViewPr>
    <p:cSldViewPr snapToGrid="0">
      <p:cViewPr varScale="1">
        <p:scale>
          <a:sx n="114" d="100"/>
          <a:sy n="114" d="100"/>
        </p:scale>
        <p:origin x="3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94AA6-DC64-456A-97F4-F4B2CB734D3F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8C613-0A9B-434E-8194-9701624EA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552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398-75A0-4B97-8B3D-FCE667D4C8DE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4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B79E-5C98-4EA0-8537-172361FFA75F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335E-B5FC-4B8C-8180-84D8A3FEE4C8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7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2402923" y="822996"/>
            <a:ext cx="9687379" cy="2972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7800"/>
              <a:buFont typeface="Arial"/>
              <a:buNone/>
              <a:defRPr sz="7800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2402923" y="4271063"/>
            <a:ext cx="9423171" cy="136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076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2350808" y="274638"/>
            <a:ext cx="94752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2350808" y="1600200"/>
            <a:ext cx="9475285" cy="464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43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58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44D-7C07-42A2-81A4-0A7821144944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460-BE1C-4BCA-881D-493FCC181EB4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88CD-66A6-405F-986E-C6F7325CB0C9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BC92-A8C2-4088-AAFC-A588D12AB6B1}" type="datetime1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6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915-41AB-444A-92CB-2B0DA16E9B72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CFBB-AF4A-4286-9B1C-3E0585CC9BF7}" type="datetime1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6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C2E7-893D-4EB3-82EB-5FE98AD8C8C4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06B3-777E-48E1-A419-C00F20519423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7AED-E58B-4111-8F49-C662A406584E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67182-D8A8-487B-BFA7-A8863208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4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2350808" y="274638"/>
            <a:ext cx="94752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2350808" y="1600200"/>
            <a:ext cx="9475285" cy="464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/>
          <p:nvPr/>
        </p:nvSpPr>
        <p:spPr>
          <a:xfrm>
            <a:off x="-1" y="14"/>
            <a:ext cx="2101845" cy="6857987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" name="Google Shape;9;p6" descr="TU_P5#white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685" y="6108245"/>
            <a:ext cx="1825177" cy="8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6"/>
          <p:cNvSpPr txBox="1"/>
          <p:nvPr/>
        </p:nvSpPr>
        <p:spPr>
          <a:xfrm>
            <a:off x="8868747" y="6420936"/>
            <a:ext cx="308849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0" i="0" u="none" strike="noStrike" cap="none">
              <a:solidFill>
                <a:srgbClr val="00A6D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8751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3404249" y="674000"/>
            <a:ext cx="8213443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800"/>
            </a:pPr>
            <a:r>
              <a:rPr lang="en-US" sz="6000" dirty="0" smtClean="0"/>
              <a:t>Resilience and </a:t>
            </a:r>
            <a:br>
              <a:rPr lang="en-US" sz="6000" dirty="0" smtClean="0"/>
            </a:br>
            <a:r>
              <a:rPr lang="en-US" sz="6000" dirty="0" smtClean="0"/>
              <a:t>so-called social chronic stresses</a:t>
            </a:r>
            <a:br>
              <a:rPr lang="en-US" sz="6000" dirty="0" smtClean="0"/>
            </a:br>
            <a:endParaRPr sz="2800" dirty="0"/>
          </a:p>
        </p:txBody>
      </p:sp>
      <p:sp>
        <p:nvSpPr>
          <p:cNvPr id="42" name="Google Shape;42;p1"/>
          <p:cNvSpPr txBox="1"/>
          <p:nvPr/>
        </p:nvSpPr>
        <p:spPr>
          <a:xfrm>
            <a:off x="3159827" y="4903308"/>
            <a:ext cx="490614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Camilo Benitez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Avila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Postdoc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Ethics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/Philosophy of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lang="en-GB" sz="2000" kern="0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Values, Technology and Innovation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"/>
          <p:cNvCxnSpPr/>
          <p:nvPr/>
        </p:nvCxnSpPr>
        <p:spPr>
          <a:xfrm>
            <a:off x="3260872" y="5303403"/>
            <a:ext cx="341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50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social capital </a:t>
            </a:r>
            <a:r>
              <a:rPr lang="en-US" dirty="0"/>
              <a:t>as a reference for social resilience only if that does not blur the centrality of Mastery and satisfaction with one’s social position. 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Let’s discuss underlying </a:t>
            </a:r>
            <a:r>
              <a:rPr lang="en-US" dirty="0"/>
              <a:t>organizational </a:t>
            </a:r>
            <a:r>
              <a:rPr lang="en-US" dirty="0" smtClean="0"/>
              <a:t>logic </a:t>
            </a:r>
            <a:r>
              <a:rPr lang="en-US" dirty="0"/>
              <a:t>in implementing </a:t>
            </a:r>
            <a:r>
              <a:rPr lang="en-US" dirty="0" smtClean="0"/>
              <a:t>bottom-up resilience (what self-organizational </a:t>
            </a:r>
            <a:r>
              <a:rPr lang="en-US" dirty="0"/>
              <a:t>path </a:t>
            </a:r>
            <a:r>
              <a:rPr lang="en-US" dirty="0" smtClean="0"/>
              <a:t>do we </a:t>
            </a:r>
            <a:r>
              <a:rPr lang="en-US" dirty="0"/>
              <a:t>want to </a:t>
            </a:r>
            <a:r>
              <a:rPr lang="en-US" dirty="0" smtClean="0"/>
              <a:t>shape?)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79" y="316415"/>
            <a:ext cx="1183907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motivation for my research stands from the observation that resilience turned into a paradigm for governing social life beyond its application in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adaptive STE systems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l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2727138"/>
            <a:ext cx="4291298" cy="24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552"/>
          <a:stretch/>
        </p:blipFill>
        <p:spPr>
          <a:xfrm>
            <a:off x="5367866" y="1369271"/>
            <a:ext cx="3179234" cy="1690772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9617"/>
          <a:stretch/>
        </p:blipFill>
        <p:spPr>
          <a:xfrm>
            <a:off x="5427133" y="2836120"/>
            <a:ext cx="3243858" cy="16977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78009" y="1595631"/>
            <a:ext cx="3126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PT serif"/>
              </a:rPr>
              <a:t>Greater Miami: Racializing </a:t>
            </a:r>
            <a:r>
              <a:rPr lang="en-US" b="1" dirty="0">
                <a:solidFill>
                  <a:srgbClr val="333333"/>
                </a:solidFill>
                <a:latin typeface="PT serif"/>
              </a:rPr>
              <a:t>Resilience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13604" y="3062480"/>
            <a:ext cx="305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PT serif"/>
              </a:rPr>
              <a:t>One </a:t>
            </a:r>
            <a:r>
              <a:rPr lang="en-US" b="1" dirty="0">
                <a:solidFill>
                  <a:srgbClr val="333333"/>
                </a:solidFill>
                <a:latin typeface="PT serif"/>
              </a:rPr>
              <a:t>New </a:t>
            </a:r>
            <a:r>
              <a:rPr lang="en-US" b="1" dirty="0" smtClean="0">
                <a:solidFill>
                  <a:srgbClr val="333333"/>
                </a:solidFill>
                <a:latin typeface="PT serif"/>
              </a:rPr>
              <a:t>York: Resilience and Justice</a:t>
            </a:r>
            <a:endParaRPr lang="en-US" b="1" dirty="0">
              <a:solidFill>
                <a:srgbClr val="333333"/>
              </a:solidFill>
              <a:latin typeface="PT serif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8151" b="-2133"/>
          <a:stretch/>
        </p:blipFill>
        <p:spPr>
          <a:xfrm>
            <a:off x="5460864" y="4551257"/>
            <a:ext cx="3352936" cy="15139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49201" y="4623277"/>
            <a:ext cx="305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PT serif"/>
              </a:rPr>
              <a:t>Rotterdam: Balanced Society </a:t>
            </a:r>
            <a:endParaRPr lang="en-US" b="1" dirty="0">
              <a:solidFill>
                <a:srgbClr val="333333"/>
              </a:solidFill>
              <a:latin typeface="PT serif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884" y="6082588"/>
            <a:ext cx="11454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 are important aspects that we must care about.  Nevertheless, I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conceptual fitness of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 its use in social policy practice).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46796" y="462013"/>
            <a:ext cx="0" cy="619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6253"/>
          <a:stretch/>
        </p:blipFill>
        <p:spPr>
          <a:xfrm>
            <a:off x="501760" y="1463585"/>
            <a:ext cx="5197475" cy="3802062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8287724">
            <a:off x="4110168" y="4027698"/>
            <a:ext cx="525875" cy="1967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83672" y="5873204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SOCIAL CAPITAL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8121" y="264046"/>
            <a:ext cx="5191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emerges as 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emphasizing the pay-offs of collective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action, addressing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hazards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50796" y="625519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333333"/>
                </a:solidFill>
                <a:latin typeface="-apple-system"/>
              </a:rPr>
              <a:t>Pinelli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, JP., </a:t>
            </a:r>
            <a:r>
              <a:rPr lang="en-US" sz="1100" dirty="0" err="1">
                <a:solidFill>
                  <a:srgbClr val="333333"/>
                </a:solidFill>
                <a:latin typeface="-apple-system"/>
              </a:rPr>
              <a:t>Esteva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, M., </a:t>
            </a:r>
            <a:r>
              <a:rPr lang="en-US" sz="1100" dirty="0" err="1">
                <a:solidFill>
                  <a:srgbClr val="333333"/>
                </a:solidFill>
                <a:latin typeface="-apple-system"/>
              </a:rPr>
              <a:t>Rathje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, E.M. </a:t>
            </a:r>
            <a:r>
              <a:rPr lang="en-US" sz="1100" i="1" dirty="0">
                <a:solidFill>
                  <a:srgbClr val="333333"/>
                </a:solidFill>
                <a:latin typeface="-apple-system"/>
              </a:rPr>
              <a:t>et al.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 Disaster Risk Management Through the </a:t>
            </a:r>
            <a:r>
              <a:rPr lang="en-US" sz="1100" dirty="0" err="1">
                <a:solidFill>
                  <a:srgbClr val="333333"/>
                </a:solidFill>
                <a:latin typeface="-apple-system"/>
              </a:rPr>
              <a:t>DesignSafe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 Cyberinfrastructure. </a:t>
            </a:r>
            <a:r>
              <a:rPr lang="en-US" sz="1100" i="1" dirty="0" err="1">
                <a:solidFill>
                  <a:srgbClr val="333333"/>
                </a:solidFill>
                <a:latin typeface="-apple-system"/>
              </a:rPr>
              <a:t>Int</a:t>
            </a:r>
            <a:r>
              <a:rPr lang="en-US" sz="1100" i="1" dirty="0">
                <a:solidFill>
                  <a:srgbClr val="333333"/>
                </a:solidFill>
                <a:latin typeface="-apple-system"/>
              </a:rPr>
              <a:t> J Disaster Risk </a:t>
            </a:r>
            <a:r>
              <a:rPr lang="en-US" sz="1100" i="1" dirty="0" err="1">
                <a:solidFill>
                  <a:srgbClr val="333333"/>
                </a:solidFill>
                <a:latin typeface="-apple-system"/>
              </a:rPr>
              <a:t>Sci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en-US" sz="1100" b="1" dirty="0">
                <a:solidFill>
                  <a:srgbClr val="333333"/>
                </a:solidFill>
                <a:latin typeface="-apple-system"/>
              </a:rPr>
              <a:t>11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, 719–734 (2020).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620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8104" y="214461"/>
            <a:ext cx="5191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A clear-cut </a:t>
            </a:r>
            <a:r>
              <a:rPr lang="en-GB" dirty="0"/>
              <a:t>distinction is problematic when thinking about the hardship of living in society for those who are less well-positioned in social </a:t>
            </a:r>
            <a:r>
              <a:rPr lang="en-GB" dirty="0" smtClean="0"/>
              <a:t>structures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246796" y="462013"/>
            <a:ext cx="0" cy="619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6253"/>
          <a:stretch/>
        </p:blipFill>
        <p:spPr>
          <a:xfrm>
            <a:off x="501760" y="1463585"/>
            <a:ext cx="5197475" cy="3802062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8287724">
            <a:off x="4110168" y="4027698"/>
            <a:ext cx="525875" cy="1967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83672" y="5873204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SOCIAL CAPITAL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8121" y="264046"/>
            <a:ext cx="5191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emerges as 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emphasizing the pay-offs of collective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action, addressing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hazards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414218" y="1463585"/>
            <a:ext cx="3757412" cy="3605894"/>
          </a:xfrm>
          <a:prstGeom prst="ellipse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30732" y="1599052"/>
            <a:ext cx="172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Social structures</a:t>
            </a:r>
          </a:p>
          <a:p>
            <a:pPr algn="ctr"/>
            <a:r>
              <a:rPr lang="en-GB" dirty="0" smtClean="0"/>
              <a:t>(positions)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144932" y="2313117"/>
            <a:ext cx="2299457" cy="2138034"/>
          </a:xfrm>
          <a:prstGeom prst="ellipse">
            <a:avLst/>
          </a:prstGeom>
          <a:solidFill>
            <a:schemeClr val="accent6">
              <a:lumMod val="75000"/>
              <a:alpha val="4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577182" y="2943366"/>
            <a:ext cx="143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Unprivileged </a:t>
            </a:r>
          </a:p>
          <a:p>
            <a:pPr algn="ctr"/>
            <a:r>
              <a:rPr lang="en-GB" dirty="0" smtClean="0"/>
              <a:t>positions </a:t>
            </a:r>
          </a:p>
        </p:txBody>
      </p:sp>
      <p:sp>
        <p:nvSpPr>
          <p:cNvPr id="26" name="Oval 25"/>
          <p:cNvSpPr/>
          <p:nvPr/>
        </p:nvSpPr>
        <p:spPr>
          <a:xfrm>
            <a:off x="8932333" y="3791919"/>
            <a:ext cx="135466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82220" y="4607814"/>
            <a:ext cx="1410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Your social position is your hazard!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034867" y="3918919"/>
            <a:ext cx="888237" cy="11624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94358" y="5780871"/>
            <a:ext cx="5191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Is “social capital” a practical indicator for predicting resilience to hardship endogenous to societal positions?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0796" y="625519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333333"/>
                </a:solidFill>
                <a:latin typeface="-apple-system"/>
              </a:rPr>
              <a:t>Pinelli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, JP., </a:t>
            </a:r>
            <a:r>
              <a:rPr lang="en-US" sz="1100" dirty="0" err="1">
                <a:solidFill>
                  <a:srgbClr val="333333"/>
                </a:solidFill>
                <a:latin typeface="-apple-system"/>
              </a:rPr>
              <a:t>Esteva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, M., </a:t>
            </a:r>
            <a:r>
              <a:rPr lang="en-US" sz="1100" dirty="0" err="1">
                <a:solidFill>
                  <a:srgbClr val="333333"/>
                </a:solidFill>
                <a:latin typeface="-apple-system"/>
              </a:rPr>
              <a:t>Rathje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, E.M. </a:t>
            </a:r>
            <a:r>
              <a:rPr lang="en-US" sz="1100" i="1" dirty="0">
                <a:solidFill>
                  <a:srgbClr val="333333"/>
                </a:solidFill>
                <a:latin typeface="-apple-system"/>
              </a:rPr>
              <a:t>et al.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 Disaster Risk Management Through the </a:t>
            </a:r>
            <a:r>
              <a:rPr lang="en-US" sz="1100" dirty="0" err="1">
                <a:solidFill>
                  <a:srgbClr val="333333"/>
                </a:solidFill>
                <a:latin typeface="-apple-system"/>
              </a:rPr>
              <a:t>DesignSafe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 Cyberinfrastructure. </a:t>
            </a:r>
            <a:r>
              <a:rPr lang="en-US" sz="1100" i="1" dirty="0" err="1">
                <a:solidFill>
                  <a:srgbClr val="333333"/>
                </a:solidFill>
                <a:latin typeface="-apple-system"/>
              </a:rPr>
              <a:t>Int</a:t>
            </a:r>
            <a:r>
              <a:rPr lang="en-US" sz="1100" i="1" dirty="0">
                <a:solidFill>
                  <a:srgbClr val="333333"/>
                </a:solidFill>
                <a:latin typeface="-apple-system"/>
              </a:rPr>
              <a:t> J Disaster Risk </a:t>
            </a:r>
            <a:r>
              <a:rPr lang="en-US" sz="1100" i="1" dirty="0" err="1">
                <a:solidFill>
                  <a:srgbClr val="333333"/>
                </a:solidFill>
                <a:latin typeface="-apple-system"/>
              </a:rPr>
              <a:t>Sci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en-US" sz="1100" b="1" dirty="0">
                <a:solidFill>
                  <a:srgbClr val="333333"/>
                </a:solidFill>
                <a:latin typeface="-apple-system"/>
              </a:rPr>
              <a:t>11</a:t>
            </a:r>
            <a:r>
              <a:rPr lang="en-US" sz="1100" dirty="0">
                <a:solidFill>
                  <a:srgbClr val="333333"/>
                </a:solidFill>
                <a:latin typeface="-apple-system"/>
              </a:rPr>
              <a:t>, 719–734 (2020).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75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5487843" y="1947839"/>
            <a:ext cx="1283524" cy="6628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Sense of Mastery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(MA)|</a:t>
            </a:r>
          </a:p>
        </p:txBody>
      </p:sp>
      <p:sp>
        <p:nvSpPr>
          <p:cNvPr id="42" name="Oval 41"/>
          <p:cNvSpPr/>
          <p:nvPr/>
        </p:nvSpPr>
        <p:spPr>
          <a:xfrm>
            <a:off x="7967070" y="1947839"/>
            <a:ext cx="1283524" cy="6628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Adaptation</a:t>
            </a:r>
          </a:p>
          <a:p>
            <a:pPr algn="ctr"/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(PA)</a:t>
            </a:r>
          </a:p>
        </p:txBody>
      </p:sp>
      <p:cxnSp>
        <p:nvCxnSpPr>
          <p:cNvPr id="44" name="Straight Arrow Connector 43"/>
          <p:cNvCxnSpPr>
            <a:stCxn id="41" idx="6"/>
            <a:endCxn id="42" idx="2"/>
          </p:cNvCxnSpPr>
          <p:nvPr/>
        </p:nvCxnSpPr>
        <p:spPr>
          <a:xfrm>
            <a:off x="6771367" y="2279266"/>
            <a:ext cx="11957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88209" y="2021842"/>
            <a:ext cx="962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en-GB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09230" y="466927"/>
            <a:ext cx="7857340" cy="3517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0" name="Oval 59"/>
          <p:cNvSpPr/>
          <p:nvPr/>
        </p:nvSpPr>
        <p:spPr>
          <a:xfrm>
            <a:off x="2252883" y="1123974"/>
            <a:ext cx="1283524" cy="6622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Socio-economic</a:t>
            </a:r>
          </a:p>
          <a:p>
            <a:pPr algn="ctr"/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  <a:p>
            <a:pPr algn="ctr"/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(SE)</a:t>
            </a:r>
            <a:endParaRPr lang="nl-N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Elbow Connector 60"/>
          <p:cNvCxnSpPr>
            <a:stCxn id="60" idx="4"/>
            <a:endCxn id="41" idx="1"/>
          </p:cNvCxnSpPr>
          <p:nvPr/>
        </p:nvCxnSpPr>
        <p:spPr>
          <a:xfrm rot="16200000" flipH="1">
            <a:off x="4155859" y="524960"/>
            <a:ext cx="258737" cy="2781165"/>
          </a:xfrm>
          <a:prstGeom prst="bentConnector3">
            <a:avLst>
              <a:gd name="adj1" fmla="val 9863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209759" y="1770705"/>
            <a:ext cx="962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en-GB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66330" y="4244742"/>
            <a:ext cx="11277924" cy="2165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/>
              <a:t>The socially dependent capacity to perform given the skills provided by your social position is psychologically manifested with a sense of Mastery; </a:t>
            </a:r>
            <a:endParaRPr lang="en-US" sz="2200" dirty="0"/>
          </a:p>
          <a:p>
            <a:pPr algn="just"/>
            <a:r>
              <a:rPr lang="en-US" sz="2200" dirty="0"/>
              <a:t>Mastery: “the extent to which one regards one's life-chances as being under one's own control in contrast to being fatalistically ruled” (</a:t>
            </a:r>
            <a:r>
              <a:rPr lang="en-US" sz="2200" dirty="0" err="1"/>
              <a:t>Pearlin</a:t>
            </a:r>
            <a:r>
              <a:rPr lang="en-US" sz="2200" dirty="0"/>
              <a:t> and </a:t>
            </a:r>
            <a:r>
              <a:rPr lang="en-US" sz="2200" dirty="0" err="1"/>
              <a:t>Schooler</a:t>
            </a:r>
            <a:r>
              <a:rPr lang="en-US" sz="2200" dirty="0"/>
              <a:t>, 1978).</a:t>
            </a:r>
          </a:p>
          <a:p>
            <a:r>
              <a:rPr lang="en-US" sz="2200" dirty="0"/>
              <a:t>So, we test the extent to which this embodied social </a:t>
            </a:r>
            <a:r>
              <a:rPr lang="en-US" sz="2200" dirty="0" smtClean="0"/>
              <a:t>skills </a:t>
            </a:r>
            <a:r>
              <a:rPr lang="en-US" sz="2200" dirty="0"/>
              <a:t>due to </a:t>
            </a:r>
            <a:r>
              <a:rPr lang="en-US" sz="2200" dirty="0" smtClean="0"/>
              <a:t>one’s position </a:t>
            </a:r>
            <a:r>
              <a:rPr lang="en-US" sz="2200" dirty="0"/>
              <a:t>in society predict positive individual adaptation.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18998" y="6488668"/>
            <a:ext cx="34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Benitez-Avila,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Schuberth, Copeland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9230" y="466927"/>
            <a:ext cx="7857340" cy="3517430"/>
            <a:chOff x="2713947" y="2633036"/>
            <a:chExt cx="6578616" cy="2961021"/>
          </a:xfrm>
        </p:grpSpPr>
        <p:sp>
          <p:nvSpPr>
            <p:cNvPr id="41" name="Oval 40"/>
            <p:cNvSpPr/>
            <p:nvPr/>
          </p:nvSpPr>
          <p:spPr>
            <a:xfrm>
              <a:off x="5710167" y="3879688"/>
              <a:ext cx="1074640" cy="55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Sense of Mastery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785918" y="3879688"/>
              <a:ext cx="1074640" cy="558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Positive Adaptation</a:t>
              </a:r>
            </a:p>
          </p:txBody>
        </p:sp>
        <p:cxnSp>
          <p:nvCxnSpPr>
            <p:cNvPr id="43" name="Elbow Connector 42"/>
            <p:cNvCxnSpPr>
              <a:stCxn id="46" idx="6"/>
              <a:endCxn id="42" idx="0"/>
            </p:cNvCxnSpPr>
            <p:nvPr/>
          </p:nvCxnSpPr>
          <p:spPr>
            <a:xfrm>
              <a:off x="5468846" y="3427337"/>
              <a:ext cx="2854392" cy="45235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1" idx="6"/>
              <a:endCxn id="42" idx="2"/>
            </p:cNvCxnSpPr>
            <p:nvPr/>
          </p:nvCxnSpPr>
          <p:spPr>
            <a:xfrm>
              <a:off x="6784807" y="4158688"/>
              <a:ext cx="10011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48" idx="7"/>
              <a:endCxn id="41" idx="4"/>
            </p:cNvCxnSpPr>
            <p:nvPr/>
          </p:nvCxnSpPr>
          <p:spPr>
            <a:xfrm rot="5400000" flipH="1" flipV="1">
              <a:off x="5655760" y="4093397"/>
              <a:ext cx="247436" cy="936018"/>
            </a:xfrm>
            <a:prstGeom prst="bentConnector3">
              <a:avLst>
                <a:gd name="adj1" fmla="val -29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394206" y="3148612"/>
              <a:ext cx="1074640" cy="557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Neighbourhood Cohesion</a:t>
              </a:r>
            </a:p>
          </p:txBody>
        </p:sp>
        <p:cxnSp>
          <p:nvCxnSpPr>
            <p:cNvPr id="47" name="Elbow Connector 46"/>
            <p:cNvCxnSpPr>
              <a:stCxn id="46" idx="5"/>
              <a:endCxn id="41" idx="0"/>
            </p:cNvCxnSpPr>
            <p:nvPr/>
          </p:nvCxnSpPr>
          <p:spPr>
            <a:xfrm rot="16200000" flipH="1">
              <a:off x="5651847" y="3284047"/>
              <a:ext cx="255263" cy="936018"/>
            </a:xfrm>
            <a:prstGeom prst="bentConnector3">
              <a:avLst>
                <a:gd name="adj1" fmla="val -87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394206" y="4603487"/>
              <a:ext cx="1074640" cy="5574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Association Adscription</a:t>
              </a:r>
            </a:p>
          </p:txBody>
        </p:sp>
        <p:cxnSp>
          <p:nvCxnSpPr>
            <p:cNvPr id="49" name="Elbow Connector 48"/>
            <p:cNvCxnSpPr>
              <a:stCxn id="48" idx="6"/>
              <a:endCxn id="42" idx="4"/>
            </p:cNvCxnSpPr>
            <p:nvPr/>
          </p:nvCxnSpPr>
          <p:spPr>
            <a:xfrm flipV="1">
              <a:off x="5468846" y="4437688"/>
              <a:ext cx="2854392" cy="44452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882634" y="3941985"/>
              <a:ext cx="805455" cy="22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GB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82634" y="3186147"/>
              <a:ext cx="805455" cy="22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GB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19399" y="4654750"/>
              <a:ext cx="805455" cy="22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GB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39859" y="3408687"/>
              <a:ext cx="805455" cy="22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GB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39859" y="4474603"/>
              <a:ext cx="805455" cy="22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GB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13947" y="2633036"/>
              <a:ext cx="6578616" cy="2961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59" name="Oval 58"/>
            <p:cNvSpPr/>
            <p:nvPr/>
          </p:nvSpPr>
          <p:spPr>
            <a:xfrm>
              <a:off x="3080362" y="4603487"/>
              <a:ext cx="1074640" cy="5574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Primary Networks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001673" y="3186147"/>
              <a:ext cx="1074640" cy="5574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Socio-economic</a:t>
              </a:r>
            </a:p>
            <a:p>
              <a:pPr algn="ctr"/>
              <a:r>
                <a:rPr lang="en-GB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Status</a:t>
              </a:r>
            </a:p>
          </p:txBody>
        </p:sp>
        <p:cxnSp>
          <p:nvCxnSpPr>
            <p:cNvPr id="61" name="Elbow Connector 60"/>
            <p:cNvCxnSpPr>
              <a:stCxn id="60" idx="4"/>
              <a:endCxn id="41" idx="1"/>
            </p:cNvCxnSpPr>
            <p:nvPr/>
          </p:nvCxnSpPr>
          <p:spPr>
            <a:xfrm rot="16200000" flipH="1">
              <a:off x="4594364" y="2688225"/>
              <a:ext cx="217808" cy="2328551"/>
            </a:xfrm>
            <a:prstGeom prst="bentConnector3">
              <a:avLst>
                <a:gd name="adj1" fmla="val 9863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59" idx="0"/>
              <a:endCxn id="41" idx="3"/>
            </p:cNvCxnSpPr>
            <p:nvPr/>
          </p:nvCxnSpPr>
          <p:spPr>
            <a:xfrm rot="5400000" flipH="1" flipV="1">
              <a:off x="4618855" y="3354798"/>
              <a:ext cx="247516" cy="2249862"/>
            </a:xfrm>
            <a:prstGeom prst="bentConnector3">
              <a:avLst>
                <a:gd name="adj1" fmla="val 9955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59" idx="4"/>
              <a:endCxn id="42" idx="5"/>
            </p:cNvCxnSpPr>
            <p:nvPr/>
          </p:nvCxnSpPr>
          <p:spPr>
            <a:xfrm rot="5400000" flipH="1" flipV="1">
              <a:off x="5757948" y="2215704"/>
              <a:ext cx="804966" cy="5085499"/>
            </a:xfrm>
            <a:prstGeom prst="bentConnector3">
              <a:avLst>
                <a:gd name="adj1" fmla="val -2839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>
              <a:stCxn id="60" idx="0"/>
              <a:endCxn id="42" idx="7"/>
            </p:cNvCxnSpPr>
            <p:nvPr/>
          </p:nvCxnSpPr>
          <p:spPr>
            <a:xfrm rot="16200000" flipH="1">
              <a:off x="5733458" y="991682"/>
              <a:ext cx="775258" cy="5164188"/>
            </a:xfrm>
            <a:prstGeom prst="bentConnector3">
              <a:avLst>
                <a:gd name="adj1" fmla="val -2948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539859" y="2757292"/>
              <a:ext cx="805455" cy="22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GB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40082" y="3730574"/>
              <a:ext cx="805455" cy="22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GB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39858" y="5184883"/>
              <a:ext cx="805455" cy="22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GB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636052" y="4165663"/>
              <a:ext cx="805455" cy="22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(+)</a:t>
              </a:r>
              <a:endParaRPr lang="en-GB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66330" y="4521710"/>
            <a:ext cx="11277924" cy="188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Additionally, we studied the role of socio economic-status, and sense of mastery along </a:t>
            </a:r>
            <a:r>
              <a:rPr lang="en-US" sz="2200" dirty="0"/>
              <a:t>with the resilience returns of social capital constructs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Method: PLS-SEM and </a:t>
            </a:r>
            <a:r>
              <a:rPr lang="en-US" sz="2200" dirty="0"/>
              <a:t>a public survey conducted by the Central Office of Statistics in the </a:t>
            </a:r>
            <a:r>
              <a:rPr lang="en-US" sz="2200" dirty="0" smtClean="0"/>
              <a:t>Netherlands </a:t>
            </a:r>
            <a:r>
              <a:rPr lang="en-US" sz="2200" dirty="0"/>
              <a:t>of 1,915 capturing inhabitants’ perceptions about their living situation in 2018.</a:t>
            </a: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718998" y="6488668"/>
            <a:ext cx="34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Benitez-Avila,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Schuberth, Copeland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5487843" y="1947839"/>
            <a:ext cx="1283524" cy="6628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Sense of Mastery </a:t>
            </a:r>
          </a:p>
          <a:p>
            <a:pPr algn="ctr"/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0.231</a:t>
            </a:r>
            <a:endParaRPr lang="de-DE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967070" y="1947839"/>
            <a:ext cx="1283524" cy="6628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Adaptation</a:t>
            </a:r>
          </a:p>
          <a:p>
            <a:pPr algn="ctr"/>
            <a:r>
              <a:rPr lang="de-D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0.325</a:t>
            </a:r>
            <a:endParaRPr lang="de-DE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Elbow Connector 42"/>
          <p:cNvCxnSpPr>
            <a:stCxn id="46" idx="6"/>
            <a:endCxn id="42" idx="0"/>
          </p:cNvCxnSpPr>
          <p:nvPr/>
        </p:nvCxnSpPr>
        <p:spPr>
          <a:xfrm>
            <a:off x="5199615" y="1410486"/>
            <a:ext cx="3409217" cy="5373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6"/>
            <a:endCxn id="42" idx="2"/>
          </p:cNvCxnSpPr>
          <p:nvPr/>
        </p:nvCxnSpPr>
        <p:spPr>
          <a:xfrm>
            <a:off x="6771367" y="2279266"/>
            <a:ext cx="11957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8" idx="7"/>
            <a:endCxn id="41" idx="4"/>
          </p:cNvCxnSpPr>
          <p:nvPr/>
        </p:nvCxnSpPr>
        <p:spPr>
          <a:xfrm rot="5400000" flipH="1" flipV="1">
            <a:off x="5423660" y="2198681"/>
            <a:ext cx="293932" cy="1117957"/>
          </a:xfrm>
          <a:prstGeom prst="bentConnector3">
            <a:avLst>
              <a:gd name="adj1" fmla="val -2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916091" y="1079386"/>
            <a:ext cx="1283524" cy="6622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 Cohesion</a:t>
            </a:r>
          </a:p>
        </p:txBody>
      </p:sp>
      <p:cxnSp>
        <p:nvCxnSpPr>
          <p:cNvPr id="47" name="Elbow Connector 46"/>
          <p:cNvCxnSpPr>
            <a:stCxn id="46" idx="5"/>
            <a:endCxn id="41" idx="0"/>
          </p:cNvCxnSpPr>
          <p:nvPr/>
        </p:nvCxnSpPr>
        <p:spPr>
          <a:xfrm rot="16200000" flipH="1">
            <a:off x="5419012" y="1237245"/>
            <a:ext cx="303230" cy="1117957"/>
          </a:xfrm>
          <a:prstGeom prst="bentConnector3">
            <a:avLst>
              <a:gd name="adj1" fmla="val -8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916091" y="2807648"/>
            <a:ext cx="1283524" cy="6622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Adscription</a:t>
            </a:r>
          </a:p>
        </p:txBody>
      </p:sp>
      <p:cxnSp>
        <p:nvCxnSpPr>
          <p:cNvPr id="49" name="Elbow Connector 48"/>
          <p:cNvCxnSpPr>
            <a:stCxn id="48" idx="6"/>
            <a:endCxn id="42" idx="4"/>
          </p:cNvCxnSpPr>
          <p:nvPr/>
        </p:nvCxnSpPr>
        <p:spPr>
          <a:xfrm flipV="1">
            <a:off x="5199615" y="2610693"/>
            <a:ext cx="3409217" cy="52805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11980" y="2005212"/>
            <a:ext cx="1373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0.513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0,300</a:t>
            </a:r>
            <a:endParaRPr lang="en-GB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8667" y="1121820"/>
            <a:ext cx="1507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0.065;</a:t>
            </a:r>
            <a:r>
              <a:rPr lang="en-GB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1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0,006</a:t>
            </a:r>
            <a:endParaRPr lang="en-GB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32120" y="2868544"/>
            <a:ext cx="962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GB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31686" y="1396222"/>
            <a:ext cx="1376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0.056; </a:t>
            </a:r>
            <a:r>
              <a:rPr lang="en-GB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1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0,004</a:t>
            </a:r>
            <a:endParaRPr lang="en-GB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35701" y="2654545"/>
            <a:ext cx="1404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0.067 </a:t>
            </a:r>
            <a:r>
              <a:rPr lang="en-GB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1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0,005</a:t>
            </a:r>
            <a:endParaRPr lang="en-GB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09230" y="466927"/>
            <a:ext cx="7857340" cy="3517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9" name="Oval 58"/>
          <p:cNvSpPr/>
          <p:nvPr/>
        </p:nvSpPr>
        <p:spPr>
          <a:xfrm>
            <a:off x="2346867" y="2807648"/>
            <a:ext cx="1283524" cy="6622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Networks</a:t>
            </a:r>
          </a:p>
        </p:txBody>
      </p:sp>
      <p:sp>
        <p:nvSpPr>
          <p:cNvPr id="60" name="Oval 59"/>
          <p:cNvSpPr/>
          <p:nvPr/>
        </p:nvSpPr>
        <p:spPr>
          <a:xfrm>
            <a:off x="2252883" y="1123974"/>
            <a:ext cx="1283524" cy="6622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Socio-economic</a:t>
            </a:r>
          </a:p>
          <a:p>
            <a:pPr algn="ctr"/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</p:txBody>
      </p:sp>
      <p:cxnSp>
        <p:nvCxnSpPr>
          <p:cNvPr id="61" name="Elbow Connector 60"/>
          <p:cNvCxnSpPr>
            <a:stCxn id="60" idx="4"/>
            <a:endCxn id="41" idx="1"/>
          </p:cNvCxnSpPr>
          <p:nvPr/>
        </p:nvCxnSpPr>
        <p:spPr>
          <a:xfrm rot="16200000" flipH="1">
            <a:off x="4155859" y="524960"/>
            <a:ext cx="258737" cy="2781165"/>
          </a:xfrm>
          <a:prstGeom prst="bentConnector3">
            <a:avLst>
              <a:gd name="adj1" fmla="val 9863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9" idx="0"/>
            <a:endCxn id="41" idx="3"/>
          </p:cNvCxnSpPr>
          <p:nvPr/>
        </p:nvCxnSpPr>
        <p:spPr>
          <a:xfrm rot="5400000" flipH="1" flipV="1">
            <a:off x="4185206" y="1317044"/>
            <a:ext cx="294027" cy="2687181"/>
          </a:xfrm>
          <a:prstGeom prst="bentConnector3">
            <a:avLst>
              <a:gd name="adj1" fmla="val 995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9" idx="4"/>
            <a:endCxn id="42" idx="5"/>
          </p:cNvCxnSpPr>
          <p:nvPr/>
        </p:nvCxnSpPr>
        <p:spPr>
          <a:xfrm rot="5400000" flipH="1" flipV="1">
            <a:off x="5547513" y="-45264"/>
            <a:ext cx="956228" cy="6073997"/>
          </a:xfrm>
          <a:prstGeom prst="bentConnector3">
            <a:avLst>
              <a:gd name="adj1" fmla="val -283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60" idx="0"/>
            <a:endCxn id="42" idx="7"/>
          </p:cNvCxnSpPr>
          <p:nvPr/>
        </p:nvCxnSpPr>
        <p:spPr>
          <a:xfrm rot="16200000" flipH="1">
            <a:off x="5518167" y="-1499548"/>
            <a:ext cx="920938" cy="6167981"/>
          </a:xfrm>
          <a:prstGeom prst="bentConnector3">
            <a:avLst>
              <a:gd name="adj1" fmla="val -2948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284431" y="614532"/>
            <a:ext cx="1404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0.077; </a:t>
            </a:r>
            <a:r>
              <a:rPr lang="en-GB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1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0,006 </a:t>
            </a:r>
            <a:endParaRPr lang="en-GB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28066" y="1794820"/>
            <a:ext cx="1473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0.402; </a:t>
            </a:r>
            <a:r>
              <a:rPr lang="en-GB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1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0,181</a:t>
            </a:r>
            <a:endParaRPr lang="en-GB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84430" y="3498295"/>
            <a:ext cx="962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GB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26933" y="2287552"/>
            <a:ext cx="1340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1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0.118; </a:t>
            </a:r>
            <a:r>
              <a:rPr lang="en-GB" sz="1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100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1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0,017</a:t>
            </a:r>
            <a:endParaRPr lang="en-GB" sz="11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66330" y="4521710"/>
            <a:ext cx="11277924" cy="18887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2600" dirty="0"/>
              <a:t>The results show that Neighborhood Cohesion and Membership in Voluntary Associations' impact on Positive Adaptation is unsubstantial and insignificant.</a:t>
            </a:r>
          </a:p>
          <a:p>
            <a:pPr lvl="0" algn="just"/>
            <a:r>
              <a:rPr lang="en-US" sz="2600" dirty="0"/>
              <a:t>The role of those drivers is mediated by an individual’s sense of </a:t>
            </a:r>
            <a:r>
              <a:rPr lang="en-US" sz="2600" i="1" dirty="0"/>
              <a:t>Mastery</a:t>
            </a:r>
            <a:r>
              <a:rPr lang="en-US" sz="2600" dirty="0"/>
              <a:t>, even when their positive association is rather weak.</a:t>
            </a:r>
          </a:p>
          <a:p>
            <a:pPr lvl="0" algn="just"/>
            <a:r>
              <a:rPr lang="en-US" sz="2600" dirty="0"/>
              <a:t>Social capital appears to only marginally offset social position, which actually explains </a:t>
            </a:r>
            <a:r>
              <a:rPr lang="en-US" sz="2600" dirty="0" smtClean="0"/>
              <a:t>mastery and individuals</a:t>
            </a:r>
            <a:r>
              <a:rPr lang="en-US" sz="2600" dirty="0"/>
              <a:t>' </a:t>
            </a:r>
            <a:r>
              <a:rPr lang="en-US" sz="2600" dirty="0" smtClean="0"/>
              <a:t>positive adaptation.</a:t>
            </a:r>
            <a:endParaRPr lang="en-US" sz="26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270" y="3161568"/>
            <a:ext cx="1784362" cy="10914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151534" y="3776839"/>
            <a:ext cx="15927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151534" y="3958284"/>
            <a:ext cx="1592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718998" y="6488668"/>
            <a:ext cx="34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Benitez-Avila,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Schuberth, Copeland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2780" y="1082458"/>
            <a:ext cx="6085367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“Balanced” neighborhood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cohesion and resilience (as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solidarity/informal support).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Balanced 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 of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property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Rotterdam Resilience Strategy/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Woonvisie (market segment)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781" y="204346"/>
            <a:ext cx="1146189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 from other quantitative works – PLS-SEM + spatial econometrics (problematic use of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resilience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Rotterdam and the housing policy/crisis/gentrification - 2018)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375" y="2559966"/>
            <a:ext cx="6085367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Empirical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definition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“balanced” is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ambiguous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leading to empirically multiple possible distributions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property fitting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policy (3,162 possible models)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the alleged relation between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2.1% of cases (fitting the model)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relationship exists, the results are counter-intuitive: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Polarized value distribution predicts social cohesion leading to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informal support.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38082" y="1104365"/>
            <a:ext cx="4326597" cy="5495926"/>
            <a:chOff x="7238082" y="1225549"/>
            <a:chExt cx="4326597" cy="5495926"/>
          </a:xfrm>
        </p:grpSpPr>
        <p:sp>
          <p:nvSpPr>
            <p:cNvPr id="12" name="Rectangular Callout 11"/>
            <p:cNvSpPr/>
            <p:nvPr/>
          </p:nvSpPr>
          <p:spPr>
            <a:xfrm>
              <a:off x="7238082" y="3281362"/>
              <a:ext cx="4326597" cy="3440113"/>
            </a:xfrm>
            <a:prstGeom prst="wedgeRectCallout">
              <a:avLst>
                <a:gd name="adj1" fmla="val -36111"/>
                <a:gd name="adj2" fmla="val -6111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8422" r="8901"/>
            <a:stretch/>
          </p:blipFill>
          <p:spPr>
            <a:xfrm>
              <a:off x="7470364" y="3580482"/>
              <a:ext cx="3862031" cy="29584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3223" y="1225549"/>
              <a:ext cx="4102285" cy="1652488"/>
            </a:xfrm>
            <a:prstGeom prst="rect">
              <a:avLst/>
            </a:prstGeom>
          </p:spPr>
        </p:pic>
      </p:grpSp>
      <p:pic>
        <p:nvPicPr>
          <p:cNvPr id="3074" name="Picture 2" descr="Guillermo Prieto - Policy analysis | Urban resilience | Risk management |  Data analysis | Ethics and justice - Países Bajos | Linked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0" y="5510044"/>
            <a:ext cx="1278548" cy="12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5779" y="6033184"/>
            <a:ext cx="2664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2">
                    <a:lumMod val="75000"/>
                  </a:schemeClr>
                </a:solidFill>
              </a:rPr>
              <a:t>TUDelft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- EPA Master 2022</a:t>
            </a:r>
          </a:p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Guillermo Prieto Viertel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otterdam Netherlands city residential district map 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70" y="1836204"/>
            <a:ext cx="4223230" cy="23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7182-D8A8-487B-BFA7-A88632082067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" y="279771"/>
            <a:ext cx="1155700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 from other qualitative works (discursive contradictions of resilience in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Rotterdam – BoTu2028)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897494"/>
            <a:ext cx="5600700" cy="509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Win-win resilience imaginary 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deprived citizen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entrepreneur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position to join an organizational partnership with the market and the government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Empirical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BoTu2028 is a successful experiment because of the solidarity of informal networks providing relief and support (emergency management Covid-19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financial inviability of public-private-community partnerships </a:t>
            </a: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cases"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elusive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bottom-up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communitarian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Discursive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contradictions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Communitarian self-organization </a:t>
            </a:r>
          </a:p>
          <a:p>
            <a:pPr marL="1143000" lvl="2" indent="-2286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residual and marginal to the economic imaginary inspired in the 4th industrial revolution and, at the same time,</a:t>
            </a:r>
          </a:p>
          <a:p>
            <a:pPr marL="1143000" lvl="2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core of the contemporary network governance for successfulness </a:t>
            </a:r>
          </a:p>
        </p:txBody>
      </p:sp>
      <p:sp>
        <p:nvSpPr>
          <p:cNvPr id="6" name="AutoShape 6" descr="Veerkrachtig BOTU 20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60" y="839629"/>
            <a:ext cx="1803442" cy="260699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0797702" y="3060036"/>
            <a:ext cx="856035" cy="27922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Making Rotterdam's 1st Resilient Neighborhood through Social Cohesion -  Resilient Rotterd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4381459"/>
            <a:ext cx="4049917" cy="22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793010" y="6488668"/>
            <a:ext cx="2398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Benitez-Avila,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Copeland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U Delft">
      <a:dk1>
        <a:srgbClr val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892</Words>
  <Application>Microsoft Office PowerPoint</Application>
  <PresentationFormat>Widescreen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Courier New</vt:lpstr>
      <vt:lpstr>PT serif</vt:lpstr>
      <vt:lpstr>Symbol</vt:lpstr>
      <vt:lpstr>Tahoma</vt:lpstr>
      <vt:lpstr>Times New Roman</vt:lpstr>
      <vt:lpstr>Wingdings</vt:lpstr>
      <vt:lpstr>Office Theme</vt:lpstr>
      <vt:lpstr>1_Office Theme</vt:lpstr>
      <vt:lpstr>Resilience and  so-called social chronic stresses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Camilo Benitez Avila</dc:creator>
  <cp:lastModifiedBy>Camilo Benitez Avila</cp:lastModifiedBy>
  <cp:revision>69</cp:revision>
  <dcterms:created xsi:type="dcterms:W3CDTF">2022-10-06T06:24:20Z</dcterms:created>
  <dcterms:modified xsi:type="dcterms:W3CDTF">2022-11-09T10:35:07Z</dcterms:modified>
</cp:coreProperties>
</file>