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5">
  <p:sldMasterIdLst>
    <p:sldMasterId id="2147483792" r:id="rId1"/>
    <p:sldMasterId id="2147483804" r:id="rId2"/>
  </p:sldMasterIdLst>
  <p:notesMasterIdLst>
    <p:notesMasterId r:id="rId24"/>
  </p:notesMasterIdLst>
  <p:sldIdLst>
    <p:sldId id="1272" r:id="rId3"/>
    <p:sldId id="1274" r:id="rId4"/>
    <p:sldId id="257" r:id="rId5"/>
    <p:sldId id="274" r:id="rId6"/>
    <p:sldId id="1260" r:id="rId7"/>
    <p:sldId id="1258" r:id="rId8"/>
    <p:sldId id="1256" r:id="rId9"/>
    <p:sldId id="1257" r:id="rId10"/>
    <p:sldId id="1276" r:id="rId11"/>
    <p:sldId id="1277" r:id="rId12"/>
    <p:sldId id="1278" r:id="rId13"/>
    <p:sldId id="1279" r:id="rId14"/>
    <p:sldId id="1280" r:id="rId15"/>
    <p:sldId id="1275" r:id="rId16"/>
    <p:sldId id="1261" r:id="rId17"/>
    <p:sldId id="1282" r:id="rId18"/>
    <p:sldId id="1273" r:id="rId19"/>
    <p:sldId id="1254" r:id="rId20"/>
    <p:sldId id="295" r:id="rId21"/>
    <p:sldId id="1284" r:id="rId22"/>
    <p:sldId id="1242" r:id="rId23"/>
  </p:sldIdLst>
  <p:sldSz cx="12192000" cy="8229600"/>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Fira Sans Extra Condensed Medium" panose="020B0604020202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am Naghibi" initials="MN" lastIdx="2" clrIdx="0">
    <p:extLst>
      <p:ext uri="{19B8F6BF-5375-455C-9EA6-DF929625EA0E}">
        <p15:presenceInfo xmlns:p15="http://schemas.microsoft.com/office/powerpoint/2012/main" userId="784f2b73326807b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AF51"/>
    <a:srgbClr val="3A2861"/>
    <a:srgbClr val="AEADBD"/>
    <a:srgbClr val="F91659"/>
    <a:srgbClr val="7F7F7F"/>
    <a:srgbClr val="8A839A"/>
    <a:srgbClr val="F2971A"/>
    <a:srgbClr val="EE7A55"/>
    <a:srgbClr val="FCFCFC"/>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59" autoAdjust="0"/>
    <p:restoredTop sz="74610" autoAdjust="0"/>
  </p:normalViewPr>
  <p:slideViewPr>
    <p:cSldViewPr snapToGrid="0" showGuides="1">
      <p:cViewPr varScale="1">
        <p:scale>
          <a:sx n="66" d="100"/>
          <a:sy n="66" d="100"/>
        </p:scale>
        <p:origin x="200" y="880"/>
      </p:cViewPr>
      <p:guideLst>
        <p:guide orient="horz" pos="2592"/>
        <p:guide pos="3840"/>
      </p:guideLst>
    </p:cSldViewPr>
  </p:slideViewPr>
  <p:outlineViewPr>
    <p:cViewPr>
      <p:scale>
        <a:sx n="50" d="100"/>
        <a:sy n="50" d="100"/>
      </p:scale>
      <p:origin x="0" y="-357"/>
    </p:cViewPr>
  </p:outlineViewPr>
  <p:notesTextViewPr>
    <p:cViewPr>
      <p:scale>
        <a:sx n="1" d="1"/>
        <a:sy n="1" d="1"/>
      </p:scale>
      <p:origin x="0" y="0"/>
    </p:cViewPr>
  </p:notesTextViewPr>
  <p:sorterViewPr>
    <p:cViewPr>
      <p:scale>
        <a:sx n="25" d="100"/>
        <a:sy n="25" d="100"/>
      </p:scale>
      <p:origin x="0" y="-7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55996B-F94C-4986-A120-9B84D18E7DC1}" type="datetimeFigureOut">
              <a:rPr lang="en-US" smtClean="0"/>
              <a:t>11/3/22</a:t>
            </a:fld>
            <a:endParaRPr lang="en-US"/>
          </a:p>
        </p:txBody>
      </p:sp>
      <p:sp>
        <p:nvSpPr>
          <p:cNvPr id="4" name="Slide Image Placeholder 3"/>
          <p:cNvSpPr>
            <a:spLocks noGrp="1" noRot="1" noChangeAspect="1"/>
          </p:cNvSpPr>
          <p:nvPr>
            <p:ph type="sldImg" idx="2"/>
          </p:nvPr>
        </p:nvSpPr>
        <p:spPr>
          <a:xfrm>
            <a:off x="1143000" y="1143000"/>
            <a:ext cx="45720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616A35-8449-46FC-BDEF-75FD293D95DD}" type="slidenum">
              <a:rPr lang="en-US" smtClean="0"/>
              <a:t>‹#›</a:t>
            </a:fld>
            <a:endParaRPr lang="en-US"/>
          </a:p>
        </p:txBody>
      </p:sp>
    </p:spTree>
    <p:extLst>
      <p:ext uri="{BB962C8B-B14F-4D97-AF65-F5344CB8AC3E}">
        <p14:creationId xmlns:p14="http://schemas.microsoft.com/office/powerpoint/2010/main" val="4051677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1143000"/>
            <a:ext cx="45720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16A35-8449-46FC-BDEF-75FD293D95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210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BD695F-6C17-C04B-88F5-6CFDF5FCDA1E}" type="slidenum">
              <a:rPr kumimoji="0" lang="nl-NL"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nl-NL"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76176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16A35-8449-46FC-BDEF-75FD293D95DD}" type="slidenum">
              <a:rPr lang="en-US" smtClean="0"/>
              <a:t>10</a:t>
            </a:fld>
            <a:endParaRPr lang="en-US"/>
          </a:p>
        </p:txBody>
      </p:sp>
    </p:spTree>
    <p:extLst>
      <p:ext uri="{BB962C8B-B14F-4D97-AF65-F5344CB8AC3E}">
        <p14:creationId xmlns:p14="http://schemas.microsoft.com/office/powerpoint/2010/main" val="364652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16A35-8449-46FC-BDEF-75FD293D95DD}" type="slidenum">
              <a:rPr lang="en-US" smtClean="0"/>
              <a:t>11</a:t>
            </a:fld>
            <a:endParaRPr lang="en-US"/>
          </a:p>
        </p:txBody>
      </p:sp>
    </p:spTree>
    <p:extLst>
      <p:ext uri="{BB962C8B-B14F-4D97-AF65-F5344CB8AC3E}">
        <p14:creationId xmlns:p14="http://schemas.microsoft.com/office/powerpoint/2010/main" val="192394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16A35-8449-46FC-BDEF-75FD293D95DD}" type="slidenum">
              <a:rPr lang="en-US" smtClean="0"/>
              <a:t>12</a:t>
            </a:fld>
            <a:endParaRPr lang="en-US"/>
          </a:p>
        </p:txBody>
      </p:sp>
    </p:spTree>
    <p:extLst>
      <p:ext uri="{BB962C8B-B14F-4D97-AF65-F5344CB8AC3E}">
        <p14:creationId xmlns:p14="http://schemas.microsoft.com/office/powerpoint/2010/main" val="1360890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616A35-8449-46FC-BDEF-75FD293D95DD}" type="slidenum">
              <a:rPr lang="en-US" smtClean="0"/>
              <a:t>13</a:t>
            </a:fld>
            <a:endParaRPr lang="en-US"/>
          </a:p>
        </p:txBody>
      </p:sp>
    </p:spTree>
    <p:extLst>
      <p:ext uri="{BB962C8B-B14F-4D97-AF65-F5344CB8AC3E}">
        <p14:creationId xmlns:p14="http://schemas.microsoft.com/office/powerpoint/2010/main" val="1075001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93F44"/>
                </a:solidFill>
                <a:effectLst/>
                <a:latin typeface="freight-micro-pro"/>
              </a:rPr>
              <a:t>Many cities, though, have barely scratched the surface; thousands of lots remain untreated and are at best intermittently mowed and cleaned. </a:t>
            </a:r>
          </a:p>
          <a:p>
            <a:r>
              <a:rPr lang="en-US" b="0" i="0" dirty="0">
                <a:solidFill>
                  <a:srgbClr val="393F44"/>
                </a:solidFill>
                <a:effectLst/>
                <a:latin typeface="freight-micro-pro"/>
              </a:rPr>
              <a:t>The first problem is lack of resources.</a:t>
            </a:r>
            <a:r>
              <a:rPr lang="en-US" b="0" i="0" dirty="0">
                <a:solidFill>
                  <a:srgbClr val="FF0000"/>
                </a:solidFill>
                <a:effectLst/>
                <a:latin typeface="freight-micro-pro"/>
              </a:rPr>
              <a:t> </a:t>
            </a:r>
            <a:r>
              <a:rPr lang="en-US" b="0" i="0" u="sng" dirty="0">
                <a:solidFill>
                  <a:srgbClr val="FF0000"/>
                </a:solidFill>
                <a:effectLst/>
                <a:latin typeface="freight-micro-pro"/>
              </a:rPr>
              <a:t>Although the cost of greening or maintaining any individual lot is modest, the vast number of vacant lots in legacy cities means that the total cost can easily become substantial???</a:t>
            </a:r>
          </a:p>
          <a:p>
            <a:r>
              <a:rPr lang="en-US" u="none" dirty="0">
                <a:solidFill>
                  <a:srgbClr val="FF0000"/>
                </a:solidFill>
              </a:rPr>
              <a:t>Long-term sustainability of greening projects is another challenge. Maintaining attractive green spaces can be labor-intensive: While many neighborhood-based greening projects last for years, others tend to fade away as the individuals who provided the initial impetus move away or on to other things. </a:t>
            </a:r>
          </a:p>
        </p:txBody>
      </p:sp>
      <p:sp>
        <p:nvSpPr>
          <p:cNvPr id="4" name="Slide Number Placeholder 3"/>
          <p:cNvSpPr>
            <a:spLocks noGrp="1"/>
          </p:cNvSpPr>
          <p:nvPr>
            <p:ph type="sldNum" sz="quarter" idx="5"/>
          </p:nvPr>
        </p:nvSpPr>
        <p:spPr/>
        <p:txBody>
          <a:bodyPr/>
          <a:lstStyle/>
          <a:p>
            <a:fld id="{4C616A35-8449-46FC-BDEF-75FD293D95DD}" type="slidenum">
              <a:rPr lang="en-US" smtClean="0"/>
              <a:t>17</a:t>
            </a:fld>
            <a:endParaRPr lang="en-US"/>
          </a:p>
        </p:txBody>
      </p:sp>
    </p:spTree>
    <p:extLst>
      <p:ext uri="{BB962C8B-B14F-4D97-AF65-F5344CB8AC3E}">
        <p14:creationId xmlns:p14="http://schemas.microsoft.com/office/powerpoint/2010/main" val="3705737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lumMod val="50000"/>
                  </a:schemeClr>
                </a:solidFill>
                <a:latin typeface="Calibri Light" panose="020F0302020204030204"/>
                <a:cs typeface="Adobe Arabic" panose="02040503050201020203" pitchFamily="18" charset="-78"/>
              </a:rPr>
              <a:t>Seen from a landscape perspective, cities are </a:t>
            </a:r>
            <a:r>
              <a:rPr lang="en-US" dirty="0">
                <a:solidFill>
                  <a:srgbClr val="3A2861"/>
                </a:solidFill>
                <a:latin typeface="Calibri Light" panose="020F0302020204030204"/>
                <a:cs typeface="Adobe Arabic" panose="02040503050201020203" pitchFamily="18" charset="-78"/>
              </a:rPr>
              <a:t>highly fragmented lands </a:t>
            </a:r>
            <a:r>
              <a:rPr lang="en-US" dirty="0">
                <a:solidFill>
                  <a:schemeClr val="bg1">
                    <a:lumMod val="50000"/>
                  </a:schemeClr>
                </a:solidFill>
                <a:latin typeface="Calibri Light" panose="020F0302020204030204"/>
                <a:cs typeface="Adobe Arabic" panose="02040503050201020203" pitchFamily="18" charset="-78"/>
              </a:rPr>
              <a:t>that consist of built and vacant areas. Although porosity refers to spatial fragmentation and discontinuity, a porous system can contribute to be resilient. Identifying resilience properties in landscape discipline can deepen researchers' interest worldwide.</a:t>
            </a:r>
          </a:p>
          <a:p>
            <a:endParaRPr lang="en-US" dirty="0"/>
          </a:p>
        </p:txBody>
      </p:sp>
      <p:sp>
        <p:nvSpPr>
          <p:cNvPr id="4" name="Slide Number Placeholder 3"/>
          <p:cNvSpPr>
            <a:spLocks noGrp="1"/>
          </p:cNvSpPr>
          <p:nvPr>
            <p:ph type="sldNum" sz="quarter" idx="5"/>
          </p:nvPr>
        </p:nvSpPr>
        <p:spPr/>
        <p:txBody>
          <a:bodyPr/>
          <a:lstStyle/>
          <a:p>
            <a:fld id="{4C616A35-8449-46FC-BDEF-75FD293D95DD}" type="slidenum">
              <a:rPr lang="en-US" smtClean="0"/>
              <a:t>18</a:t>
            </a:fld>
            <a:endParaRPr lang="en-US"/>
          </a:p>
        </p:txBody>
      </p:sp>
    </p:spTree>
    <p:extLst>
      <p:ext uri="{BB962C8B-B14F-4D97-AF65-F5344CB8AC3E}">
        <p14:creationId xmlns:p14="http://schemas.microsoft.com/office/powerpoint/2010/main" val="1326151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1143000"/>
            <a:ext cx="45720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all about why </a:t>
            </a:r>
            <a:r>
              <a:rPr lang="en-US" sz="800" b="1" dirty="0">
                <a:solidFill>
                  <a:schemeClr val="bg1">
                    <a:lumMod val="50000"/>
                  </a:schemeClr>
                </a:solidFill>
                <a:latin typeface="Calibri Light" panose="020F0302020204030204"/>
                <a:cs typeface="Adobe Arabic" panose="02040503050201020203" pitchFamily="18" charset="-78"/>
              </a:rPr>
              <a:t>TRANSFORMING</a:t>
            </a:r>
            <a:r>
              <a:rPr lang="en-US" sz="800" b="1" dirty="0">
                <a:solidFill>
                  <a:prstClr val="white"/>
                </a:solidFill>
                <a:latin typeface="Calibri Light" panose="020F0302020204030204"/>
                <a:cs typeface="Adobe Arabic" panose="02040503050201020203" pitchFamily="18" charset="-78"/>
              </a:rPr>
              <a:t> </a:t>
            </a:r>
            <a:r>
              <a:rPr lang="en-US" sz="1200" b="1" dirty="0">
                <a:solidFill>
                  <a:schemeClr val="bg1">
                    <a:lumMod val="95000"/>
                  </a:schemeClr>
                </a:solidFill>
                <a:latin typeface="Calibri Light" panose="020F0302020204030204"/>
                <a:cs typeface="Adobe Arabic" panose="02040503050201020203" pitchFamily="18" charset="-78"/>
              </a:rPr>
              <a:t>LEFTOVER</a:t>
            </a:r>
            <a:r>
              <a:rPr lang="en-US" sz="1200" b="1" dirty="0">
                <a:solidFill>
                  <a:srgbClr val="3A2861"/>
                </a:solidFill>
                <a:latin typeface="Calibri Light" panose="020F0302020204030204"/>
                <a:cs typeface="Adobe Arabic" panose="02040503050201020203" pitchFamily="18" charset="-78"/>
              </a:rPr>
              <a:t> </a:t>
            </a:r>
            <a:r>
              <a:rPr lang="en-US" sz="1200" b="1" dirty="0">
                <a:solidFill>
                  <a:schemeClr val="bg1">
                    <a:lumMod val="95000"/>
                  </a:schemeClr>
                </a:solidFill>
                <a:latin typeface="Calibri Light" panose="020F0302020204030204"/>
                <a:cs typeface="Adobe Arabic" panose="02040503050201020203" pitchFamily="18" charset="-78"/>
              </a:rPr>
              <a:t>SPACES</a:t>
            </a:r>
            <a:r>
              <a:rPr lang="en-US" sz="1200" b="1" dirty="0">
                <a:solidFill>
                  <a:srgbClr val="3A2861"/>
                </a:solidFill>
                <a:latin typeface="Calibri Light" panose="020F0302020204030204"/>
                <a:cs typeface="Adobe Arabic" panose="02040503050201020203" pitchFamily="18" charset="-78"/>
              </a:rPr>
              <a:t> </a:t>
            </a:r>
            <a:r>
              <a:rPr lang="en-US" sz="800" b="1" dirty="0">
                <a:solidFill>
                  <a:schemeClr val="bg1">
                    <a:lumMod val="50000"/>
                  </a:schemeClr>
                </a:solidFill>
                <a:latin typeface="Calibri Light" panose="020F0302020204030204"/>
                <a:cs typeface="Adobe Arabic" panose="02040503050201020203" pitchFamily="18" charset="-78"/>
              </a:rPr>
              <a:t>INTO</a:t>
            </a:r>
            <a:r>
              <a:rPr lang="en-US" sz="1200" b="1" dirty="0">
                <a:solidFill>
                  <a:srgbClr val="3A2861"/>
                </a:solidFill>
                <a:latin typeface="Calibri Light" panose="020F0302020204030204"/>
                <a:cs typeface="Adobe Arabic" panose="02040503050201020203" pitchFamily="18" charset="-78"/>
              </a:rPr>
              <a:t> </a:t>
            </a:r>
            <a:r>
              <a:rPr lang="en-US" sz="1200" b="1" dirty="0">
                <a:solidFill>
                  <a:srgbClr val="F2971A"/>
                </a:solidFill>
                <a:latin typeface="Calibri Light" panose="020F0302020204030204"/>
                <a:cs typeface="Adobe Arabic" panose="02040503050201020203" pitchFamily="18" charset="-78"/>
              </a:rPr>
              <a:t>RESILIENT</a:t>
            </a:r>
            <a:r>
              <a:rPr lang="en-US" sz="1200" b="1" dirty="0">
                <a:solidFill>
                  <a:srgbClr val="3A2861"/>
                </a:solidFill>
                <a:latin typeface="Calibri Light" panose="020F0302020204030204"/>
                <a:cs typeface="Adobe Arabic" panose="02040503050201020203" pitchFamily="18" charset="-78"/>
              </a:rPr>
              <a:t> U</a:t>
            </a:r>
            <a:r>
              <a:rPr lang="en-US" sz="800" b="1" dirty="0">
                <a:solidFill>
                  <a:srgbClr val="3A2861"/>
                </a:solidFill>
                <a:latin typeface="Calibri Light" panose="020F0302020204030204"/>
                <a:cs typeface="Adobe Arabic" panose="02040503050201020203" pitchFamily="18" charset="-78"/>
              </a:rPr>
              <a:t> </a:t>
            </a:r>
            <a:r>
              <a:rPr lang="en-US" sz="1200" b="1" dirty="0">
                <a:solidFill>
                  <a:srgbClr val="3A2861"/>
                </a:solidFill>
                <a:latin typeface="Calibri Light" panose="020F0302020204030204"/>
                <a:cs typeface="Adobe Arabic" panose="02040503050201020203" pitchFamily="18" charset="-78"/>
              </a:rPr>
              <a:t>R</a:t>
            </a:r>
            <a:r>
              <a:rPr kumimoji="0" lang="en-US" sz="800" b="1" i="0" u="none" strike="noStrike" kern="1200" cap="none" spc="0" normalizeH="0" baseline="0" noProof="0" dirty="0">
                <a:ln>
                  <a:noFill/>
                </a:ln>
                <a:solidFill>
                  <a:srgbClr val="3A2861"/>
                </a:solidFill>
                <a:effectLst/>
                <a:uLnTx/>
                <a:uFillTx/>
                <a:latin typeface="Calibri Light" panose="020F0302020204030204"/>
                <a:ea typeface="+mn-ea"/>
                <a:cs typeface="Adobe Arabic" panose="02040503050201020203" pitchFamily="18" charset="-78"/>
              </a:rPr>
              <a:t> </a:t>
            </a:r>
            <a:r>
              <a:rPr lang="en-US" sz="1200" b="1" dirty="0">
                <a:solidFill>
                  <a:srgbClr val="3A2861"/>
                </a:solidFill>
                <a:latin typeface="Calibri Light" panose="020F0302020204030204"/>
                <a:cs typeface="Adobe Arabic" panose="02040503050201020203" pitchFamily="18" charset="-78"/>
              </a:rPr>
              <a:t>B</a:t>
            </a:r>
            <a:r>
              <a:rPr kumimoji="0" lang="en-US" sz="800" b="1" i="0" u="none" strike="noStrike" kern="1200" cap="none" spc="0" normalizeH="0" baseline="0" noProof="0" dirty="0">
                <a:ln>
                  <a:noFill/>
                </a:ln>
                <a:solidFill>
                  <a:srgbClr val="3A2861"/>
                </a:solidFill>
                <a:effectLst/>
                <a:uLnTx/>
                <a:uFillTx/>
                <a:latin typeface="Calibri Light" panose="020F0302020204030204"/>
                <a:ea typeface="+mn-ea"/>
                <a:cs typeface="Adobe Arabic" panose="02040503050201020203" pitchFamily="18" charset="-78"/>
              </a:rPr>
              <a:t> </a:t>
            </a:r>
            <a:r>
              <a:rPr lang="en-US" sz="1200" b="1" dirty="0">
                <a:solidFill>
                  <a:srgbClr val="3A2861"/>
                </a:solidFill>
                <a:latin typeface="Calibri Light" panose="020F0302020204030204"/>
                <a:cs typeface="Adobe Arabic" panose="02040503050201020203" pitchFamily="18" charset="-78"/>
              </a:rPr>
              <a:t>A</a:t>
            </a:r>
            <a:r>
              <a:rPr kumimoji="0" lang="en-US" sz="800" b="1" i="0" u="none" strike="noStrike" kern="1200" cap="none" spc="0" normalizeH="0" baseline="0" noProof="0" dirty="0">
                <a:ln>
                  <a:noFill/>
                </a:ln>
                <a:solidFill>
                  <a:srgbClr val="3A2861"/>
                </a:solidFill>
                <a:effectLst/>
                <a:uLnTx/>
                <a:uFillTx/>
                <a:latin typeface="Calibri Light" panose="020F0302020204030204"/>
                <a:ea typeface="+mn-ea"/>
                <a:cs typeface="Adobe Arabic" panose="02040503050201020203" pitchFamily="18" charset="-78"/>
              </a:rPr>
              <a:t> </a:t>
            </a:r>
            <a:r>
              <a:rPr lang="en-US" sz="1200" b="1" dirty="0">
                <a:solidFill>
                  <a:srgbClr val="3A2861"/>
                </a:solidFill>
                <a:latin typeface="Calibri Light" panose="020F0302020204030204"/>
                <a:cs typeface="Adobe Arabic" panose="02040503050201020203" pitchFamily="18" charset="-78"/>
              </a:rPr>
              <a:t>N  LANDSCAPE is an important topic.</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16A35-8449-46FC-BDEF-75FD293D95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614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46836"/>
            <a:ext cx="10363200" cy="286512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524000" y="4322446"/>
            <a:ext cx="91440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FBD472-E968-4865-AAC3-45E66FA97602}" type="datetime1">
              <a:rPr lang="en-US" smtClean="0"/>
              <a:t>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E3864-6231-48FB-8B2F-405093D53FB3}" type="slidenum">
              <a:rPr lang="en-US" smtClean="0"/>
              <a:t>‹#›</a:t>
            </a:fld>
            <a:endParaRPr lang="en-US"/>
          </a:p>
        </p:txBody>
      </p:sp>
    </p:spTree>
    <p:extLst>
      <p:ext uri="{BB962C8B-B14F-4D97-AF65-F5344CB8AC3E}">
        <p14:creationId xmlns:p14="http://schemas.microsoft.com/office/powerpoint/2010/main" val="1312800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E29B16-2BE4-4A90-94CF-0CA3FD633A95}" type="datetime1">
              <a:rPr lang="en-US" smtClean="0"/>
              <a:t>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E3864-6231-48FB-8B2F-405093D53FB3}" type="slidenum">
              <a:rPr lang="en-US" smtClean="0"/>
              <a:t>‹#›</a:t>
            </a:fld>
            <a:endParaRPr lang="en-US"/>
          </a:p>
        </p:txBody>
      </p:sp>
    </p:spTree>
    <p:extLst>
      <p:ext uri="{BB962C8B-B14F-4D97-AF65-F5344CB8AC3E}">
        <p14:creationId xmlns:p14="http://schemas.microsoft.com/office/powerpoint/2010/main" val="1500726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38150"/>
            <a:ext cx="2628900" cy="697420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38150"/>
            <a:ext cx="7734300" cy="697420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02BF7-3172-4278-8663-65143A9F05A7}" type="datetime1">
              <a:rPr lang="en-US" smtClean="0"/>
              <a:t>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E3864-6231-48FB-8B2F-405093D53FB3}" type="slidenum">
              <a:rPr lang="en-US" smtClean="0"/>
              <a:t>‹#›</a:t>
            </a:fld>
            <a:endParaRPr lang="en-US"/>
          </a:p>
        </p:txBody>
      </p:sp>
    </p:spTree>
    <p:extLst>
      <p:ext uri="{BB962C8B-B14F-4D97-AF65-F5344CB8AC3E}">
        <p14:creationId xmlns:p14="http://schemas.microsoft.com/office/powerpoint/2010/main" val="3556297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46836"/>
            <a:ext cx="9144000" cy="286512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4322446"/>
            <a:ext cx="9144000" cy="198691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FBD472-E968-4865-AAC3-45E66FA97602}" type="datetime1">
              <a:rPr lang="en-US" smtClean="0"/>
              <a:t>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E3864-6231-48FB-8B2F-405093D53FB3}" type="slidenum">
              <a:rPr lang="en-US" smtClean="0"/>
              <a:t>‹#›</a:t>
            </a:fld>
            <a:endParaRPr lang="en-US"/>
          </a:p>
        </p:txBody>
      </p:sp>
    </p:spTree>
    <p:extLst>
      <p:ext uri="{BB962C8B-B14F-4D97-AF65-F5344CB8AC3E}">
        <p14:creationId xmlns:p14="http://schemas.microsoft.com/office/powerpoint/2010/main" val="1967682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0D1A26-F457-401F-BCEC-5A183E4EE51A}" type="datetime1">
              <a:rPr lang="en-US" smtClean="0"/>
              <a:t>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E3864-6231-48FB-8B2F-405093D53FB3}" type="slidenum">
              <a:rPr lang="en-US" smtClean="0"/>
              <a:t>‹#›</a:t>
            </a:fld>
            <a:endParaRPr lang="en-US"/>
          </a:p>
        </p:txBody>
      </p:sp>
    </p:spTree>
    <p:extLst>
      <p:ext uri="{BB962C8B-B14F-4D97-AF65-F5344CB8AC3E}">
        <p14:creationId xmlns:p14="http://schemas.microsoft.com/office/powerpoint/2010/main" val="149953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2051686"/>
            <a:ext cx="10515600" cy="3423284"/>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5507356"/>
            <a:ext cx="10515600" cy="180022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1E8A0D-763D-4AFE-BDFC-889BA6B74D93}" type="datetime1">
              <a:rPr lang="en-US" smtClean="0"/>
              <a:t>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E3864-6231-48FB-8B2F-405093D53FB3}" type="slidenum">
              <a:rPr lang="en-US" smtClean="0"/>
              <a:t>‹#›</a:t>
            </a:fld>
            <a:endParaRPr lang="en-US"/>
          </a:p>
        </p:txBody>
      </p:sp>
    </p:spTree>
    <p:extLst>
      <p:ext uri="{BB962C8B-B14F-4D97-AF65-F5344CB8AC3E}">
        <p14:creationId xmlns:p14="http://schemas.microsoft.com/office/powerpoint/2010/main" val="2327607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190750"/>
            <a:ext cx="518160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0750"/>
            <a:ext cx="518160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687EFE-8871-441E-AB44-83DEC3DAA687}" type="datetime1">
              <a:rPr lang="en-US" smtClean="0"/>
              <a:t>11/3/22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E3864-6231-48FB-8B2F-405093D53FB3}" type="slidenum">
              <a:rPr lang="en-US" smtClean="0"/>
              <a:t>‹#›</a:t>
            </a:fld>
            <a:endParaRPr lang="en-US"/>
          </a:p>
        </p:txBody>
      </p:sp>
    </p:spTree>
    <p:extLst>
      <p:ext uri="{BB962C8B-B14F-4D97-AF65-F5344CB8AC3E}">
        <p14:creationId xmlns:p14="http://schemas.microsoft.com/office/powerpoint/2010/main" val="768691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8150"/>
            <a:ext cx="10515600" cy="15906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2017396"/>
            <a:ext cx="5157787" cy="98869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3006090"/>
            <a:ext cx="5157787"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2017396"/>
            <a:ext cx="5183188" cy="98869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06090"/>
            <a:ext cx="5183188"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FB5A7F-7C44-46B4-A9BC-DABB86B28E9D}" type="datetime1">
              <a:rPr lang="en-US" smtClean="0"/>
              <a:t>11/3/22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6E3864-6231-48FB-8B2F-405093D53FB3}" type="slidenum">
              <a:rPr lang="en-US" smtClean="0"/>
              <a:t>‹#›</a:t>
            </a:fld>
            <a:endParaRPr lang="en-US"/>
          </a:p>
        </p:txBody>
      </p:sp>
    </p:spTree>
    <p:extLst>
      <p:ext uri="{BB962C8B-B14F-4D97-AF65-F5344CB8AC3E}">
        <p14:creationId xmlns:p14="http://schemas.microsoft.com/office/powerpoint/2010/main" val="3600910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CE18BB-996F-4AE4-B775-564CA18FC20E}" type="datetime1">
              <a:rPr lang="en-US" smtClean="0"/>
              <a:t>11/3/22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6E3864-6231-48FB-8B2F-405093D53FB3}" type="slidenum">
              <a:rPr lang="en-US" smtClean="0"/>
              <a:t>‹#›</a:t>
            </a:fld>
            <a:endParaRPr lang="en-US"/>
          </a:p>
        </p:txBody>
      </p:sp>
    </p:spTree>
    <p:extLst>
      <p:ext uri="{BB962C8B-B14F-4D97-AF65-F5344CB8AC3E}">
        <p14:creationId xmlns:p14="http://schemas.microsoft.com/office/powerpoint/2010/main" val="4172787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D6E090-6862-43F1-943C-17E7EDCCD6E6}" type="datetime1">
              <a:rPr lang="en-US" smtClean="0"/>
              <a:t>11/3/22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6E3864-6231-48FB-8B2F-405093D53FB3}" type="slidenum">
              <a:rPr lang="en-US" smtClean="0"/>
              <a:t>‹#›</a:t>
            </a:fld>
            <a:endParaRPr lang="en-US"/>
          </a:p>
        </p:txBody>
      </p:sp>
    </p:spTree>
    <p:extLst>
      <p:ext uri="{BB962C8B-B14F-4D97-AF65-F5344CB8AC3E}">
        <p14:creationId xmlns:p14="http://schemas.microsoft.com/office/powerpoint/2010/main" val="3130575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548640"/>
            <a:ext cx="3932237" cy="192024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184911"/>
            <a:ext cx="6172200" cy="5848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468880"/>
            <a:ext cx="3932237" cy="457390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482D2C-6D8A-4581-9018-23ED4DD82E3A}" type="datetime1">
              <a:rPr lang="en-US" smtClean="0"/>
              <a:t>11/3/22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E3864-6231-48FB-8B2F-405093D53FB3}" type="slidenum">
              <a:rPr lang="en-US" smtClean="0"/>
              <a:t>‹#›</a:t>
            </a:fld>
            <a:endParaRPr lang="en-US"/>
          </a:p>
        </p:txBody>
      </p:sp>
    </p:spTree>
    <p:extLst>
      <p:ext uri="{BB962C8B-B14F-4D97-AF65-F5344CB8AC3E}">
        <p14:creationId xmlns:p14="http://schemas.microsoft.com/office/powerpoint/2010/main" val="220938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0D1A26-F457-401F-BCEC-5A183E4EE51A}" type="datetime1">
              <a:rPr lang="en-US" smtClean="0"/>
              <a:t>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E3864-6231-48FB-8B2F-405093D53FB3}" type="slidenum">
              <a:rPr lang="en-US" smtClean="0"/>
              <a:t>‹#›</a:t>
            </a:fld>
            <a:endParaRPr lang="en-US"/>
          </a:p>
        </p:txBody>
      </p:sp>
    </p:spTree>
    <p:extLst>
      <p:ext uri="{BB962C8B-B14F-4D97-AF65-F5344CB8AC3E}">
        <p14:creationId xmlns:p14="http://schemas.microsoft.com/office/powerpoint/2010/main" val="2834485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548640"/>
            <a:ext cx="3932237" cy="192024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184911"/>
            <a:ext cx="6172200" cy="58483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468880"/>
            <a:ext cx="3932237" cy="457390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E7562F-A9AD-4A03-9DE1-61B22A538224}" type="datetime1">
              <a:rPr lang="en-US" smtClean="0"/>
              <a:t>11/3/22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E3864-6231-48FB-8B2F-405093D53FB3}" type="slidenum">
              <a:rPr lang="en-US" smtClean="0"/>
              <a:t>‹#›</a:t>
            </a:fld>
            <a:endParaRPr lang="en-US"/>
          </a:p>
        </p:txBody>
      </p:sp>
    </p:spTree>
    <p:extLst>
      <p:ext uri="{BB962C8B-B14F-4D97-AF65-F5344CB8AC3E}">
        <p14:creationId xmlns:p14="http://schemas.microsoft.com/office/powerpoint/2010/main" val="3989980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E29B16-2BE4-4A90-94CF-0CA3FD633A95}" type="datetime1">
              <a:rPr lang="en-US" smtClean="0"/>
              <a:t>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E3864-6231-48FB-8B2F-405093D53FB3}" type="slidenum">
              <a:rPr lang="en-US" smtClean="0"/>
              <a:t>‹#›</a:t>
            </a:fld>
            <a:endParaRPr lang="en-US"/>
          </a:p>
        </p:txBody>
      </p:sp>
    </p:spTree>
    <p:extLst>
      <p:ext uri="{BB962C8B-B14F-4D97-AF65-F5344CB8AC3E}">
        <p14:creationId xmlns:p14="http://schemas.microsoft.com/office/powerpoint/2010/main" val="2529508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38150"/>
            <a:ext cx="2628900" cy="697420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38150"/>
            <a:ext cx="773430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02BF7-3172-4278-8663-65143A9F05A7}" type="datetime1">
              <a:rPr lang="en-US" smtClean="0"/>
              <a:t>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E3864-6231-48FB-8B2F-405093D53FB3}" type="slidenum">
              <a:rPr lang="en-US" smtClean="0"/>
              <a:t>‹#›</a:t>
            </a:fld>
            <a:endParaRPr lang="en-US"/>
          </a:p>
        </p:txBody>
      </p:sp>
    </p:spTree>
    <p:extLst>
      <p:ext uri="{BB962C8B-B14F-4D97-AF65-F5344CB8AC3E}">
        <p14:creationId xmlns:p14="http://schemas.microsoft.com/office/powerpoint/2010/main" val="3601654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2051688"/>
            <a:ext cx="10515600" cy="3423284"/>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831851" y="5507358"/>
            <a:ext cx="10515600" cy="1800224"/>
          </a:xfrm>
        </p:spPr>
        <p:txBody>
          <a:bodyPr/>
          <a:lstStyle>
            <a:lvl1pPr marL="0" indent="0">
              <a:buNone/>
              <a:defRPr sz="2880">
                <a:solidFill>
                  <a:schemeClr val="tx1"/>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1E8A0D-763D-4AFE-BDFC-889BA6B74D93}" type="datetime1">
              <a:rPr lang="en-US" smtClean="0"/>
              <a:t>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E3864-6231-48FB-8B2F-405093D53FB3}" type="slidenum">
              <a:rPr lang="en-US" smtClean="0"/>
              <a:t>‹#›</a:t>
            </a:fld>
            <a:endParaRPr lang="en-US"/>
          </a:p>
        </p:txBody>
      </p:sp>
    </p:spTree>
    <p:extLst>
      <p:ext uri="{BB962C8B-B14F-4D97-AF65-F5344CB8AC3E}">
        <p14:creationId xmlns:p14="http://schemas.microsoft.com/office/powerpoint/2010/main" val="4086690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2190750"/>
            <a:ext cx="518160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0750"/>
            <a:ext cx="518160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687EFE-8871-441E-AB44-83DEC3DAA687}" type="datetime1">
              <a:rPr lang="en-US" smtClean="0"/>
              <a:t>11/3/22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E3864-6231-48FB-8B2F-405093D53FB3}" type="slidenum">
              <a:rPr lang="en-US" smtClean="0"/>
              <a:t>‹#›</a:t>
            </a:fld>
            <a:endParaRPr lang="en-US"/>
          </a:p>
        </p:txBody>
      </p:sp>
    </p:spTree>
    <p:extLst>
      <p:ext uri="{BB962C8B-B14F-4D97-AF65-F5344CB8AC3E}">
        <p14:creationId xmlns:p14="http://schemas.microsoft.com/office/powerpoint/2010/main" val="1434685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8152"/>
            <a:ext cx="10515600" cy="15906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2017396"/>
            <a:ext cx="5157787"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4" name="Content Placeholder 3"/>
          <p:cNvSpPr>
            <a:spLocks noGrp="1"/>
          </p:cNvSpPr>
          <p:nvPr>
            <p:ph sz="half" idx="2"/>
          </p:nvPr>
        </p:nvSpPr>
        <p:spPr>
          <a:xfrm>
            <a:off x="839789" y="3006090"/>
            <a:ext cx="5157787"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2017396"/>
            <a:ext cx="5183188"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6" name="Content Placeholder 5"/>
          <p:cNvSpPr>
            <a:spLocks noGrp="1"/>
          </p:cNvSpPr>
          <p:nvPr>
            <p:ph sz="quarter" idx="4"/>
          </p:nvPr>
        </p:nvSpPr>
        <p:spPr>
          <a:xfrm>
            <a:off x="6172201" y="3006090"/>
            <a:ext cx="5183188"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FB5A7F-7C44-46B4-A9BC-DABB86B28E9D}" type="datetime1">
              <a:rPr lang="en-US" smtClean="0"/>
              <a:t>11/3/22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6E3864-6231-48FB-8B2F-405093D53FB3}" type="slidenum">
              <a:rPr lang="en-US" smtClean="0"/>
              <a:t>‹#›</a:t>
            </a:fld>
            <a:endParaRPr lang="en-US"/>
          </a:p>
        </p:txBody>
      </p:sp>
    </p:spTree>
    <p:extLst>
      <p:ext uri="{BB962C8B-B14F-4D97-AF65-F5344CB8AC3E}">
        <p14:creationId xmlns:p14="http://schemas.microsoft.com/office/powerpoint/2010/main" val="2836758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CE18BB-996F-4AE4-B775-564CA18FC20E}" type="datetime1">
              <a:rPr lang="en-US" smtClean="0"/>
              <a:t>11/3/22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6E3864-6231-48FB-8B2F-405093D53FB3}" type="slidenum">
              <a:rPr lang="en-US" smtClean="0"/>
              <a:t>‹#›</a:t>
            </a:fld>
            <a:endParaRPr lang="en-US"/>
          </a:p>
        </p:txBody>
      </p:sp>
    </p:spTree>
    <p:extLst>
      <p:ext uri="{BB962C8B-B14F-4D97-AF65-F5344CB8AC3E}">
        <p14:creationId xmlns:p14="http://schemas.microsoft.com/office/powerpoint/2010/main" val="3772749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D6E090-6862-43F1-943C-17E7EDCCD6E6}" type="datetime1">
              <a:rPr lang="en-US" smtClean="0"/>
              <a:t>11/3/22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6E3864-6231-48FB-8B2F-405093D53FB3}" type="slidenum">
              <a:rPr lang="en-US" smtClean="0"/>
              <a:t>‹#›</a:t>
            </a:fld>
            <a:endParaRPr lang="en-US"/>
          </a:p>
        </p:txBody>
      </p:sp>
    </p:spTree>
    <p:extLst>
      <p:ext uri="{BB962C8B-B14F-4D97-AF65-F5344CB8AC3E}">
        <p14:creationId xmlns:p14="http://schemas.microsoft.com/office/powerpoint/2010/main" val="7525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548640"/>
            <a:ext cx="3932237" cy="192024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5183188" y="1184912"/>
            <a:ext cx="617220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468880"/>
            <a:ext cx="3932237"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EA482D2C-6D8A-4581-9018-23ED4DD82E3A}" type="datetime1">
              <a:rPr lang="en-US" smtClean="0"/>
              <a:t>11/3/22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E3864-6231-48FB-8B2F-405093D53FB3}" type="slidenum">
              <a:rPr lang="en-US" smtClean="0"/>
              <a:t>‹#›</a:t>
            </a:fld>
            <a:endParaRPr lang="en-US"/>
          </a:p>
        </p:txBody>
      </p:sp>
    </p:spTree>
    <p:extLst>
      <p:ext uri="{BB962C8B-B14F-4D97-AF65-F5344CB8AC3E}">
        <p14:creationId xmlns:p14="http://schemas.microsoft.com/office/powerpoint/2010/main" val="1280425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548640"/>
            <a:ext cx="3932237" cy="1920240"/>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184912"/>
            <a:ext cx="617220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839788" y="2468880"/>
            <a:ext cx="3932237"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78E7562F-A9AD-4A03-9DE1-61B22A538224}" type="datetime1">
              <a:rPr lang="en-US" smtClean="0"/>
              <a:t>11/3/22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E3864-6231-48FB-8B2F-405093D53FB3}" type="slidenum">
              <a:rPr lang="en-US" smtClean="0"/>
              <a:t>‹#›</a:t>
            </a:fld>
            <a:endParaRPr lang="en-US"/>
          </a:p>
        </p:txBody>
      </p:sp>
    </p:spTree>
    <p:extLst>
      <p:ext uri="{BB962C8B-B14F-4D97-AF65-F5344CB8AC3E}">
        <p14:creationId xmlns:p14="http://schemas.microsoft.com/office/powerpoint/2010/main" val="14685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38152"/>
            <a:ext cx="10515600" cy="159067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190750"/>
            <a:ext cx="10515600" cy="522160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7627622"/>
            <a:ext cx="274320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89141C71-7584-43BB-919B-8938F23AD37A}" type="datetime1">
              <a:rPr lang="en-US" smtClean="0"/>
              <a:t>11/3/22</a:t>
            </a:fld>
            <a:endParaRPr lang="en-US"/>
          </a:p>
        </p:txBody>
      </p:sp>
      <p:sp>
        <p:nvSpPr>
          <p:cNvPr id="5" name="Footer Placeholder 4"/>
          <p:cNvSpPr>
            <a:spLocks noGrp="1"/>
          </p:cNvSpPr>
          <p:nvPr>
            <p:ph type="ftr" sz="quarter" idx="3"/>
          </p:nvPr>
        </p:nvSpPr>
        <p:spPr>
          <a:xfrm>
            <a:off x="4038600" y="7627622"/>
            <a:ext cx="411480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7627622"/>
            <a:ext cx="274320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0AF79819-66B1-44F6-BEDD-38C0098F274B}" type="slidenum">
              <a:rPr lang="en-US" smtClean="0"/>
              <a:t>‹#›</a:t>
            </a:fld>
            <a:endParaRPr lang="en-US"/>
          </a:p>
        </p:txBody>
      </p:sp>
    </p:spTree>
    <p:extLst>
      <p:ext uri="{BB962C8B-B14F-4D97-AF65-F5344CB8AC3E}">
        <p14:creationId xmlns:p14="http://schemas.microsoft.com/office/powerpoint/2010/main" val="128244567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38150"/>
            <a:ext cx="10515600" cy="159067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190750"/>
            <a:ext cx="10515600" cy="5221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7627621"/>
            <a:ext cx="2743200"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89141C71-7584-43BB-919B-8938F23AD37A}" type="datetime1">
              <a:rPr lang="en-US" smtClean="0"/>
              <a:t>11/3/22</a:t>
            </a:fld>
            <a:endParaRPr lang="en-US"/>
          </a:p>
        </p:txBody>
      </p:sp>
      <p:sp>
        <p:nvSpPr>
          <p:cNvPr id="5" name="Footer Placeholder 4"/>
          <p:cNvSpPr>
            <a:spLocks noGrp="1"/>
          </p:cNvSpPr>
          <p:nvPr>
            <p:ph type="ftr" sz="quarter" idx="3"/>
          </p:nvPr>
        </p:nvSpPr>
        <p:spPr>
          <a:xfrm>
            <a:off x="4038600" y="7627621"/>
            <a:ext cx="4114800"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7627621"/>
            <a:ext cx="2743200"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0AF79819-66B1-44F6-BEDD-38C0098F274B}" type="slidenum">
              <a:rPr lang="en-US" smtClean="0"/>
              <a:t>‹#›</a:t>
            </a:fld>
            <a:endParaRPr lang="en-US"/>
          </a:p>
        </p:txBody>
      </p:sp>
    </p:spTree>
    <p:extLst>
      <p:ext uri="{BB962C8B-B14F-4D97-AF65-F5344CB8AC3E}">
        <p14:creationId xmlns:p14="http://schemas.microsoft.com/office/powerpoint/2010/main" val="420228076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Forgaci@tudelft.nl" TargetMode="External"/><Relationship Id="rId1" Type="http://schemas.openxmlformats.org/officeDocument/2006/relationships/slideLayout" Target="../slideLayouts/slideLayout7.xml"/><Relationship Id="rId6" Type="http://schemas.openxmlformats.org/officeDocument/2006/relationships/hyperlink" Target="http://tiny.cc/78k0vz" TargetMode="External"/><Relationship Id="rId5" Type="http://schemas.openxmlformats.org/officeDocument/2006/relationships/image" Target="../media/image17.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AF51">
            <a:alpha val="86000"/>
          </a:srgb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6F41D2-7744-5FE1-5437-5B761E57E33B}"/>
              </a:ext>
            </a:extLst>
          </p:cNvPr>
          <p:cNvSpPr/>
          <p:nvPr/>
        </p:nvSpPr>
        <p:spPr>
          <a:xfrm>
            <a:off x="7058212" y="4566024"/>
            <a:ext cx="388470" cy="62752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6868" tIns="58434" rIns="116868" bIns="58434" numCol="1" spcCol="0" rtlCol="0" fromWordArt="0" anchor="ctr" anchorCtr="0" forceAA="0" compatLnSpc="1">
            <a:prstTxWarp prst="textNoShape">
              <a:avLst/>
            </a:prstTxWarp>
            <a:noAutofit/>
          </a:bodyPr>
          <a:lstStyle/>
          <a:p>
            <a:pPr algn="ctr" defTabSz="925587">
              <a:defRPr/>
            </a:pPr>
            <a:endParaRPr lang="en-US" sz="2184" dirty="0">
              <a:solidFill>
                <a:prstClr val="white"/>
              </a:solidFill>
              <a:latin typeface="Calibri" panose="020F0502020204030204"/>
            </a:endParaRPr>
          </a:p>
        </p:txBody>
      </p:sp>
      <p:sp>
        <p:nvSpPr>
          <p:cNvPr id="35" name="Rectangle 34">
            <a:extLst>
              <a:ext uri="{FF2B5EF4-FFF2-40B4-BE49-F238E27FC236}">
                <a16:creationId xmlns:a16="http://schemas.microsoft.com/office/drawing/2014/main" id="{BA4BA46B-2647-41AF-9435-0E0D1C10D3B1}"/>
              </a:ext>
            </a:extLst>
          </p:cNvPr>
          <p:cNvSpPr/>
          <p:nvPr/>
        </p:nvSpPr>
        <p:spPr>
          <a:xfrm>
            <a:off x="2384613" y="3723341"/>
            <a:ext cx="1954305" cy="59742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6868" tIns="58434" rIns="116868" bIns="58434" numCol="1" spcCol="0" rtlCol="0" fromWordArt="0" anchor="ctr" anchorCtr="0" forceAA="0" compatLnSpc="1">
            <a:prstTxWarp prst="textNoShape">
              <a:avLst/>
            </a:prstTxWarp>
            <a:noAutofit/>
          </a:bodyPr>
          <a:lstStyle/>
          <a:p>
            <a:pPr algn="ctr" defTabSz="925587">
              <a:defRPr/>
            </a:pPr>
            <a:endParaRPr lang="en-US" sz="2184" dirty="0">
              <a:solidFill>
                <a:prstClr val="white"/>
              </a:solidFill>
              <a:latin typeface="Calibri" panose="020F0502020204030204"/>
            </a:endParaRPr>
          </a:p>
        </p:txBody>
      </p:sp>
      <p:sp>
        <p:nvSpPr>
          <p:cNvPr id="4" name="TextBox 3">
            <a:extLst>
              <a:ext uri="{FF2B5EF4-FFF2-40B4-BE49-F238E27FC236}">
                <a16:creationId xmlns:a16="http://schemas.microsoft.com/office/drawing/2014/main" id="{AF81B2C3-17BD-BE9B-A929-7A250BCAC8D8}"/>
              </a:ext>
            </a:extLst>
          </p:cNvPr>
          <p:cNvSpPr txBox="1"/>
          <p:nvPr/>
        </p:nvSpPr>
        <p:spPr>
          <a:xfrm>
            <a:off x="1091032" y="3551765"/>
            <a:ext cx="10009935" cy="2708434"/>
          </a:xfrm>
          <a:prstGeom prst="rect">
            <a:avLst/>
          </a:prstGeom>
          <a:noFill/>
        </p:spPr>
        <p:txBody>
          <a:bodyPr wrap="square">
            <a:spAutoFit/>
          </a:bodyPr>
          <a:lstStyle/>
          <a:p>
            <a:pPr algn="ctr"/>
            <a:r>
              <a:rPr lang="en-US" sz="5400" dirty="0" err="1">
                <a:solidFill>
                  <a:srgbClr val="FB9500"/>
                </a:solidFill>
                <a:latin typeface="Calibri Light" panose="020F0302020204030204" pitchFamily="34" charset="0"/>
                <a:ea typeface="Calibri" panose="020F0502020204030204" pitchFamily="34" charset="0"/>
                <a:cs typeface="Arial" panose="020B0604020202020204" pitchFamily="34" charset="0"/>
              </a:rPr>
              <a:t>DeSIRE</a:t>
            </a:r>
            <a:r>
              <a:rPr lang="en-US" sz="4400" dirty="0">
                <a:solidFill>
                  <a:srgbClr val="FB9500"/>
                </a:solidFill>
                <a:latin typeface="Calibri Light" panose="020F0302020204030204" pitchFamily="34" charset="0"/>
                <a:ea typeface="Calibri" panose="020F0502020204030204" pitchFamily="34" charset="0"/>
                <a:cs typeface="Arial" panose="020B0604020202020204" pitchFamily="34" charset="0"/>
              </a:rPr>
              <a:t> </a:t>
            </a:r>
            <a:r>
              <a:rPr lang="en-US" sz="5400" b="1" dirty="0">
                <a:solidFill>
                  <a:srgbClr val="3A2861"/>
                </a:solidFill>
                <a:latin typeface="Calibri Light" panose="020F0302020204030204"/>
                <a:cs typeface="Adobe Arabic" panose="02040503050201020203" pitchFamily="18" charset="-78"/>
              </a:rPr>
              <a:t>Design Workshop </a:t>
            </a:r>
            <a:r>
              <a:rPr lang="en-US" sz="4000" b="1" dirty="0">
                <a:solidFill>
                  <a:srgbClr val="3A2861"/>
                </a:solidFill>
                <a:latin typeface="Calibri Light" panose="020F0302020204030204"/>
                <a:cs typeface="Adobe Arabic" panose="02040503050201020203" pitchFamily="18" charset="-78"/>
              </a:rPr>
              <a:t>on</a:t>
            </a:r>
            <a:r>
              <a:rPr lang="en-US" sz="5400" b="1" dirty="0">
                <a:solidFill>
                  <a:srgbClr val="3A2861"/>
                </a:solidFill>
                <a:latin typeface="Calibri Light" panose="020F0302020204030204"/>
                <a:cs typeface="Adobe Arabic" panose="02040503050201020203" pitchFamily="18" charset="-78"/>
              </a:rPr>
              <a:t> </a:t>
            </a:r>
          </a:p>
          <a:p>
            <a:pPr algn="ctr"/>
            <a:r>
              <a:rPr lang="en-US" sz="5400" b="1" dirty="0">
                <a:solidFill>
                  <a:srgbClr val="3A2861"/>
                </a:solidFill>
                <a:latin typeface="Calibri Light" panose="020F0302020204030204"/>
                <a:cs typeface="Adobe Arabic" panose="02040503050201020203" pitchFamily="18" charset="-78"/>
              </a:rPr>
              <a:t>Spatial Design </a:t>
            </a:r>
            <a:r>
              <a:rPr lang="en-US" sz="4000" b="1" dirty="0">
                <a:solidFill>
                  <a:srgbClr val="3A2861"/>
                </a:solidFill>
                <a:latin typeface="Calibri Light" panose="020F0302020204030204"/>
                <a:cs typeface="Adobe Arabic" panose="02040503050201020203" pitchFamily="18" charset="-78"/>
              </a:rPr>
              <a:t>for</a:t>
            </a:r>
            <a:r>
              <a:rPr lang="en-US" sz="5400" b="1" dirty="0">
                <a:solidFill>
                  <a:srgbClr val="3A2861"/>
                </a:solidFill>
                <a:latin typeface="Calibri Light" panose="020F0302020204030204"/>
                <a:cs typeface="Adobe Arabic" panose="02040503050201020203" pitchFamily="18" charset="-78"/>
              </a:rPr>
              <a:t> </a:t>
            </a:r>
            <a:r>
              <a:rPr lang="en-US" sz="6000" b="1" dirty="0">
                <a:solidFill>
                  <a:srgbClr val="FB9500"/>
                </a:solidFill>
                <a:latin typeface="Calibri Light" panose="020F0302020204030204" pitchFamily="34" charset="0"/>
                <a:ea typeface="Calibri" panose="020F0502020204030204" pitchFamily="34" charset="0"/>
                <a:cs typeface="Arial" panose="020B0604020202020204" pitchFamily="34" charset="0"/>
              </a:rPr>
              <a:t>R</a:t>
            </a:r>
            <a:r>
              <a:rPr lang="en-US" sz="5400" b="1" dirty="0">
                <a:solidFill>
                  <a:srgbClr val="3A2861"/>
                </a:solidFill>
                <a:latin typeface="Calibri Light" panose="020F0302020204030204"/>
                <a:cs typeface="Adobe Arabic" panose="02040503050201020203" pitchFamily="18" charset="-78"/>
              </a:rPr>
              <a:t>esilience</a:t>
            </a:r>
          </a:p>
          <a:p>
            <a:pPr algn="ctr"/>
            <a:endParaRPr lang="en-US" sz="2800" b="1" dirty="0">
              <a:solidFill>
                <a:srgbClr val="3A2861"/>
              </a:solidFill>
              <a:latin typeface="Calibri Light" panose="020F0302020204030204"/>
              <a:cs typeface="Adobe Arabic" panose="02040503050201020203" pitchFamily="18" charset="-78"/>
            </a:endParaRPr>
          </a:p>
          <a:p>
            <a:pPr algn="ctr"/>
            <a:r>
              <a:rPr lang="en-US" sz="2800" b="1" dirty="0">
                <a:solidFill>
                  <a:srgbClr val="3A2861"/>
                </a:solidFill>
                <a:latin typeface="Calibri Light" panose="020F0302020204030204"/>
                <a:cs typeface="Adobe Arabic" panose="02040503050201020203" pitchFamily="18" charset="-78"/>
              </a:rPr>
              <a:t>3</a:t>
            </a:r>
            <a:r>
              <a:rPr lang="en-US" sz="2000" dirty="0">
                <a:latin typeface="Calibri Light" panose="020F0302020204030204" pitchFamily="34" charset="0"/>
                <a:ea typeface="Calibri" panose="020F0502020204030204" pitchFamily="34" charset="0"/>
                <a:cs typeface="Arial" panose="020B0604020202020204" pitchFamily="34" charset="0"/>
              </a:rPr>
              <a:t> </a:t>
            </a:r>
            <a:r>
              <a:rPr lang="en-US" sz="2800" b="1" dirty="0">
                <a:solidFill>
                  <a:prstClr val="white">
                    <a:lumMod val="95000"/>
                  </a:prstClr>
                </a:solidFill>
                <a:latin typeface="Calibri Light" panose="020F0302020204030204"/>
                <a:cs typeface="Adobe Arabic" panose="02040503050201020203" pitchFamily="18" charset="-78"/>
              </a:rPr>
              <a:t>November - 14.00</a:t>
            </a:r>
          </a:p>
        </p:txBody>
      </p:sp>
      <p:pic>
        <p:nvPicPr>
          <p:cNvPr id="6" name="Picture 5">
            <a:extLst>
              <a:ext uri="{FF2B5EF4-FFF2-40B4-BE49-F238E27FC236}">
                <a16:creationId xmlns:a16="http://schemas.microsoft.com/office/drawing/2014/main" id="{3F139077-6DA8-44FC-D79E-A4C4CB236E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41" y="7464469"/>
            <a:ext cx="4709099" cy="671048"/>
          </a:xfrm>
          <a:prstGeom prst="rect">
            <a:avLst/>
          </a:prstGeom>
        </p:spPr>
      </p:pic>
      <p:pic>
        <p:nvPicPr>
          <p:cNvPr id="12" name="Picture 11">
            <a:extLst>
              <a:ext uri="{FF2B5EF4-FFF2-40B4-BE49-F238E27FC236}">
                <a16:creationId xmlns:a16="http://schemas.microsoft.com/office/drawing/2014/main" id="{0389583B-A978-62A4-3CE1-6141EE0E84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812" t="31625" r="14812" b="29469"/>
          <a:stretch/>
        </p:blipFill>
        <p:spPr>
          <a:xfrm>
            <a:off x="4691058" y="7382855"/>
            <a:ext cx="1519242" cy="621780"/>
          </a:xfrm>
          <a:prstGeom prst="rect">
            <a:avLst/>
          </a:prstGeom>
        </p:spPr>
      </p:pic>
    </p:spTree>
    <p:extLst>
      <p:ext uri="{BB962C8B-B14F-4D97-AF65-F5344CB8AC3E}">
        <p14:creationId xmlns:p14="http://schemas.microsoft.com/office/powerpoint/2010/main" val="337084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28D27A-B375-C553-9A96-9C60492B617E}"/>
              </a:ext>
            </a:extLst>
          </p:cNvPr>
          <p:cNvSpPr>
            <a:spLocks noGrp="1"/>
          </p:cNvSpPr>
          <p:nvPr>
            <p:ph type="sldNum" sz="quarter" idx="12"/>
          </p:nvPr>
        </p:nvSpPr>
        <p:spPr/>
        <p:txBody>
          <a:bodyPr/>
          <a:lstStyle/>
          <a:p>
            <a:fld id="{0B6E3864-6231-48FB-8B2F-405093D53FB3}" type="slidenum">
              <a:rPr lang="en-US" smtClean="0"/>
              <a:t>10</a:t>
            </a:fld>
            <a:endParaRPr lang="en-US"/>
          </a:p>
        </p:txBody>
      </p:sp>
      <p:sp>
        <p:nvSpPr>
          <p:cNvPr id="3" name="TextBox 2">
            <a:extLst>
              <a:ext uri="{FF2B5EF4-FFF2-40B4-BE49-F238E27FC236}">
                <a16:creationId xmlns:a16="http://schemas.microsoft.com/office/drawing/2014/main" id="{C85D6EBA-5B04-CF5F-645B-8EB90C1C83A6}"/>
              </a:ext>
            </a:extLst>
          </p:cNvPr>
          <p:cNvSpPr txBox="1"/>
          <p:nvPr/>
        </p:nvSpPr>
        <p:spPr>
          <a:xfrm>
            <a:off x="7137666" y="3473985"/>
            <a:ext cx="3693223" cy="865173"/>
          </a:xfrm>
          <a:prstGeom prst="rect">
            <a:avLst/>
          </a:prstGeom>
          <a:noFill/>
        </p:spPr>
        <p:txBody>
          <a:bodyPr wrap="square">
            <a:spAutoFit/>
          </a:bodyPr>
          <a:lstStyle/>
          <a:p>
            <a:pPr algn="ctr">
              <a:lnSpc>
                <a:spcPct val="107000"/>
              </a:lnSpc>
            </a:pPr>
            <a:r>
              <a:rPr lang="en-US" sz="2400" b="1" dirty="0">
                <a:solidFill>
                  <a:srgbClr val="3A2861"/>
                </a:solidFill>
                <a:effectLst/>
                <a:latin typeface="Calibri Light" panose="020F0302020204030204" pitchFamily="34" charset="0"/>
                <a:ea typeface="Calibri" panose="020F0502020204030204" pitchFamily="34" charset="0"/>
                <a:cs typeface="Arial" panose="020B0604020202020204" pitchFamily="34" charset="0"/>
              </a:rPr>
              <a:t>SPATIAL / FUNCTIONAL </a:t>
            </a:r>
            <a:endParaRPr lang="en-US" sz="2400" b="1" dirty="0">
              <a:solidFill>
                <a:srgbClr val="3A2861"/>
              </a:solidFill>
              <a:latin typeface="Calibri Light" panose="020F03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2400" b="1" dirty="0">
                <a:solidFill>
                  <a:srgbClr val="3A2861"/>
                </a:solidFill>
                <a:latin typeface="Calibri Light" panose="020F0302020204030204" pitchFamily="34" charset="0"/>
                <a:ea typeface="Calibri" panose="020F0502020204030204" pitchFamily="34" charset="0"/>
                <a:cs typeface="Arial" panose="020B0604020202020204" pitchFamily="34" charset="0"/>
              </a:rPr>
              <a:t>PROPER</a:t>
            </a:r>
            <a:r>
              <a:rPr lang="en-US" sz="2400" b="1" dirty="0">
                <a:solidFill>
                  <a:srgbClr val="3A2861"/>
                </a:solidFill>
                <a:effectLst/>
                <a:latin typeface="Calibri Light" panose="020F0302020204030204" pitchFamily="34" charset="0"/>
                <a:ea typeface="Calibri" panose="020F0502020204030204" pitchFamily="34" charset="0"/>
                <a:cs typeface="Arial" panose="020B0604020202020204" pitchFamily="34" charset="0"/>
              </a:rPr>
              <a:t>TIES / ELEMENTS</a:t>
            </a:r>
            <a:endParaRPr lang="en-US" sz="2400" b="1" dirty="0">
              <a:solidFill>
                <a:srgbClr val="3A286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EF16D9ED-B901-9033-418C-FE9141364176}"/>
              </a:ext>
            </a:extLst>
          </p:cNvPr>
          <p:cNvSpPr txBox="1"/>
          <p:nvPr/>
        </p:nvSpPr>
        <p:spPr>
          <a:xfrm>
            <a:off x="1152208" y="3555105"/>
            <a:ext cx="6947852" cy="784702"/>
          </a:xfrm>
          <a:prstGeom prst="rect">
            <a:avLst/>
          </a:prstGeom>
          <a:noFill/>
        </p:spPr>
        <p:txBody>
          <a:bodyPr wrap="square">
            <a:spAutoFit/>
          </a:bodyPr>
          <a:lstStyle/>
          <a:p>
            <a:pPr marL="0" marR="0">
              <a:lnSpc>
                <a:spcPct val="107000"/>
              </a:lnSpc>
              <a:spcBef>
                <a:spcPts val="0"/>
              </a:spcBef>
            </a:pPr>
            <a:r>
              <a:rPr lang="en-US" sz="4400" b="1" dirty="0">
                <a:solidFill>
                  <a:srgbClr val="3A2861"/>
                </a:solidFill>
                <a:latin typeface="Calibri Light" panose="020F0302020204030204"/>
                <a:cs typeface="Adobe Arabic" panose="02040503050201020203" pitchFamily="18" charset="-78"/>
              </a:rPr>
              <a:t>RESILIENCE PROPERTIES </a:t>
            </a:r>
          </a:p>
        </p:txBody>
      </p:sp>
      <p:sp>
        <p:nvSpPr>
          <p:cNvPr id="5" name="TextBox 4">
            <a:extLst>
              <a:ext uri="{FF2B5EF4-FFF2-40B4-BE49-F238E27FC236}">
                <a16:creationId xmlns:a16="http://schemas.microsoft.com/office/drawing/2014/main" id="{B183FD97-7636-DDAF-668A-22900383D128}"/>
              </a:ext>
            </a:extLst>
          </p:cNvPr>
          <p:cNvSpPr txBox="1"/>
          <p:nvPr/>
        </p:nvSpPr>
        <p:spPr>
          <a:xfrm>
            <a:off x="1306515" y="4728297"/>
            <a:ext cx="2584452" cy="470000"/>
          </a:xfrm>
          <a:prstGeom prst="rect">
            <a:avLst/>
          </a:prstGeom>
          <a:solidFill>
            <a:srgbClr val="FB9500"/>
          </a:solidFill>
        </p:spPr>
        <p:txBody>
          <a:bodyPr wrap="square">
            <a:spAutoFit/>
          </a:bodyPr>
          <a:lstStyle/>
          <a:p>
            <a:pPr marL="0" marR="0" algn="ctr">
              <a:lnSpc>
                <a:spcPct val="107000"/>
              </a:lnSpc>
              <a:spcBef>
                <a:spcPts val="0"/>
              </a:spcBef>
              <a:spcAft>
                <a:spcPts val="800"/>
              </a:spcAft>
            </a:pPr>
            <a:r>
              <a:rPr lang="en-US" sz="2400" b="1" dirty="0">
                <a:solidFill>
                  <a:schemeClr val="bg1"/>
                </a:solidFill>
                <a:effectLst/>
                <a:latin typeface="Calibri Light" panose="020F0302020204030204" pitchFamily="34" charset="0"/>
                <a:ea typeface="Calibri" panose="020F0502020204030204" pitchFamily="34" charset="0"/>
                <a:cs typeface="Arial" panose="020B0604020202020204" pitchFamily="34" charset="0"/>
              </a:rPr>
              <a:t>CONNECTIONS</a:t>
            </a:r>
            <a:endParaRPr lang="en-US"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25071B6D-94BC-DD1B-FF7B-69242C0E9DD6}"/>
              </a:ext>
            </a:extLst>
          </p:cNvPr>
          <p:cNvPicPr>
            <a:picLocks noChangeAspect="1"/>
          </p:cNvPicPr>
          <p:nvPr/>
        </p:nvPicPr>
        <p:blipFill rotWithShape="1">
          <a:blip r:embed="rId3"/>
          <a:srcRect l="30062" t="15354" r="41688" b="65774"/>
          <a:stretch/>
        </p:blipFill>
        <p:spPr>
          <a:xfrm>
            <a:off x="4168933" y="4702126"/>
            <a:ext cx="7374572" cy="3284220"/>
          </a:xfrm>
          <a:prstGeom prst="rect">
            <a:avLst/>
          </a:prstGeom>
        </p:spPr>
      </p:pic>
      <p:sp>
        <p:nvSpPr>
          <p:cNvPr id="6" name="Oval 5">
            <a:extLst>
              <a:ext uri="{FF2B5EF4-FFF2-40B4-BE49-F238E27FC236}">
                <a16:creationId xmlns:a16="http://schemas.microsoft.com/office/drawing/2014/main" id="{0E46B76B-36C8-97FB-313D-92044729EFC9}"/>
              </a:ext>
            </a:extLst>
          </p:cNvPr>
          <p:cNvSpPr/>
          <p:nvPr/>
        </p:nvSpPr>
        <p:spPr>
          <a:xfrm>
            <a:off x="9992105" y="1070560"/>
            <a:ext cx="239697" cy="23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EBABFB5-0BA4-6BD2-A1BF-00607DB973CD}"/>
              </a:ext>
            </a:extLst>
          </p:cNvPr>
          <p:cNvSpPr/>
          <p:nvPr/>
        </p:nvSpPr>
        <p:spPr>
          <a:xfrm>
            <a:off x="8925992" y="764804"/>
            <a:ext cx="239697" cy="2396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CBF23F79-9A27-5645-49F8-FE9E27809A03}"/>
              </a:ext>
            </a:extLst>
          </p:cNvPr>
          <p:cNvSpPr/>
          <p:nvPr/>
        </p:nvSpPr>
        <p:spPr>
          <a:xfrm>
            <a:off x="9971041" y="2207098"/>
            <a:ext cx="159797" cy="159797"/>
          </a:xfrm>
          <a:prstGeom prst="ellipse">
            <a:avLst/>
          </a:prstGeom>
          <a:solidFill>
            <a:srgbClr val="F91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6A0EE57-FCE7-EBEF-55A9-EA73327781F4}"/>
              </a:ext>
            </a:extLst>
          </p:cNvPr>
          <p:cNvSpPr/>
          <p:nvPr/>
        </p:nvSpPr>
        <p:spPr>
          <a:xfrm>
            <a:off x="7475737" y="848417"/>
            <a:ext cx="334242" cy="33424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C5998A3-6F4A-AB73-704E-CC547DE982AB}"/>
              </a:ext>
            </a:extLst>
          </p:cNvPr>
          <p:cNvSpPr/>
          <p:nvPr/>
        </p:nvSpPr>
        <p:spPr>
          <a:xfrm>
            <a:off x="9451379" y="1015538"/>
            <a:ext cx="239697" cy="239697"/>
          </a:xfrm>
          <a:prstGeom prst="ellipse">
            <a:avLst/>
          </a:prstGeom>
          <a:solidFill>
            <a:srgbClr val="F91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8A00BE58-B18C-1F81-BE05-CEDC451C989D}"/>
              </a:ext>
            </a:extLst>
          </p:cNvPr>
          <p:cNvSpPr/>
          <p:nvPr/>
        </p:nvSpPr>
        <p:spPr>
          <a:xfrm>
            <a:off x="9728183" y="2396423"/>
            <a:ext cx="222615" cy="222615"/>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17DC5C2C-6EF4-D9E3-3AC1-F6168191A585}"/>
              </a:ext>
            </a:extLst>
          </p:cNvPr>
          <p:cNvSpPr/>
          <p:nvPr/>
        </p:nvSpPr>
        <p:spPr>
          <a:xfrm>
            <a:off x="9206244" y="2368521"/>
            <a:ext cx="326226" cy="3262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EBBB25A-80CD-8546-51D1-C5960CC8F44D}"/>
              </a:ext>
            </a:extLst>
          </p:cNvPr>
          <p:cNvSpPr/>
          <p:nvPr/>
        </p:nvSpPr>
        <p:spPr>
          <a:xfrm>
            <a:off x="8613494" y="1837413"/>
            <a:ext cx="195663" cy="1956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5A7998BE-438F-05D5-C675-41D71E187092}"/>
              </a:ext>
            </a:extLst>
          </p:cNvPr>
          <p:cNvCxnSpPr/>
          <p:nvPr/>
        </p:nvCxnSpPr>
        <p:spPr>
          <a:xfrm>
            <a:off x="7124328" y="1729992"/>
            <a:ext cx="3152775" cy="1552113"/>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1A0DB143-6E75-983E-E6A9-00ED2A7F9B58}"/>
              </a:ext>
            </a:extLst>
          </p:cNvPr>
          <p:cNvCxnSpPr>
            <a:cxnSpLocks/>
          </p:cNvCxnSpPr>
          <p:nvPr/>
        </p:nvCxnSpPr>
        <p:spPr>
          <a:xfrm>
            <a:off x="8281902" y="475512"/>
            <a:ext cx="3021134" cy="1487306"/>
          </a:xfrm>
          <a:prstGeom prst="straightConnector1">
            <a:avLst/>
          </a:prstGeom>
          <a:ln w="28575">
            <a:solidFill>
              <a:srgbClr val="3A2861"/>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a:extLst>
              <a:ext uri="{FF2B5EF4-FFF2-40B4-BE49-F238E27FC236}">
                <a16:creationId xmlns:a16="http://schemas.microsoft.com/office/drawing/2014/main" id="{C903C1D9-FAC3-751B-E7E2-6FAAE091D1AE}"/>
              </a:ext>
            </a:extLst>
          </p:cNvPr>
          <p:cNvCxnSpPr/>
          <p:nvPr/>
        </p:nvCxnSpPr>
        <p:spPr>
          <a:xfrm>
            <a:off x="7442268" y="1325493"/>
            <a:ext cx="3152775" cy="1552113"/>
          </a:xfrm>
          <a:prstGeom prst="straightConnector1">
            <a:avLst/>
          </a:prstGeom>
          <a:ln w="12700">
            <a:solidFill>
              <a:srgbClr val="AEADBD"/>
            </a:solidFill>
            <a:prstDash val="dashDot"/>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83511E3D-A10E-E8E1-3010-E2076F22ADC0}"/>
              </a:ext>
            </a:extLst>
          </p:cNvPr>
          <p:cNvCxnSpPr>
            <a:cxnSpLocks/>
          </p:cNvCxnSpPr>
          <p:nvPr/>
        </p:nvCxnSpPr>
        <p:spPr>
          <a:xfrm flipV="1">
            <a:off x="8061592" y="722120"/>
            <a:ext cx="1914760" cy="1852684"/>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72EF0B4D-D540-272A-DD6F-0A43C36A82B7}"/>
              </a:ext>
            </a:extLst>
          </p:cNvPr>
          <p:cNvCxnSpPr>
            <a:cxnSpLocks/>
          </p:cNvCxnSpPr>
          <p:nvPr/>
        </p:nvCxnSpPr>
        <p:spPr>
          <a:xfrm flipV="1">
            <a:off x="7537162" y="382019"/>
            <a:ext cx="2042453" cy="1898568"/>
          </a:xfrm>
          <a:prstGeom prst="straightConnector1">
            <a:avLst/>
          </a:prstGeom>
          <a:ln w="28575">
            <a:solidFill>
              <a:srgbClr val="3A2861"/>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6371CF09-A62E-2919-3125-2B39FD10026C}"/>
              </a:ext>
            </a:extLst>
          </p:cNvPr>
          <p:cNvCxnSpPr>
            <a:cxnSpLocks/>
          </p:cNvCxnSpPr>
          <p:nvPr/>
        </p:nvCxnSpPr>
        <p:spPr>
          <a:xfrm flipV="1">
            <a:off x="8593931" y="1034973"/>
            <a:ext cx="1908273" cy="1886286"/>
          </a:xfrm>
          <a:prstGeom prst="straightConnector1">
            <a:avLst/>
          </a:prstGeom>
          <a:ln w="12700">
            <a:solidFill>
              <a:srgbClr val="AEADBD"/>
            </a:solidFill>
            <a:prstDash val="dashDot"/>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8F3496C6-7886-1BED-837D-5D7F12438F86}"/>
              </a:ext>
            </a:extLst>
          </p:cNvPr>
          <p:cNvCxnSpPr>
            <a:cxnSpLocks/>
          </p:cNvCxnSpPr>
          <p:nvPr/>
        </p:nvCxnSpPr>
        <p:spPr>
          <a:xfrm flipV="1">
            <a:off x="9132691" y="1325915"/>
            <a:ext cx="1914760" cy="1852684"/>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22" name="Oval 21">
            <a:extLst>
              <a:ext uri="{FF2B5EF4-FFF2-40B4-BE49-F238E27FC236}">
                <a16:creationId xmlns:a16="http://schemas.microsoft.com/office/drawing/2014/main" id="{115A06D9-6735-5689-952F-8FDE5584E00C}"/>
              </a:ext>
            </a:extLst>
          </p:cNvPr>
          <p:cNvSpPr/>
          <p:nvPr/>
        </p:nvSpPr>
        <p:spPr>
          <a:xfrm>
            <a:off x="8848719" y="1597506"/>
            <a:ext cx="186681" cy="18668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745CF57-6DD1-5083-E337-979125497EBC}"/>
              </a:ext>
            </a:extLst>
          </p:cNvPr>
          <p:cNvSpPr/>
          <p:nvPr/>
        </p:nvSpPr>
        <p:spPr>
          <a:xfrm>
            <a:off x="9410523" y="1463112"/>
            <a:ext cx="312788" cy="3127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3897C07E-47BF-BAE8-5FE9-B3E969389F2F}"/>
              </a:ext>
            </a:extLst>
          </p:cNvPr>
          <p:cNvSpPr/>
          <p:nvPr/>
        </p:nvSpPr>
        <p:spPr>
          <a:xfrm>
            <a:off x="10481154" y="1478657"/>
            <a:ext cx="413953" cy="413953"/>
          </a:xfrm>
          <a:prstGeom prst="ellipse">
            <a:avLst/>
          </a:prstGeom>
          <a:solidFill>
            <a:srgbClr val="F91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5D1E7F05-CA5A-04F8-C5A7-86F3C08B60D7}"/>
              </a:ext>
            </a:extLst>
          </p:cNvPr>
          <p:cNvSpPr/>
          <p:nvPr/>
        </p:nvSpPr>
        <p:spPr>
          <a:xfrm>
            <a:off x="8059287" y="1593459"/>
            <a:ext cx="222615" cy="222615"/>
          </a:xfrm>
          <a:prstGeom prst="ellipse">
            <a:avLst/>
          </a:prstGeom>
          <a:solidFill>
            <a:srgbClr val="F91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Connector: Curved 25">
            <a:extLst>
              <a:ext uri="{FF2B5EF4-FFF2-40B4-BE49-F238E27FC236}">
                <a16:creationId xmlns:a16="http://schemas.microsoft.com/office/drawing/2014/main" id="{504D338A-BD99-F868-2435-3C2DDD042F28}"/>
              </a:ext>
            </a:extLst>
          </p:cNvPr>
          <p:cNvCxnSpPr>
            <a:cxnSpLocks/>
          </p:cNvCxnSpPr>
          <p:nvPr/>
        </p:nvCxnSpPr>
        <p:spPr>
          <a:xfrm>
            <a:off x="8095255" y="1112561"/>
            <a:ext cx="2750457" cy="992655"/>
          </a:xfrm>
          <a:prstGeom prst="curvedConnector3">
            <a:avLst>
              <a:gd name="adj1" fmla="val 39446"/>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28" name="Oval 27">
            <a:extLst>
              <a:ext uri="{FF2B5EF4-FFF2-40B4-BE49-F238E27FC236}">
                <a16:creationId xmlns:a16="http://schemas.microsoft.com/office/drawing/2014/main" id="{D25FDF84-81C5-416A-CE03-689760651B12}"/>
              </a:ext>
            </a:extLst>
          </p:cNvPr>
          <p:cNvSpPr/>
          <p:nvPr/>
        </p:nvSpPr>
        <p:spPr>
          <a:xfrm>
            <a:off x="8205822" y="2435177"/>
            <a:ext cx="326016" cy="328591"/>
          </a:xfrm>
          <a:prstGeom prst="ellipse">
            <a:avLst/>
          </a:prstGeom>
          <a:solidFill>
            <a:srgbClr val="F91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E6348F2D-0E62-9812-7282-B335E1BEE4D5}"/>
              </a:ext>
            </a:extLst>
          </p:cNvPr>
          <p:cNvSpPr/>
          <p:nvPr/>
        </p:nvSpPr>
        <p:spPr>
          <a:xfrm>
            <a:off x="8156170" y="1878059"/>
            <a:ext cx="347396" cy="34739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8CE21EE7-3516-1435-7A29-F346456163BD}"/>
              </a:ext>
            </a:extLst>
          </p:cNvPr>
          <p:cNvSpPr/>
          <p:nvPr/>
        </p:nvSpPr>
        <p:spPr>
          <a:xfrm>
            <a:off x="10953948" y="2462644"/>
            <a:ext cx="312788" cy="3127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1252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ube 30">
            <a:extLst>
              <a:ext uri="{FF2B5EF4-FFF2-40B4-BE49-F238E27FC236}">
                <a16:creationId xmlns:a16="http://schemas.microsoft.com/office/drawing/2014/main" id="{3F895B32-B2F7-266B-ED3E-CD0F3A3AA6EA}"/>
              </a:ext>
            </a:extLst>
          </p:cNvPr>
          <p:cNvSpPr/>
          <p:nvPr/>
        </p:nvSpPr>
        <p:spPr>
          <a:xfrm>
            <a:off x="7948949" y="2511960"/>
            <a:ext cx="1718835" cy="458477"/>
          </a:xfrm>
          <a:prstGeom prst="cube">
            <a:avLst>
              <a:gd name="adj" fmla="val 8915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Cube 41">
            <a:extLst>
              <a:ext uri="{FF2B5EF4-FFF2-40B4-BE49-F238E27FC236}">
                <a16:creationId xmlns:a16="http://schemas.microsoft.com/office/drawing/2014/main" id="{81B151F6-2FCE-7169-8CA8-D6358C36931E}"/>
              </a:ext>
            </a:extLst>
          </p:cNvPr>
          <p:cNvSpPr/>
          <p:nvPr/>
        </p:nvSpPr>
        <p:spPr>
          <a:xfrm>
            <a:off x="5283200" y="3452183"/>
            <a:ext cx="3952391" cy="207009"/>
          </a:xfrm>
          <a:prstGeom prst="cube">
            <a:avLst>
              <a:gd name="adj" fmla="val 77780"/>
            </a:avLst>
          </a:prstGeom>
          <a:solidFill>
            <a:srgbClr val="F5A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Cube 35">
            <a:extLst>
              <a:ext uri="{FF2B5EF4-FFF2-40B4-BE49-F238E27FC236}">
                <a16:creationId xmlns:a16="http://schemas.microsoft.com/office/drawing/2014/main" id="{5D9AE154-3D66-136A-A3D0-271646F3D266}"/>
              </a:ext>
            </a:extLst>
          </p:cNvPr>
          <p:cNvSpPr/>
          <p:nvPr/>
        </p:nvSpPr>
        <p:spPr>
          <a:xfrm>
            <a:off x="4168933" y="1933575"/>
            <a:ext cx="3024784" cy="1394127"/>
          </a:xfrm>
          <a:prstGeom prst="cube">
            <a:avLst>
              <a:gd name="adj" fmla="val 8622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ube 32">
            <a:extLst>
              <a:ext uri="{FF2B5EF4-FFF2-40B4-BE49-F238E27FC236}">
                <a16:creationId xmlns:a16="http://schemas.microsoft.com/office/drawing/2014/main" id="{7AD7F860-EEAC-C1E2-9003-E0548940E002}"/>
              </a:ext>
            </a:extLst>
          </p:cNvPr>
          <p:cNvSpPr/>
          <p:nvPr/>
        </p:nvSpPr>
        <p:spPr>
          <a:xfrm>
            <a:off x="6895899" y="1117096"/>
            <a:ext cx="1040457" cy="1583157"/>
          </a:xfrm>
          <a:prstGeom prst="cube">
            <a:avLst/>
          </a:prstGeom>
          <a:solidFill>
            <a:srgbClr val="AEA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ube 31">
            <a:extLst>
              <a:ext uri="{FF2B5EF4-FFF2-40B4-BE49-F238E27FC236}">
                <a16:creationId xmlns:a16="http://schemas.microsoft.com/office/drawing/2014/main" id="{42367DBA-0CFD-A113-547A-D2899E85A019}"/>
              </a:ext>
            </a:extLst>
          </p:cNvPr>
          <p:cNvSpPr/>
          <p:nvPr/>
        </p:nvSpPr>
        <p:spPr>
          <a:xfrm>
            <a:off x="6768241" y="2672511"/>
            <a:ext cx="890584" cy="433018"/>
          </a:xfrm>
          <a:prstGeom prst="cube">
            <a:avLst>
              <a:gd name="adj" fmla="val 54950"/>
            </a:avLst>
          </a:prstGeom>
          <a:solidFill>
            <a:srgbClr val="F5A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Cube 34">
            <a:extLst>
              <a:ext uri="{FF2B5EF4-FFF2-40B4-BE49-F238E27FC236}">
                <a16:creationId xmlns:a16="http://schemas.microsoft.com/office/drawing/2014/main" id="{4D49C0A5-CC51-5014-E298-9C4E5934FF2C}"/>
              </a:ext>
            </a:extLst>
          </p:cNvPr>
          <p:cNvSpPr/>
          <p:nvPr/>
        </p:nvSpPr>
        <p:spPr>
          <a:xfrm>
            <a:off x="7979258" y="928803"/>
            <a:ext cx="1262683" cy="1583157"/>
          </a:xfrm>
          <a:prstGeom prst="cube">
            <a:avLst/>
          </a:prstGeom>
          <a:solidFill>
            <a:srgbClr val="AEA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63B6824C-BD6E-0AC5-F92F-261AF2B5B860}"/>
              </a:ext>
            </a:extLst>
          </p:cNvPr>
          <p:cNvSpPr>
            <a:spLocks noGrp="1"/>
          </p:cNvSpPr>
          <p:nvPr>
            <p:ph type="sldNum" sz="quarter" idx="12"/>
          </p:nvPr>
        </p:nvSpPr>
        <p:spPr/>
        <p:txBody>
          <a:bodyPr/>
          <a:lstStyle/>
          <a:p>
            <a:fld id="{0B6E3864-6231-48FB-8B2F-405093D53FB3}" type="slidenum">
              <a:rPr lang="en-US" smtClean="0"/>
              <a:t>11</a:t>
            </a:fld>
            <a:endParaRPr lang="en-US"/>
          </a:p>
        </p:txBody>
      </p:sp>
      <p:pic>
        <p:nvPicPr>
          <p:cNvPr id="7" name="Picture 6">
            <a:extLst>
              <a:ext uri="{FF2B5EF4-FFF2-40B4-BE49-F238E27FC236}">
                <a16:creationId xmlns:a16="http://schemas.microsoft.com/office/drawing/2014/main" id="{046638D7-2FB0-37DB-F4FD-373E9BC2E32D}"/>
              </a:ext>
            </a:extLst>
          </p:cNvPr>
          <p:cNvPicPr>
            <a:picLocks noChangeAspect="1"/>
          </p:cNvPicPr>
          <p:nvPr/>
        </p:nvPicPr>
        <p:blipFill rotWithShape="1">
          <a:blip r:embed="rId3"/>
          <a:srcRect l="30062" t="41011" r="41688" b="48873"/>
          <a:stretch/>
        </p:blipFill>
        <p:spPr>
          <a:xfrm>
            <a:off x="4168933" y="5614852"/>
            <a:ext cx="7374572" cy="1760219"/>
          </a:xfrm>
          <a:prstGeom prst="rect">
            <a:avLst/>
          </a:prstGeom>
        </p:spPr>
      </p:pic>
      <p:sp>
        <p:nvSpPr>
          <p:cNvPr id="9" name="TextBox 8">
            <a:extLst>
              <a:ext uri="{FF2B5EF4-FFF2-40B4-BE49-F238E27FC236}">
                <a16:creationId xmlns:a16="http://schemas.microsoft.com/office/drawing/2014/main" id="{CF53EC39-5BC3-99D2-0FDC-54AD70BB0653}"/>
              </a:ext>
            </a:extLst>
          </p:cNvPr>
          <p:cNvSpPr txBox="1"/>
          <p:nvPr/>
        </p:nvSpPr>
        <p:spPr>
          <a:xfrm>
            <a:off x="1306515" y="5675812"/>
            <a:ext cx="2584452" cy="470000"/>
          </a:xfrm>
          <a:prstGeom prst="rect">
            <a:avLst/>
          </a:prstGeom>
          <a:solidFill>
            <a:srgbClr val="FB9500"/>
          </a:solidFill>
        </p:spPr>
        <p:txBody>
          <a:bodyPr wrap="square">
            <a:spAutoFit/>
          </a:bodyPr>
          <a:lstStyle/>
          <a:p>
            <a:pPr algn="ctr">
              <a:lnSpc>
                <a:spcPct val="107000"/>
              </a:lnSpc>
              <a:spcAft>
                <a:spcPts val="800"/>
              </a:spcAft>
            </a:pPr>
            <a:r>
              <a:rPr lang="en-US" sz="2400" b="1" dirty="0">
                <a:solidFill>
                  <a:schemeClr val="bg1"/>
                </a:solidFill>
                <a:effectLst/>
                <a:latin typeface="Calibri Light" panose="020F0302020204030204" pitchFamily="34" charset="0"/>
                <a:ea typeface="Calibri" panose="020F0502020204030204" pitchFamily="34" charset="0"/>
                <a:cs typeface="Arial" panose="020B0604020202020204" pitchFamily="34" charset="0"/>
              </a:rPr>
              <a:t>OPEN SPACES</a:t>
            </a:r>
            <a:endParaRPr lang="en-US"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54641A7-C112-4742-478D-F67094EAF28F}"/>
              </a:ext>
            </a:extLst>
          </p:cNvPr>
          <p:cNvSpPr txBox="1"/>
          <p:nvPr/>
        </p:nvSpPr>
        <p:spPr>
          <a:xfrm>
            <a:off x="7137666" y="4539806"/>
            <a:ext cx="3693223" cy="865173"/>
          </a:xfrm>
          <a:prstGeom prst="rect">
            <a:avLst/>
          </a:prstGeom>
          <a:noFill/>
        </p:spPr>
        <p:txBody>
          <a:bodyPr wrap="square">
            <a:spAutoFit/>
          </a:bodyPr>
          <a:lstStyle/>
          <a:p>
            <a:pPr algn="ctr">
              <a:lnSpc>
                <a:spcPct val="107000"/>
              </a:lnSpc>
            </a:pPr>
            <a:r>
              <a:rPr lang="en-US" sz="2400" b="1" dirty="0">
                <a:solidFill>
                  <a:srgbClr val="3A2861"/>
                </a:solidFill>
                <a:effectLst/>
                <a:latin typeface="Calibri Light" panose="020F0302020204030204" pitchFamily="34" charset="0"/>
                <a:ea typeface="Calibri" panose="020F0502020204030204" pitchFamily="34" charset="0"/>
                <a:cs typeface="Arial" panose="020B0604020202020204" pitchFamily="34" charset="0"/>
              </a:rPr>
              <a:t>SPATIAL / FUNCTIONAL </a:t>
            </a:r>
            <a:endParaRPr lang="en-US" sz="2400" b="1" dirty="0">
              <a:solidFill>
                <a:srgbClr val="3A2861"/>
              </a:solidFill>
              <a:latin typeface="Calibri Light" panose="020F03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2400" b="1" dirty="0">
                <a:solidFill>
                  <a:srgbClr val="3A2861"/>
                </a:solidFill>
                <a:latin typeface="Calibri Light" panose="020F0302020204030204" pitchFamily="34" charset="0"/>
                <a:ea typeface="Calibri" panose="020F0502020204030204" pitchFamily="34" charset="0"/>
                <a:cs typeface="Arial" panose="020B0604020202020204" pitchFamily="34" charset="0"/>
              </a:rPr>
              <a:t>PROPER</a:t>
            </a:r>
            <a:r>
              <a:rPr lang="en-US" sz="2400" b="1" dirty="0">
                <a:solidFill>
                  <a:srgbClr val="3A2861"/>
                </a:solidFill>
                <a:effectLst/>
                <a:latin typeface="Calibri Light" panose="020F0302020204030204" pitchFamily="34" charset="0"/>
                <a:ea typeface="Calibri" panose="020F0502020204030204" pitchFamily="34" charset="0"/>
                <a:cs typeface="Arial" panose="020B0604020202020204" pitchFamily="34" charset="0"/>
              </a:rPr>
              <a:t>TIES / ELEMENTS</a:t>
            </a:r>
            <a:endParaRPr lang="en-US" sz="2400" b="1" dirty="0">
              <a:solidFill>
                <a:srgbClr val="3A286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8687C288-2029-27DA-6033-2A019B301196}"/>
              </a:ext>
            </a:extLst>
          </p:cNvPr>
          <p:cNvSpPr txBox="1"/>
          <p:nvPr/>
        </p:nvSpPr>
        <p:spPr>
          <a:xfrm>
            <a:off x="1152208" y="4620926"/>
            <a:ext cx="6947852" cy="784702"/>
          </a:xfrm>
          <a:prstGeom prst="rect">
            <a:avLst/>
          </a:prstGeom>
          <a:noFill/>
        </p:spPr>
        <p:txBody>
          <a:bodyPr wrap="square">
            <a:spAutoFit/>
          </a:bodyPr>
          <a:lstStyle/>
          <a:p>
            <a:pPr marL="0" marR="0">
              <a:lnSpc>
                <a:spcPct val="107000"/>
              </a:lnSpc>
              <a:spcBef>
                <a:spcPts val="0"/>
              </a:spcBef>
            </a:pPr>
            <a:r>
              <a:rPr lang="en-US" sz="4400" b="1" dirty="0">
                <a:solidFill>
                  <a:srgbClr val="3A2861"/>
                </a:solidFill>
                <a:latin typeface="Calibri Light" panose="020F0302020204030204"/>
                <a:cs typeface="Adobe Arabic" panose="02040503050201020203" pitchFamily="18" charset="-78"/>
              </a:rPr>
              <a:t>RESILIENCE PROPERTIES </a:t>
            </a:r>
          </a:p>
        </p:txBody>
      </p:sp>
      <p:sp>
        <p:nvSpPr>
          <p:cNvPr id="29" name="Cube 28">
            <a:extLst>
              <a:ext uri="{FF2B5EF4-FFF2-40B4-BE49-F238E27FC236}">
                <a16:creationId xmlns:a16="http://schemas.microsoft.com/office/drawing/2014/main" id="{679A0D9E-AE33-A80B-2B24-6F2281E1DBC9}"/>
              </a:ext>
            </a:extLst>
          </p:cNvPr>
          <p:cNvSpPr/>
          <p:nvPr/>
        </p:nvSpPr>
        <p:spPr>
          <a:xfrm>
            <a:off x="6083740" y="1387280"/>
            <a:ext cx="812160" cy="1583157"/>
          </a:xfrm>
          <a:prstGeom prst="cube">
            <a:avLst/>
          </a:prstGeom>
          <a:solidFill>
            <a:srgbClr val="AEA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ube 37">
            <a:extLst>
              <a:ext uri="{FF2B5EF4-FFF2-40B4-BE49-F238E27FC236}">
                <a16:creationId xmlns:a16="http://schemas.microsoft.com/office/drawing/2014/main" id="{8E7AD781-9B9E-914F-97A3-B27AB6D0D193}"/>
              </a:ext>
            </a:extLst>
          </p:cNvPr>
          <p:cNvSpPr/>
          <p:nvPr/>
        </p:nvSpPr>
        <p:spPr>
          <a:xfrm>
            <a:off x="9667784" y="2889020"/>
            <a:ext cx="1667405" cy="433018"/>
          </a:xfrm>
          <a:prstGeom prst="cube">
            <a:avLst>
              <a:gd name="adj" fmla="val 8915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ube 38">
            <a:extLst>
              <a:ext uri="{FF2B5EF4-FFF2-40B4-BE49-F238E27FC236}">
                <a16:creationId xmlns:a16="http://schemas.microsoft.com/office/drawing/2014/main" id="{DDCEA585-F07E-77C0-CFD8-2657AA3F6AA6}"/>
              </a:ext>
            </a:extLst>
          </p:cNvPr>
          <p:cNvSpPr/>
          <p:nvPr/>
        </p:nvSpPr>
        <p:spPr>
          <a:xfrm>
            <a:off x="8878707" y="1490463"/>
            <a:ext cx="1262683" cy="1021497"/>
          </a:xfrm>
          <a:prstGeom prst="cube">
            <a:avLst/>
          </a:prstGeom>
          <a:solidFill>
            <a:srgbClr val="AEA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ube 40">
            <a:extLst>
              <a:ext uri="{FF2B5EF4-FFF2-40B4-BE49-F238E27FC236}">
                <a16:creationId xmlns:a16="http://schemas.microsoft.com/office/drawing/2014/main" id="{766F529A-A7C1-D562-60CB-7BD006BD5FF4}"/>
              </a:ext>
            </a:extLst>
          </p:cNvPr>
          <p:cNvSpPr/>
          <p:nvPr/>
        </p:nvSpPr>
        <p:spPr>
          <a:xfrm>
            <a:off x="9576240" y="2030213"/>
            <a:ext cx="694136" cy="1120113"/>
          </a:xfrm>
          <a:prstGeom prst="cub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ube 44">
            <a:extLst>
              <a:ext uri="{FF2B5EF4-FFF2-40B4-BE49-F238E27FC236}">
                <a16:creationId xmlns:a16="http://schemas.microsoft.com/office/drawing/2014/main" id="{9472C753-BD41-1116-20D5-1C4993AC5B79}"/>
              </a:ext>
            </a:extLst>
          </p:cNvPr>
          <p:cNvSpPr/>
          <p:nvPr/>
        </p:nvSpPr>
        <p:spPr>
          <a:xfrm>
            <a:off x="8878707" y="1488032"/>
            <a:ext cx="1262683" cy="271997"/>
          </a:xfrm>
          <a:prstGeom prst="cube">
            <a:avLst>
              <a:gd name="adj" fmla="val 8915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Cube 49">
            <a:extLst>
              <a:ext uri="{FF2B5EF4-FFF2-40B4-BE49-F238E27FC236}">
                <a16:creationId xmlns:a16="http://schemas.microsoft.com/office/drawing/2014/main" id="{C411FDAF-88FA-5639-0832-E0540563A1D1}"/>
              </a:ext>
            </a:extLst>
          </p:cNvPr>
          <p:cNvSpPr/>
          <p:nvPr/>
        </p:nvSpPr>
        <p:spPr>
          <a:xfrm>
            <a:off x="6922770" y="1111432"/>
            <a:ext cx="1013586" cy="267284"/>
          </a:xfrm>
          <a:prstGeom prst="cube">
            <a:avLst>
              <a:gd name="adj" fmla="val 8915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be 4">
            <a:extLst>
              <a:ext uri="{FF2B5EF4-FFF2-40B4-BE49-F238E27FC236}">
                <a16:creationId xmlns:a16="http://schemas.microsoft.com/office/drawing/2014/main" id="{098A8287-D7FE-E28D-471C-5A4C79E9BBDA}"/>
              </a:ext>
            </a:extLst>
          </p:cNvPr>
          <p:cNvSpPr/>
          <p:nvPr/>
        </p:nvSpPr>
        <p:spPr>
          <a:xfrm>
            <a:off x="5969591" y="2671940"/>
            <a:ext cx="1045679" cy="656592"/>
          </a:xfrm>
          <a:prstGeom prst="cube">
            <a:avLst/>
          </a:prstGeom>
          <a:solidFill>
            <a:srgbClr val="3A2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ube 33">
            <a:extLst>
              <a:ext uri="{FF2B5EF4-FFF2-40B4-BE49-F238E27FC236}">
                <a16:creationId xmlns:a16="http://schemas.microsoft.com/office/drawing/2014/main" id="{056EB5A6-66C5-60FF-A258-E11904B2C145}"/>
              </a:ext>
            </a:extLst>
          </p:cNvPr>
          <p:cNvSpPr/>
          <p:nvPr/>
        </p:nvSpPr>
        <p:spPr>
          <a:xfrm>
            <a:off x="5969591" y="2191123"/>
            <a:ext cx="1045679" cy="656592"/>
          </a:xfrm>
          <a:prstGeom prst="cube">
            <a:avLst/>
          </a:prstGeom>
          <a:solidFill>
            <a:srgbClr val="F5A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Cube 45">
            <a:extLst>
              <a:ext uri="{FF2B5EF4-FFF2-40B4-BE49-F238E27FC236}">
                <a16:creationId xmlns:a16="http://schemas.microsoft.com/office/drawing/2014/main" id="{5A5889E1-52D0-1CBD-E7CA-E2091AABA051}"/>
              </a:ext>
            </a:extLst>
          </p:cNvPr>
          <p:cNvSpPr/>
          <p:nvPr/>
        </p:nvSpPr>
        <p:spPr>
          <a:xfrm>
            <a:off x="5970126" y="2185459"/>
            <a:ext cx="1045144" cy="177906"/>
          </a:xfrm>
          <a:prstGeom prst="cube">
            <a:avLst>
              <a:gd name="adj" fmla="val 8915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ube 29">
            <a:extLst>
              <a:ext uri="{FF2B5EF4-FFF2-40B4-BE49-F238E27FC236}">
                <a16:creationId xmlns:a16="http://schemas.microsoft.com/office/drawing/2014/main" id="{7B7474C9-4C3F-0D41-7A88-A5B1A8A3CD8C}"/>
              </a:ext>
            </a:extLst>
          </p:cNvPr>
          <p:cNvSpPr/>
          <p:nvPr/>
        </p:nvSpPr>
        <p:spPr>
          <a:xfrm>
            <a:off x="7599011" y="1387280"/>
            <a:ext cx="812160" cy="1583157"/>
          </a:xfrm>
          <a:prstGeom prst="cube">
            <a:avLst/>
          </a:prstGeom>
          <a:solidFill>
            <a:srgbClr val="3A2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ube 36">
            <a:extLst>
              <a:ext uri="{FF2B5EF4-FFF2-40B4-BE49-F238E27FC236}">
                <a16:creationId xmlns:a16="http://schemas.microsoft.com/office/drawing/2014/main" id="{C796BB5F-F442-E006-75B0-7C4E3A1E85E1}"/>
              </a:ext>
            </a:extLst>
          </p:cNvPr>
          <p:cNvSpPr/>
          <p:nvPr/>
        </p:nvSpPr>
        <p:spPr>
          <a:xfrm>
            <a:off x="6758431" y="2889019"/>
            <a:ext cx="1440283" cy="439419"/>
          </a:xfrm>
          <a:prstGeom prst="cube">
            <a:avLst>
              <a:gd name="adj" fmla="val 8915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Cube 47">
            <a:extLst>
              <a:ext uri="{FF2B5EF4-FFF2-40B4-BE49-F238E27FC236}">
                <a16:creationId xmlns:a16="http://schemas.microsoft.com/office/drawing/2014/main" id="{070E5824-BB58-1D25-908D-E526E8C44C0E}"/>
              </a:ext>
            </a:extLst>
          </p:cNvPr>
          <p:cNvSpPr/>
          <p:nvPr/>
        </p:nvSpPr>
        <p:spPr>
          <a:xfrm>
            <a:off x="8208524" y="1378716"/>
            <a:ext cx="221498" cy="1583157"/>
          </a:xfrm>
          <a:prstGeom prst="cube">
            <a:avLst>
              <a:gd name="adj" fmla="val 8622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Cube 42">
            <a:extLst>
              <a:ext uri="{FF2B5EF4-FFF2-40B4-BE49-F238E27FC236}">
                <a16:creationId xmlns:a16="http://schemas.microsoft.com/office/drawing/2014/main" id="{C17A1CD9-E1C4-07D0-D9FC-F959BCAF7105}"/>
              </a:ext>
            </a:extLst>
          </p:cNvPr>
          <p:cNvSpPr/>
          <p:nvPr/>
        </p:nvSpPr>
        <p:spPr>
          <a:xfrm>
            <a:off x="7796309" y="2693996"/>
            <a:ext cx="1522437" cy="813173"/>
          </a:xfrm>
          <a:prstGeom prst="cube">
            <a:avLst/>
          </a:prstGeom>
          <a:solidFill>
            <a:srgbClr val="7F7F7F">
              <a:alpha val="86000"/>
            </a:srgbClr>
          </a:solidFill>
          <a:ln>
            <a:solidFill>
              <a:srgbClr val="3A286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ube 39">
            <a:extLst>
              <a:ext uri="{FF2B5EF4-FFF2-40B4-BE49-F238E27FC236}">
                <a16:creationId xmlns:a16="http://schemas.microsoft.com/office/drawing/2014/main" id="{AEBE2FF7-37F6-9038-8342-7D1EBD24B0B2}"/>
              </a:ext>
            </a:extLst>
          </p:cNvPr>
          <p:cNvSpPr/>
          <p:nvPr/>
        </p:nvSpPr>
        <p:spPr>
          <a:xfrm>
            <a:off x="9013762" y="2622556"/>
            <a:ext cx="812160" cy="1036636"/>
          </a:xfrm>
          <a:prstGeom prst="cube">
            <a:avLst/>
          </a:prstGeom>
          <a:solidFill>
            <a:srgbClr val="AEA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5089D11-B935-55C1-0FBE-E9A5F458B9E3}"/>
              </a:ext>
            </a:extLst>
          </p:cNvPr>
          <p:cNvSpPr/>
          <p:nvPr/>
        </p:nvSpPr>
        <p:spPr>
          <a:xfrm>
            <a:off x="8439832" y="1908674"/>
            <a:ext cx="462868" cy="603286"/>
          </a:xfrm>
          <a:prstGeom prst="rect">
            <a:avLst/>
          </a:prstGeom>
          <a:solidFill>
            <a:srgbClr val="F5A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4381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B6824C-BD6E-0AC5-F92F-261AF2B5B860}"/>
              </a:ext>
            </a:extLst>
          </p:cNvPr>
          <p:cNvSpPr>
            <a:spLocks noGrp="1"/>
          </p:cNvSpPr>
          <p:nvPr>
            <p:ph type="sldNum" sz="quarter" idx="12"/>
          </p:nvPr>
        </p:nvSpPr>
        <p:spPr/>
        <p:txBody>
          <a:bodyPr/>
          <a:lstStyle/>
          <a:p>
            <a:fld id="{0B6E3864-6231-48FB-8B2F-405093D53FB3}" type="slidenum">
              <a:rPr lang="en-US" smtClean="0"/>
              <a:t>12</a:t>
            </a:fld>
            <a:endParaRPr lang="en-US"/>
          </a:p>
        </p:txBody>
      </p:sp>
      <p:pic>
        <p:nvPicPr>
          <p:cNvPr id="7" name="Picture 6">
            <a:extLst>
              <a:ext uri="{FF2B5EF4-FFF2-40B4-BE49-F238E27FC236}">
                <a16:creationId xmlns:a16="http://schemas.microsoft.com/office/drawing/2014/main" id="{046638D7-2FB0-37DB-F4FD-373E9BC2E32D}"/>
              </a:ext>
            </a:extLst>
          </p:cNvPr>
          <p:cNvPicPr>
            <a:picLocks noChangeAspect="1"/>
          </p:cNvPicPr>
          <p:nvPr/>
        </p:nvPicPr>
        <p:blipFill rotWithShape="1">
          <a:blip r:embed="rId3"/>
          <a:srcRect l="30652" t="58615" r="41098" b="31269"/>
          <a:stretch/>
        </p:blipFill>
        <p:spPr>
          <a:xfrm>
            <a:off x="4168933" y="5560031"/>
            <a:ext cx="7374572" cy="1760219"/>
          </a:xfrm>
          <a:prstGeom prst="rect">
            <a:avLst/>
          </a:prstGeom>
        </p:spPr>
      </p:pic>
      <p:sp>
        <p:nvSpPr>
          <p:cNvPr id="9" name="TextBox 8">
            <a:extLst>
              <a:ext uri="{FF2B5EF4-FFF2-40B4-BE49-F238E27FC236}">
                <a16:creationId xmlns:a16="http://schemas.microsoft.com/office/drawing/2014/main" id="{CF53EC39-5BC3-99D2-0FDC-54AD70BB0653}"/>
              </a:ext>
            </a:extLst>
          </p:cNvPr>
          <p:cNvSpPr txBox="1"/>
          <p:nvPr/>
        </p:nvSpPr>
        <p:spPr>
          <a:xfrm>
            <a:off x="1306515" y="5737727"/>
            <a:ext cx="2584452" cy="470000"/>
          </a:xfrm>
          <a:prstGeom prst="rect">
            <a:avLst/>
          </a:prstGeom>
          <a:solidFill>
            <a:srgbClr val="FB9500"/>
          </a:solidFill>
        </p:spPr>
        <p:txBody>
          <a:bodyPr wrap="square">
            <a:spAutoFit/>
          </a:bodyPr>
          <a:lstStyle/>
          <a:p>
            <a:pPr algn="ctr">
              <a:lnSpc>
                <a:spcPct val="107000"/>
              </a:lnSpc>
              <a:spcAft>
                <a:spcPts val="800"/>
              </a:spcAft>
            </a:pPr>
            <a:r>
              <a:rPr lang="en-US" sz="2400" b="1" dirty="0">
                <a:solidFill>
                  <a:schemeClr val="bg1"/>
                </a:solidFill>
                <a:effectLst/>
                <a:latin typeface="Calibri Light" panose="020F0302020204030204" pitchFamily="34" charset="0"/>
                <a:ea typeface="Calibri" panose="020F0502020204030204" pitchFamily="34" charset="0"/>
                <a:cs typeface="Arial" panose="020B0604020202020204" pitchFamily="34" charset="0"/>
              </a:rPr>
              <a:t>INTEGRATION</a:t>
            </a:r>
            <a:endParaRPr lang="en-US"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0E38CA56-E072-9ADD-7F6B-0653750F7C2E}"/>
              </a:ext>
            </a:extLst>
          </p:cNvPr>
          <p:cNvSpPr txBox="1"/>
          <p:nvPr/>
        </p:nvSpPr>
        <p:spPr>
          <a:xfrm>
            <a:off x="7137666" y="4383315"/>
            <a:ext cx="3693223" cy="865173"/>
          </a:xfrm>
          <a:prstGeom prst="rect">
            <a:avLst/>
          </a:prstGeom>
          <a:noFill/>
        </p:spPr>
        <p:txBody>
          <a:bodyPr wrap="square">
            <a:spAutoFit/>
          </a:bodyPr>
          <a:lstStyle/>
          <a:p>
            <a:pPr algn="ctr">
              <a:lnSpc>
                <a:spcPct val="107000"/>
              </a:lnSpc>
            </a:pPr>
            <a:r>
              <a:rPr lang="en-US" sz="2400" b="1" dirty="0">
                <a:solidFill>
                  <a:srgbClr val="3A2861"/>
                </a:solidFill>
                <a:effectLst/>
                <a:latin typeface="Calibri Light" panose="020F0302020204030204" pitchFamily="34" charset="0"/>
                <a:ea typeface="Calibri" panose="020F0502020204030204" pitchFamily="34" charset="0"/>
                <a:cs typeface="Arial" panose="020B0604020202020204" pitchFamily="34" charset="0"/>
              </a:rPr>
              <a:t>SPATIAL / FUNCTIONAL </a:t>
            </a:r>
            <a:endParaRPr lang="en-US" sz="2400" b="1" dirty="0">
              <a:solidFill>
                <a:srgbClr val="3A2861"/>
              </a:solidFill>
              <a:latin typeface="Calibri Light" panose="020F03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2400" b="1" dirty="0">
                <a:solidFill>
                  <a:srgbClr val="3A2861"/>
                </a:solidFill>
                <a:latin typeface="Calibri Light" panose="020F0302020204030204" pitchFamily="34" charset="0"/>
                <a:ea typeface="Calibri" panose="020F0502020204030204" pitchFamily="34" charset="0"/>
                <a:cs typeface="Arial" panose="020B0604020202020204" pitchFamily="34" charset="0"/>
              </a:rPr>
              <a:t>PROPER</a:t>
            </a:r>
            <a:r>
              <a:rPr lang="en-US" sz="2400" b="1" dirty="0">
                <a:solidFill>
                  <a:srgbClr val="3A2861"/>
                </a:solidFill>
                <a:effectLst/>
                <a:latin typeface="Calibri Light" panose="020F0302020204030204" pitchFamily="34" charset="0"/>
                <a:ea typeface="Calibri" panose="020F0502020204030204" pitchFamily="34" charset="0"/>
                <a:cs typeface="Arial" panose="020B0604020202020204" pitchFamily="34" charset="0"/>
              </a:rPr>
              <a:t>TIES / ELEMENTS</a:t>
            </a:r>
            <a:endParaRPr lang="en-US" sz="2400" b="1" dirty="0">
              <a:solidFill>
                <a:srgbClr val="3A286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9D64B566-B1E9-D9AE-1433-871059D79C95}"/>
              </a:ext>
            </a:extLst>
          </p:cNvPr>
          <p:cNvSpPr txBox="1"/>
          <p:nvPr/>
        </p:nvSpPr>
        <p:spPr>
          <a:xfrm>
            <a:off x="1152208" y="4464435"/>
            <a:ext cx="6947852" cy="784702"/>
          </a:xfrm>
          <a:prstGeom prst="rect">
            <a:avLst/>
          </a:prstGeom>
          <a:noFill/>
        </p:spPr>
        <p:txBody>
          <a:bodyPr wrap="square">
            <a:spAutoFit/>
          </a:bodyPr>
          <a:lstStyle/>
          <a:p>
            <a:pPr marL="0" marR="0">
              <a:lnSpc>
                <a:spcPct val="107000"/>
              </a:lnSpc>
              <a:spcBef>
                <a:spcPts val="0"/>
              </a:spcBef>
            </a:pPr>
            <a:r>
              <a:rPr lang="en-US" sz="4400" b="1" dirty="0">
                <a:solidFill>
                  <a:srgbClr val="3A2861"/>
                </a:solidFill>
                <a:latin typeface="Calibri Light" panose="020F0302020204030204"/>
                <a:cs typeface="Adobe Arabic" panose="02040503050201020203" pitchFamily="18" charset="-78"/>
              </a:rPr>
              <a:t>RESILIENCE PROPERTIES </a:t>
            </a:r>
          </a:p>
        </p:txBody>
      </p:sp>
      <p:sp>
        <p:nvSpPr>
          <p:cNvPr id="10" name="Parallelogram 9">
            <a:extLst>
              <a:ext uri="{FF2B5EF4-FFF2-40B4-BE49-F238E27FC236}">
                <a16:creationId xmlns:a16="http://schemas.microsoft.com/office/drawing/2014/main" id="{070512B1-A8F8-587A-C2B2-31F54AC5115B}"/>
              </a:ext>
            </a:extLst>
          </p:cNvPr>
          <p:cNvSpPr/>
          <p:nvPr/>
        </p:nvSpPr>
        <p:spPr>
          <a:xfrm rot="1753817">
            <a:off x="8362077" y="2935923"/>
            <a:ext cx="796717" cy="424627"/>
          </a:xfrm>
          <a:prstGeom prst="parallelogram">
            <a:avLst>
              <a:gd name="adj" fmla="val 6130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10">
            <a:extLst>
              <a:ext uri="{FF2B5EF4-FFF2-40B4-BE49-F238E27FC236}">
                <a16:creationId xmlns:a16="http://schemas.microsoft.com/office/drawing/2014/main" id="{04A2570D-5540-5BF6-F861-93942A9AEC1E}"/>
              </a:ext>
            </a:extLst>
          </p:cNvPr>
          <p:cNvSpPr/>
          <p:nvPr/>
        </p:nvSpPr>
        <p:spPr>
          <a:xfrm>
            <a:off x="9393873" y="3035724"/>
            <a:ext cx="566098" cy="427882"/>
          </a:xfrm>
          <a:prstGeom prst="parallelogram">
            <a:avLst/>
          </a:prstGeom>
          <a:solidFill>
            <a:srgbClr val="F5A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75C8E689-8571-BD21-7370-F4803E375935}"/>
              </a:ext>
            </a:extLst>
          </p:cNvPr>
          <p:cNvCxnSpPr>
            <a:cxnSpLocks/>
          </p:cNvCxnSpPr>
          <p:nvPr/>
        </p:nvCxnSpPr>
        <p:spPr>
          <a:xfrm flipV="1">
            <a:off x="8984277" y="1195167"/>
            <a:ext cx="1634343" cy="1647313"/>
          </a:xfrm>
          <a:prstGeom prst="straightConnector1">
            <a:avLst/>
          </a:prstGeom>
          <a:ln w="12700">
            <a:solidFill>
              <a:srgbClr val="AEADBD"/>
            </a:solidFill>
            <a:prstDash val="dashDot"/>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8463B1B1-BD45-2728-CBCB-D992D0453776}"/>
              </a:ext>
            </a:extLst>
          </p:cNvPr>
          <p:cNvCxnSpPr>
            <a:cxnSpLocks/>
          </p:cNvCxnSpPr>
          <p:nvPr/>
        </p:nvCxnSpPr>
        <p:spPr>
          <a:xfrm>
            <a:off x="8416130" y="582151"/>
            <a:ext cx="2288156" cy="1137895"/>
          </a:xfrm>
          <a:prstGeom prst="straightConnector1">
            <a:avLst/>
          </a:prstGeom>
          <a:ln w="12700">
            <a:solidFill>
              <a:srgbClr val="AEADBD"/>
            </a:solidFill>
            <a:prstDash val="dashDot"/>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40916CE0-318B-1F2B-CAF4-77D880B76014}"/>
              </a:ext>
            </a:extLst>
          </p:cNvPr>
          <p:cNvCxnSpPr>
            <a:cxnSpLocks/>
          </p:cNvCxnSpPr>
          <p:nvPr/>
        </p:nvCxnSpPr>
        <p:spPr>
          <a:xfrm>
            <a:off x="7542007" y="1601527"/>
            <a:ext cx="2288156" cy="1137895"/>
          </a:xfrm>
          <a:prstGeom prst="straightConnector1">
            <a:avLst/>
          </a:prstGeom>
          <a:ln w="12700">
            <a:solidFill>
              <a:srgbClr val="AEADBD"/>
            </a:solidFill>
            <a:prstDash val="dashDot"/>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2" name="Connector: Curved 21">
            <a:extLst>
              <a:ext uri="{FF2B5EF4-FFF2-40B4-BE49-F238E27FC236}">
                <a16:creationId xmlns:a16="http://schemas.microsoft.com/office/drawing/2014/main" id="{518D58B1-6DB5-4A8F-5205-1F8374B8221F}"/>
              </a:ext>
            </a:extLst>
          </p:cNvPr>
          <p:cNvCxnSpPr>
            <a:cxnSpLocks/>
          </p:cNvCxnSpPr>
          <p:nvPr/>
        </p:nvCxnSpPr>
        <p:spPr>
          <a:xfrm>
            <a:off x="7765143" y="1067063"/>
            <a:ext cx="2750457" cy="992655"/>
          </a:xfrm>
          <a:prstGeom prst="curvedConnector3">
            <a:avLst>
              <a:gd name="adj1" fmla="val 39446"/>
            </a:avLst>
          </a:prstGeom>
          <a:ln>
            <a:solidFill>
              <a:srgbClr val="AEADB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51B787C-6869-86C4-3BAC-0C82755DFED6}"/>
              </a:ext>
            </a:extLst>
          </p:cNvPr>
          <p:cNvCxnSpPr>
            <a:cxnSpLocks/>
          </p:cNvCxnSpPr>
          <p:nvPr/>
        </p:nvCxnSpPr>
        <p:spPr>
          <a:xfrm flipV="1">
            <a:off x="8408224" y="833028"/>
            <a:ext cx="1634343" cy="1647313"/>
          </a:xfrm>
          <a:prstGeom prst="straightConnector1">
            <a:avLst/>
          </a:prstGeom>
          <a:ln w="12700">
            <a:solidFill>
              <a:srgbClr val="AEADBD"/>
            </a:solidFill>
            <a:prstDash val="dashDot"/>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a:extLst>
              <a:ext uri="{FF2B5EF4-FFF2-40B4-BE49-F238E27FC236}">
                <a16:creationId xmlns:a16="http://schemas.microsoft.com/office/drawing/2014/main" id="{685D27A9-7997-9007-1C22-D555F089EAF7}"/>
              </a:ext>
            </a:extLst>
          </p:cNvPr>
          <p:cNvCxnSpPr>
            <a:cxnSpLocks/>
          </p:cNvCxnSpPr>
          <p:nvPr/>
        </p:nvCxnSpPr>
        <p:spPr>
          <a:xfrm flipV="1">
            <a:off x="7679411" y="410465"/>
            <a:ext cx="1634343" cy="1647313"/>
          </a:xfrm>
          <a:prstGeom prst="straightConnector1">
            <a:avLst/>
          </a:prstGeom>
          <a:ln w="12700">
            <a:solidFill>
              <a:srgbClr val="AEADBD"/>
            </a:solidFill>
            <a:prstDash val="dashDot"/>
            <a:headEnd type="triangle"/>
            <a:tailEnd type="triangle"/>
          </a:ln>
        </p:spPr>
        <p:style>
          <a:lnRef idx="1">
            <a:schemeClr val="accent2"/>
          </a:lnRef>
          <a:fillRef idx="0">
            <a:schemeClr val="accent2"/>
          </a:fillRef>
          <a:effectRef idx="0">
            <a:schemeClr val="accent2"/>
          </a:effectRef>
          <a:fontRef idx="minor">
            <a:schemeClr val="tx1"/>
          </a:fontRef>
        </p:style>
      </p:cxnSp>
      <p:sp>
        <p:nvSpPr>
          <p:cNvPr id="31" name="Trapezoid 30">
            <a:extLst>
              <a:ext uri="{FF2B5EF4-FFF2-40B4-BE49-F238E27FC236}">
                <a16:creationId xmlns:a16="http://schemas.microsoft.com/office/drawing/2014/main" id="{33642C72-7ED0-5096-9506-F2CB1175968A}"/>
              </a:ext>
            </a:extLst>
          </p:cNvPr>
          <p:cNvSpPr/>
          <p:nvPr/>
        </p:nvSpPr>
        <p:spPr>
          <a:xfrm rot="1097431">
            <a:off x="8034238" y="2780224"/>
            <a:ext cx="630959" cy="547838"/>
          </a:xfrm>
          <a:prstGeom prst="trapezoid">
            <a:avLst>
              <a:gd name="adj" fmla="val 28911"/>
            </a:avLst>
          </a:prstGeom>
          <a:solidFill>
            <a:srgbClr val="FFC000">
              <a:alpha val="40000"/>
            </a:srgb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a:extLst>
              <a:ext uri="{FF2B5EF4-FFF2-40B4-BE49-F238E27FC236}">
                <a16:creationId xmlns:a16="http://schemas.microsoft.com/office/drawing/2014/main" id="{ABDDE9B0-01BD-BD2A-788E-306B9E9161C4}"/>
              </a:ext>
            </a:extLst>
          </p:cNvPr>
          <p:cNvSpPr/>
          <p:nvPr/>
        </p:nvSpPr>
        <p:spPr>
          <a:xfrm rot="17913731">
            <a:off x="8020346" y="2007953"/>
            <a:ext cx="769385" cy="191487"/>
          </a:xfrm>
          <a:prstGeom prst="parallelogram">
            <a:avLst/>
          </a:prstGeom>
          <a:solidFill>
            <a:srgbClr val="F5A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arallelogram 32">
            <a:extLst>
              <a:ext uri="{FF2B5EF4-FFF2-40B4-BE49-F238E27FC236}">
                <a16:creationId xmlns:a16="http://schemas.microsoft.com/office/drawing/2014/main" id="{420A2791-25A0-8EB2-F434-0936DC00A3D9}"/>
              </a:ext>
            </a:extLst>
          </p:cNvPr>
          <p:cNvSpPr/>
          <p:nvPr/>
        </p:nvSpPr>
        <p:spPr>
          <a:xfrm rot="1753817">
            <a:off x="9623243" y="3094374"/>
            <a:ext cx="956810" cy="407458"/>
          </a:xfrm>
          <a:prstGeom prst="parallelogram">
            <a:avLst>
              <a:gd name="adj" fmla="val 61307"/>
            </a:avLst>
          </a:prstGeom>
          <a:solidFill>
            <a:schemeClr val="bg1">
              <a:lumMod val="85000"/>
              <a:alpha val="63000"/>
            </a:schemeClr>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EBC57C85-EDBE-D1EC-4608-10756837AF45}"/>
              </a:ext>
            </a:extLst>
          </p:cNvPr>
          <p:cNvCxnSpPr>
            <a:endCxn id="33" idx="5"/>
          </p:cNvCxnSpPr>
          <p:nvPr/>
        </p:nvCxnSpPr>
        <p:spPr>
          <a:xfrm flipH="1">
            <a:off x="9793157" y="2018823"/>
            <a:ext cx="37006" cy="1106656"/>
          </a:xfrm>
          <a:prstGeom prst="line">
            <a:avLst/>
          </a:prstGeom>
          <a:ln w="9525">
            <a:solidFill>
              <a:srgbClr val="F91659"/>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5D2C3AC-A606-45FA-DA1A-CDB64214CF44}"/>
              </a:ext>
            </a:extLst>
          </p:cNvPr>
          <p:cNvCxnSpPr>
            <a:cxnSpLocks/>
          </p:cNvCxnSpPr>
          <p:nvPr/>
        </p:nvCxnSpPr>
        <p:spPr>
          <a:xfrm flipH="1">
            <a:off x="8707255" y="2194322"/>
            <a:ext cx="6632" cy="776050"/>
          </a:xfrm>
          <a:prstGeom prst="line">
            <a:avLst/>
          </a:prstGeom>
          <a:ln w="9525">
            <a:solidFill>
              <a:srgbClr val="F91659"/>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211D03D-B786-4F4D-3E65-25AAB08DFD6C}"/>
              </a:ext>
            </a:extLst>
          </p:cNvPr>
          <p:cNvCxnSpPr>
            <a:cxnSpLocks/>
          </p:cNvCxnSpPr>
          <p:nvPr/>
        </p:nvCxnSpPr>
        <p:spPr>
          <a:xfrm>
            <a:off x="8511244" y="1216356"/>
            <a:ext cx="0" cy="753769"/>
          </a:xfrm>
          <a:prstGeom prst="line">
            <a:avLst/>
          </a:prstGeom>
          <a:ln w="9525">
            <a:solidFill>
              <a:srgbClr val="F91659"/>
            </a:solidFill>
            <a:prstDash val="dash"/>
          </a:ln>
        </p:spPr>
        <p:style>
          <a:lnRef idx="1">
            <a:schemeClr val="accent1"/>
          </a:lnRef>
          <a:fillRef idx="0">
            <a:schemeClr val="accent1"/>
          </a:fillRef>
          <a:effectRef idx="0">
            <a:schemeClr val="accent1"/>
          </a:effectRef>
          <a:fontRef idx="minor">
            <a:schemeClr val="tx1"/>
          </a:fontRef>
        </p:style>
      </p:cxnSp>
      <p:sp>
        <p:nvSpPr>
          <p:cNvPr id="40" name="Trapezoid 39">
            <a:extLst>
              <a:ext uri="{FF2B5EF4-FFF2-40B4-BE49-F238E27FC236}">
                <a16:creationId xmlns:a16="http://schemas.microsoft.com/office/drawing/2014/main" id="{3B178F8C-5EE9-3265-CB3B-938383378330}"/>
              </a:ext>
            </a:extLst>
          </p:cNvPr>
          <p:cNvSpPr/>
          <p:nvPr/>
        </p:nvSpPr>
        <p:spPr>
          <a:xfrm rot="1097431">
            <a:off x="7768637" y="2121433"/>
            <a:ext cx="850379" cy="352901"/>
          </a:xfrm>
          <a:prstGeom prst="trapezoid">
            <a:avLst>
              <a:gd name="adj" fmla="val 28911"/>
            </a:avLst>
          </a:prstGeom>
          <a:solidFill>
            <a:srgbClr val="FFC000">
              <a:alpha val="40000"/>
            </a:srgb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0643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B6824C-BD6E-0AC5-F92F-261AF2B5B860}"/>
              </a:ext>
            </a:extLst>
          </p:cNvPr>
          <p:cNvSpPr>
            <a:spLocks noGrp="1"/>
          </p:cNvSpPr>
          <p:nvPr>
            <p:ph type="sldNum" sz="quarter" idx="12"/>
          </p:nvPr>
        </p:nvSpPr>
        <p:spPr/>
        <p:txBody>
          <a:bodyPr/>
          <a:lstStyle/>
          <a:p>
            <a:fld id="{0B6E3864-6231-48FB-8B2F-405093D53FB3}" type="slidenum">
              <a:rPr lang="en-US" smtClean="0"/>
              <a:t>13</a:t>
            </a:fld>
            <a:endParaRPr lang="en-US"/>
          </a:p>
        </p:txBody>
      </p:sp>
      <p:pic>
        <p:nvPicPr>
          <p:cNvPr id="7" name="Picture 6">
            <a:extLst>
              <a:ext uri="{FF2B5EF4-FFF2-40B4-BE49-F238E27FC236}">
                <a16:creationId xmlns:a16="http://schemas.microsoft.com/office/drawing/2014/main" id="{046638D7-2FB0-37DB-F4FD-373E9BC2E32D}"/>
              </a:ext>
            </a:extLst>
          </p:cNvPr>
          <p:cNvPicPr>
            <a:picLocks noChangeAspect="1"/>
          </p:cNvPicPr>
          <p:nvPr/>
        </p:nvPicPr>
        <p:blipFill rotWithShape="1">
          <a:blip r:embed="rId3"/>
          <a:srcRect l="30550" t="74266" r="41200" b="11967"/>
          <a:stretch/>
        </p:blipFill>
        <p:spPr>
          <a:xfrm>
            <a:off x="4168933" y="5447910"/>
            <a:ext cx="7374572" cy="2395363"/>
          </a:xfrm>
          <a:prstGeom prst="rect">
            <a:avLst/>
          </a:prstGeom>
        </p:spPr>
      </p:pic>
      <p:sp>
        <p:nvSpPr>
          <p:cNvPr id="9" name="TextBox 8">
            <a:extLst>
              <a:ext uri="{FF2B5EF4-FFF2-40B4-BE49-F238E27FC236}">
                <a16:creationId xmlns:a16="http://schemas.microsoft.com/office/drawing/2014/main" id="{CF53EC39-5BC3-99D2-0FDC-54AD70BB0653}"/>
              </a:ext>
            </a:extLst>
          </p:cNvPr>
          <p:cNvSpPr txBox="1"/>
          <p:nvPr/>
        </p:nvSpPr>
        <p:spPr>
          <a:xfrm>
            <a:off x="1306515" y="5613442"/>
            <a:ext cx="2584452" cy="470000"/>
          </a:xfrm>
          <a:prstGeom prst="rect">
            <a:avLst/>
          </a:prstGeom>
          <a:solidFill>
            <a:srgbClr val="FB9500"/>
          </a:solidFill>
        </p:spPr>
        <p:txBody>
          <a:bodyPr wrap="square">
            <a:spAutoFit/>
          </a:bodyPr>
          <a:lstStyle/>
          <a:p>
            <a:pPr algn="ctr">
              <a:lnSpc>
                <a:spcPct val="107000"/>
              </a:lnSpc>
              <a:spcAft>
                <a:spcPts val="800"/>
              </a:spcAft>
            </a:pPr>
            <a:r>
              <a:rPr lang="en-US" sz="2400" b="1" dirty="0">
                <a:solidFill>
                  <a:schemeClr val="bg1"/>
                </a:solidFill>
                <a:effectLst/>
                <a:latin typeface="Calibri Light" panose="020F0302020204030204" pitchFamily="34" charset="0"/>
                <a:ea typeface="Calibri" panose="020F0502020204030204" pitchFamily="34" charset="0"/>
                <a:cs typeface="Arial" panose="020B0604020202020204" pitchFamily="34" charset="0"/>
              </a:rPr>
              <a:t>SCALES</a:t>
            </a:r>
            <a:endParaRPr lang="en-US"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E510950-7135-9D38-B082-669523197AF7}"/>
              </a:ext>
            </a:extLst>
          </p:cNvPr>
          <p:cNvSpPr txBox="1"/>
          <p:nvPr/>
        </p:nvSpPr>
        <p:spPr>
          <a:xfrm>
            <a:off x="7137666" y="4324350"/>
            <a:ext cx="3693223" cy="865173"/>
          </a:xfrm>
          <a:prstGeom prst="rect">
            <a:avLst/>
          </a:prstGeom>
          <a:noFill/>
        </p:spPr>
        <p:txBody>
          <a:bodyPr wrap="square">
            <a:spAutoFit/>
          </a:bodyPr>
          <a:lstStyle/>
          <a:p>
            <a:pPr algn="ctr">
              <a:lnSpc>
                <a:spcPct val="107000"/>
              </a:lnSpc>
            </a:pPr>
            <a:r>
              <a:rPr lang="en-US" sz="2400" b="1" dirty="0">
                <a:solidFill>
                  <a:srgbClr val="3A2861"/>
                </a:solidFill>
                <a:effectLst/>
                <a:latin typeface="Calibri Light" panose="020F0302020204030204" pitchFamily="34" charset="0"/>
                <a:ea typeface="Calibri" panose="020F0502020204030204" pitchFamily="34" charset="0"/>
                <a:cs typeface="Arial" panose="020B0604020202020204" pitchFamily="34" charset="0"/>
              </a:rPr>
              <a:t>SPATIAL / FUNCTIONAL </a:t>
            </a:r>
            <a:endParaRPr lang="en-US" sz="2400" b="1" dirty="0">
              <a:solidFill>
                <a:srgbClr val="3A2861"/>
              </a:solidFill>
              <a:latin typeface="Calibri Light" panose="020F03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2400" b="1" dirty="0">
                <a:solidFill>
                  <a:srgbClr val="3A2861"/>
                </a:solidFill>
                <a:latin typeface="Calibri Light" panose="020F0302020204030204" pitchFamily="34" charset="0"/>
                <a:ea typeface="Calibri" panose="020F0502020204030204" pitchFamily="34" charset="0"/>
                <a:cs typeface="Arial" panose="020B0604020202020204" pitchFamily="34" charset="0"/>
              </a:rPr>
              <a:t>PROPER</a:t>
            </a:r>
            <a:r>
              <a:rPr lang="en-US" sz="2400" b="1" dirty="0">
                <a:solidFill>
                  <a:srgbClr val="3A2861"/>
                </a:solidFill>
                <a:effectLst/>
                <a:latin typeface="Calibri Light" panose="020F0302020204030204" pitchFamily="34" charset="0"/>
                <a:ea typeface="Calibri" panose="020F0502020204030204" pitchFamily="34" charset="0"/>
                <a:cs typeface="Arial" panose="020B0604020202020204" pitchFamily="34" charset="0"/>
              </a:rPr>
              <a:t>TIES / ELEMENTS</a:t>
            </a:r>
            <a:endParaRPr lang="en-US" sz="2400" b="1" dirty="0">
              <a:solidFill>
                <a:srgbClr val="3A286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61BD4821-A29C-2ED0-62E0-C32474100700}"/>
              </a:ext>
            </a:extLst>
          </p:cNvPr>
          <p:cNvSpPr txBox="1"/>
          <p:nvPr/>
        </p:nvSpPr>
        <p:spPr>
          <a:xfrm>
            <a:off x="1152208" y="4405470"/>
            <a:ext cx="6947852" cy="784702"/>
          </a:xfrm>
          <a:prstGeom prst="rect">
            <a:avLst/>
          </a:prstGeom>
          <a:noFill/>
        </p:spPr>
        <p:txBody>
          <a:bodyPr wrap="square">
            <a:spAutoFit/>
          </a:bodyPr>
          <a:lstStyle/>
          <a:p>
            <a:pPr marL="0" marR="0">
              <a:lnSpc>
                <a:spcPct val="107000"/>
              </a:lnSpc>
              <a:spcBef>
                <a:spcPts val="0"/>
              </a:spcBef>
            </a:pPr>
            <a:r>
              <a:rPr lang="en-US" sz="4400" b="1" dirty="0">
                <a:solidFill>
                  <a:srgbClr val="3A2861"/>
                </a:solidFill>
                <a:latin typeface="Calibri Light" panose="020F0302020204030204"/>
                <a:cs typeface="Adobe Arabic" panose="02040503050201020203" pitchFamily="18" charset="-78"/>
              </a:rPr>
              <a:t>RESILIENCE PROPERTIES </a:t>
            </a:r>
          </a:p>
        </p:txBody>
      </p:sp>
      <p:sp>
        <p:nvSpPr>
          <p:cNvPr id="8" name="TextBox 7">
            <a:extLst>
              <a:ext uri="{FF2B5EF4-FFF2-40B4-BE49-F238E27FC236}">
                <a16:creationId xmlns:a16="http://schemas.microsoft.com/office/drawing/2014/main" id="{589BA8BA-4C88-30F7-5F07-A87184992184}"/>
              </a:ext>
            </a:extLst>
          </p:cNvPr>
          <p:cNvSpPr txBox="1"/>
          <p:nvPr/>
        </p:nvSpPr>
        <p:spPr>
          <a:xfrm>
            <a:off x="6141376" y="3741962"/>
            <a:ext cx="4641850" cy="415498"/>
          </a:xfrm>
          <a:prstGeom prst="rect">
            <a:avLst/>
          </a:prstGeom>
          <a:noFill/>
        </p:spPr>
        <p:txBody>
          <a:bodyPr wrap="square">
            <a:spAutoFit/>
          </a:bodyPr>
          <a:lstStyle/>
          <a:p>
            <a:pPr algn="ctr"/>
            <a:r>
              <a:rPr lang="en-US" sz="1100" dirty="0">
                <a:solidFill>
                  <a:srgbClr val="3A2861"/>
                </a:solidFill>
                <a:latin typeface="Calibri Light" panose="020F0302020204030204" pitchFamily="34" charset="0"/>
                <a:ea typeface="Calibri" panose="020F0502020204030204" pitchFamily="34" charset="0"/>
                <a:cs typeface="Arial" panose="020B0604020202020204" pitchFamily="34" charset="0"/>
              </a:rPr>
              <a:t>Ref: </a:t>
            </a:r>
            <a:r>
              <a:rPr lang="en-US" sz="1000" dirty="0">
                <a:solidFill>
                  <a:srgbClr val="3A2861"/>
                </a:solidFill>
                <a:latin typeface="Calibri Light" panose="020F0302020204030204" pitchFamily="34" charset="0"/>
                <a:ea typeface="Calibri" panose="020F0502020204030204" pitchFamily="34" charset="0"/>
                <a:cs typeface="Arial" panose="020B0604020202020204" pitchFamily="34" charset="0"/>
              </a:rPr>
              <a:t>The adaptive cycle (adapted &amp; expanded from Gunderson &amp; </a:t>
            </a:r>
            <a:r>
              <a:rPr lang="en-US" sz="1000" dirty="0" err="1">
                <a:solidFill>
                  <a:srgbClr val="3A2861"/>
                </a:solidFill>
                <a:latin typeface="Calibri Light" panose="020F0302020204030204" pitchFamily="34" charset="0"/>
                <a:ea typeface="Calibri" panose="020F0502020204030204" pitchFamily="34" charset="0"/>
                <a:cs typeface="Arial" panose="020B0604020202020204" pitchFamily="34" charset="0"/>
              </a:rPr>
              <a:t>Holling</a:t>
            </a:r>
            <a:r>
              <a:rPr lang="en-US" sz="1000" dirty="0">
                <a:solidFill>
                  <a:srgbClr val="3A2861"/>
                </a:solidFill>
                <a:latin typeface="Calibri Light" panose="020F0302020204030204" pitchFamily="34" charset="0"/>
                <a:ea typeface="Calibri" panose="020F0502020204030204" pitchFamily="34" charset="0"/>
                <a:cs typeface="Arial" panose="020B0604020202020204" pitchFamily="34" charset="0"/>
              </a:rPr>
              <a:t> 2001), and The adaptive cycle as a dynamic map for resilience thinking | by Daniel Christian Wahl</a:t>
            </a:r>
            <a:endParaRPr lang="en-US" sz="1100" dirty="0">
              <a:solidFill>
                <a:srgbClr val="3A2861"/>
              </a:solidFill>
              <a:latin typeface="Calibri Light" panose="020F0302020204030204" pitchFamily="34" charset="0"/>
              <a:ea typeface="Calibri" panose="020F0502020204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BDD83BAC-A3E4-F7A2-C9AC-C6F0AD5A3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5742" y="269099"/>
            <a:ext cx="6149715" cy="3523688"/>
          </a:xfrm>
          <a:prstGeom prst="rect">
            <a:avLst/>
          </a:prstGeom>
        </p:spPr>
      </p:pic>
    </p:spTree>
    <p:extLst>
      <p:ext uri="{BB962C8B-B14F-4D97-AF65-F5344CB8AC3E}">
        <p14:creationId xmlns:p14="http://schemas.microsoft.com/office/powerpoint/2010/main" val="734606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1FCBB-FCDC-D11C-76DE-1FB4BBE92FBF}"/>
              </a:ext>
            </a:extLst>
          </p:cNvPr>
          <p:cNvSpPr>
            <a:spLocks noGrp="1"/>
          </p:cNvSpPr>
          <p:nvPr>
            <p:ph type="sldNum" sz="quarter" idx="12"/>
          </p:nvPr>
        </p:nvSpPr>
        <p:spPr/>
        <p:txBody>
          <a:bodyPr/>
          <a:lstStyle/>
          <a:p>
            <a:fld id="{0B6E3864-6231-48FB-8B2F-405093D53FB3}" type="slidenum">
              <a:rPr lang="en-US" smtClean="0"/>
              <a:t>14</a:t>
            </a:fld>
            <a:endParaRPr lang="en-US"/>
          </a:p>
        </p:txBody>
      </p:sp>
      <p:sp>
        <p:nvSpPr>
          <p:cNvPr id="3" name="Titel 1">
            <a:extLst>
              <a:ext uri="{FF2B5EF4-FFF2-40B4-BE49-F238E27FC236}">
                <a16:creationId xmlns:a16="http://schemas.microsoft.com/office/drawing/2014/main" id="{C3ED27CD-23C9-8099-2273-14F35412374F}"/>
              </a:ext>
            </a:extLst>
          </p:cNvPr>
          <p:cNvSpPr txBox="1">
            <a:spLocks/>
          </p:cNvSpPr>
          <p:nvPr/>
        </p:nvSpPr>
        <p:spPr>
          <a:xfrm>
            <a:off x="1144840" y="5410995"/>
            <a:ext cx="10515600" cy="15906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6000" dirty="0">
                <a:solidFill>
                  <a:srgbClr val="7F7F7F"/>
                </a:solidFill>
                <a:latin typeface="Calibri Light" panose="020F0302020204030204"/>
                <a:ea typeface="+mn-ea"/>
                <a:cs typeface="Adobe Arabic" panose="02040503050201020203" pitchFamily="18" charset="-78"/>
              </a:rPr>
              <a:t>PART</a:t>
            </a:r>
            <a:r>
              <a:rPr lang="nl-NL" sz="6000" dirty="0">
                <a:solidFill>
                  <a:srgbClr val="F5AF51"/>
                </a:solidFill>
                <a:latin typeface="Calibri Light" panose="020F0302020204030204"/>
                <a:ea typeface="+mn-ea"/>
                <a:cs typeface="Adobe Arabic" panose="02040503050201020203" pitchFamily="18" charset="-78"/>
              </a:rPr>
              <a:t> </a:t>
            </a:r>
            <a:r>
              <a:rPr lang="nl-NL" sz="11500" dirty="0">
                <a:solidFill>
                  <a:srgbClr val="F5AF51"/>
                </a:solidFill>
                <a:latin typeface="Calibri Light" panose="020F0302020204030204"/>
                <a:ea typeface="+mn-ea"/>
                <a:cs typeface="Adobe Arabic" panose="02040503050201020203" pitchFamily="18" charset="-78"/>
              </a:rPr>
              <a:t>T</a:t>
            </a:r>
            <a:r>
              <a:rPr lang="nl-NL" sz="9600" dirty="0">
                <a:solidFill>
                  <a:srgbClr val="F5AF51"/>
                </a:solidFill>
                <a:latin typeface="Calibri Light" panose="020F0302020204030204"/>
                <a:ea typeface="+mn-ea"/>
                <a:cs typeface="Adobe Arabic" panose="02040503050201020203" pitchFamily="18" charset="-78"/>
              </a:rPr>
              <a:t>wo</a:t>
            </a:r>
            <a:endParaRPr lang="nl-NL" sz="6000" dirty="0">
              <a:solidFill>
                <a:srgbClr val="F5AF51"/>
              </a:solidFill>
              <a:latin typeface="Calibri Light" panose="020F0302020204030204"/>
              <a:ea typeface="+mn-ea"/>
              <a:cs typeface="Adobe Arabic" panose="02040503050201020203" pitchFamily="18" charset="-78"/>
            </a:endParaRPr>
          </a:p>
        </p:txBody>
      </p:sp>
      <p:pic>
        <p:nvPicPr>
          <p:cNvPr id="4" name="Picture 3">
            <a:extLst>
              <a:ext uri="{FF2B5EF4-FFF2-40B4-BE49-F238E27FC236}">
                <a16:creationId xmlns:a16="http://schemas.microsoft.com/office/drawing/2014/main" id="{BFFE6674-9DCD-834C-6285-694CA0F09B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840" y="7713649"/>
            <a:ext cx="2001017" cy="285145"/>
          </a:xfrm>
          <a:prstGeom prst="rect">
            <a:avLst/>
          </a:prstGeom>
        </p:spPr>
      </p:pic>
      <p:pic>
        <p:nvPicPr>
          <p:cNvPr id="5" name="Picture 2" descr="AMS Institute - Delft University of Technology (TU Delft)">
            <a:extLst>
              <a:ext uri="{FF2B5EF4-FFF2-40B4-BE49-F238E27FC236}">
                <a16:creationId xmlns:a16="http://schemas.microsoft.com/office/drawing/2014/main" id="{38A1662B-1DBC-AA42-A861-2A33A2F067D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003" b="19969"/>
          <a:stretch/>
        </p:blipFill>
        <p:spPr bwMode="auto">
          <a:xfrm>
            <a:off x="3217803" y="7674054"/>
            <a:ext cx="656491" cy="267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629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EA5381-9FAF-7926-AB3E-F9DC276F243C}"/>
              </a:ext>
            </a:extLst>
          </p:cNvPr>
          <p:cNvSpPr>
            <a:spLocks noGrp="1"/>
          </p:cNvSpPr>
          <p:nvPr>
            <p:ph type="sldNum" sz="quarter" idx="12"/>
          </p:nvPr>
        </p:nvSpPr>
        <p:spPr/>
        <p:txBody>
          <a:bodyPr/>
          <a:lstStyle/>
          <a:p>
            <a:fld id="{0B6E3864-6231-48FB-8B2F-405093D53FB3}" type="slidenum">
              <a:rPr lang="en-US" smtClean="0"/>
              <a:t>15</a:t>
            </a:fld>
            <a:endParaRPr lang="en-US"/>
          </a:p>
        </p:txBody>
      </p:sp>
      <p:sp>
        <p:nvSpPr>
          <p:cNvPr id="4" name="TextBox 3">
            <a:extLst>
              <a:ext uri="{FF2B5EF4-FFF2-40B4-BE49-F238E27FC236}">
                <a16:creationId xmlns:a16="http://schemas.microsoft.com/office/drawing/2014/main" id="{C42FC12C-C641-9B34-01AD-F92A1F50EDD5}"/>
              </a:ext>
            </a:extLst>
          </p:cNvPr>
          <p:cNvSpPr txBox="1"/>
          <p:nvPr/>
        </p:nvSpPr>
        <p:spPr>
          <a:xfrm>
            <a:off x="945794" y="5385565"/>
            <a:ext cx="10408006" cy="1959960"/>
          </a:xfrm>
          <a:prstGeom prst="rect">
            <a:avLst/>
          </a:prstGeom>
          <a:noFill/>
        </p:spPr>
        <p:txBody>
          <a:bodyPr wrap="square">
            <a:spAutoFit/>
          </a:bodyPr>
          <a:lstStyle/>
          <a:p>
            <a:pPr algn="justLow">
              <a:lnSpc>
                <a:spcPct val="107000"/>
              </a:lnSpc>
              <a:spcAft>
                <a:spcPts val="800"/>
              </a:spcAft>
            </a:pPr>
            <a:r>
              <a:rPr lang="en-US" dirty="0">
                <a:solidFill>
                  <a:schemeClr val="bg1">
                    <a:lumMod val="50000"/>
                  </a:schemeClr>
                </a:solidFill>
                <a:latin typeface="Calibri Light" panose="020F0302020204030204"/>
                <a:cs typeface="Adobe Arabic" panose="02040503050201020203" pitchFamily="18" charset="-78"/>
              </a:rPr>
              <a:t>Abandoned spaces are defined by many equivalent terms, such as Lost Space, Residual Space, Junk Space, Leftover Space, Informal Space, etc., these areas are essential as latent opportunities for change </a:t>
            </a:r>
            <a:r>
              <a:rPr lang="en-US" sz="1400" dirty="0">
                <a:solidFill>
                  <a:schemeClr val="bg1">
                    <a:lumMod val="50000"/>
                  </a:schemeClr>
                </a:solidFill>
                <a:latin typeface="Calibri Light" panose="020F0302020204030204"/>
                <a:cs typeface="Adobe Arabic" panose="02040503050201020203" pitchFamily="18" charset="-78"/>
              </a:rPr>
              <a:t>(Armstrong, 2006; De Sola-Morales, 1996). </a:t>
            </a:r>
            <a:r>
              <a:rPr lang="en-GB" dirty="0">
                <a:solidFill>
                  <a:schemeClr val="bg1">
                    <a:lumMod val="50000"/>
                  </a:schemeClr>
                </a:solidFill>
                <a:latin typeface="Calibri Light" panose="020F0302020204030204"/>
                <a:cs typeface="Adobe Arabic" panose="02040503050201020203" pitchFamily="18" charset="-78"/>
              </a:rPr>
              <a:t>Therefore, there has been an increase in transforming these informal spaces into formal space in landscape </a:t>
            </a:r>
            <a:r>
              <a:rPr lang="en-GB" sz="1400" dirty="0">
                <a:solidFill>
                  <a:schemeClr val="bg1">
                    <a:lumMod val="50000"/>
                  </a:schemeClr>
                </a:solidFill>
                <a:latin typeface="Calibri Light" panose="020F0302020204030204"/>
                <a:cs typeface="Adobe Arabic" panose="02040503050201020203" pitchFamily="18" charset="-78"/>
              </a:rPr>
              <a:t>(Burkholder, 2010; </a:t>
            </a:r>
            <a:r>
              <a:rPr lang="en-GB" sz="1400" dirty="0" err="1">
                <a:solidFill>
                  <a:schemeClr val="bg1">
                    <a:lumMod val="50000"/>
                  </a:schemeClr>
                </a:solidFill>
                <a:latin typeface="Calibri Light" panose="020F0302020204030204"/>
                <a:cs typeface="Adobe Arabic" panose="02040503050201020203" pitchFamily="18" charset="-78"/>
              </a:rPr>
              <a:t>Rupprecht</a:t>
            </a:r>
            <a:r>
              <a:rPr lang="en-GB" sz="1400" dirty="0">
                <a:solidFill>
                  <a:schemeClr val="bg1">
                    <a:lumMod val="50000"/>
                  </a:schemeClr>
                </a:solidFill>
                <a:latin typeface="Calibri Light" panose="020F0302020204030204"/>
                <a:cs typeface="Adobe Arabic" panose="02040503050201020203" pitchFamily="18" charset="-78"/>
              </a:rPr>
              <a:t> &amp; Byrne, 2014). </a:t>
            </a:r>
            <a:endParaRPr lang="en-US" dirty="0">
              <a:solidFill>
                <a:schemeClr val="bg1">
                  <a:lumMod val="50000"/>
                </a:schemeClr>
              </a:solidFill>
              <a:latin typeface="Calibri Light" panose="020F0302020204030204"/>
              <a:cs typeface="Adobe Arabic" panose="02040503050201020203" pitchFamily="18" charset="-78"/>
            </a:endParaRPr>
          </a:p>
          <a:p>
            <a:pPr marL="0" marR="0" algn="justLow">
              <a:lnSpc>
                <a:spcPct val="107000"/>
              </a:lnSpc>
              <a:spcBef>
                <a:spcPts val="0"/>
              </a:spcBef>
              <a:spcAft>
                <a:spcPts val="800"/>
              </a:spcAft>
            </a:pPr>
            <a:r>
              <a:rPr lang="en-US" dirty="0">
                <a:solidFill>
                  <a:schemeClr val="bg1">
                    <a:lumMod val="50000"/>
                  </a:schemeClr>
                </a:solidFill>
                <a:latin typeface="Calibri Light" panose="020F0302020204030204"/>
                <a:cs typeface="Adobe Arabic" panose="02040503050201020203" pitchFamily="18" charset="-78"/>
              </a:rPr>
              <a:t>Despite the socio-ecological potential, due to the lack of awareness about the possible benefits of the leftover spaces in urban design, a large number of them have been still overlooked and undervalued.</a:t>
            </a:r>
          </a:p>
        </p:txBody>
      </p:sp>
      <p:sp>
        <p:nvSpPr>
          <p:cNvPr id="7" name="TextBox 6">
            <a:extLst>
              <a:ext uri="{FF2B5EF4-FFF2-40B4-BE49-F238E27FC236}">
                <a16:creationId xmlns:a16="http://schemas.microsoft.com/office/drawing/2014/main" id="{456C1717-7F76-02EF-305C-E022CFABE9C8}"/>
              </a:ext>
            </a:extLst>
          </p:cNvPr>
          <p:cNvSpPr txBox="1"/>
          <p:nvPr/>
        </p:nvSpPr>
        <p:spPr>
          <a:xfrm>
            <a:off x="945794" y="1833215"/>
            <a:ext cx="5414666" cy="769441"/>
          </a:xfrm>
          <a:prstGeom prst="rect">
            <a:avLst/>
          </a:prstGeom>
          <a:noFill/>
        </p:spPr>
        <p:txBody>
          <a:bodyPr wrap="square">
            <a:spAutoFit/>
          </a:bodyPr>
          <a:lstStyle/>
          <a:p>
            <a:pPr marR="0" lvl="0" rtl="0">
              <a:spcBef>
                <a:spcPts val="0"/>
              </a:spcBef>
              <a:spcAft>
                <a:spcPts val="0"/>
              </a:spcAft>
            </a:pPr>
            <a:r>
              <a:rPr lang="en-US" sz="2400" b="1" dirty="0">
                <a:solidFill>
                  <a:schemeClr val="bg1">
                    <a:lumMod val="65000"/>
                  </a:schemeClr>
                </a:solidFill>
                <a:latin typeface="Calibri Light" panose="020F0302020204030204"/>
                <a:cs typeface="Adobe Arabic" panose="02040503050201020203" pitchFamily="18" charset="-78"/>
              </a:rPr>
              <a:t>What is the</a:t>
            </a:r>
          </a:p>
          <a:p>
            <a:pPr marR="0" lvl="0" rtl="0">
              <a:spcBef>
                <a:spcPts val="0"/>
              </a:spcBef>
              <a:spcAft>
                <a:spcPts val="0"/>
              </a:spcAft>
            </a:pPr>
            <a:endParaRPr lang="en-US" sz="2000" b="1" dirty="0">
              <a:solidFill>
                <a:srgbClr val="3A2861"/>
              </a:solidFill>
              <a:latin typeface="Calibri Light" panose="020F0302020204030204"/>
              <a:cs typeface="Adobe Arabic" panose="02040503050201020203" pitchFamily="18" charset="-78"/>
            </a:endParaRPr>
          </a:p>
        </p:txBody>
      </p:sp>
      <p:sp>
        <p:nvSpPr>
          <p:cNvPr id="8" name="TextBox 7">
            <a:extLst>
              <a:ext uri="{FF2B5EF4-FFF2-40B4-BE49-F238E27FC236}">
                <a16:creationId xmlns:a16="http://schemas.microsoft.com/office/drawing/2014/main" id="{F4F6B9F7-6A44-E4B5-16EC-BDC3373ADE20}"/>
              </a:ext>
            </a:extLst>
          </p:cNvPr>
          <p:cNvSpPr txBox="1"/>
          <p:nvPr/>
        </p:nvSpPr>
        <p:spPr>
          <a:xfrm>
            <a:off x="1479092" y="2065737"/>
            <a:ext cx="4243971" cy="769441"/>
          </a:xfrm>
          <a:prstGeom prst="rect">
            <a:avLst/>
          </a:prstGeom>
          <a:noFill/>
        </p:spPr>
        <p:txBody>
          <a:bodyPr wrap="square">
            <a:spAutoFit/>
          </a:bodyPr>
          <a:lstStyle/>
          <a:p>
            <a:pPr algn="ctr"/>
            <a:r>
              <a:rPr lang="en-US" sz="4400" b="1" dirty="0">
                <a:solidFill>
                  <a:srgbClr val="F5AF51"/>
                </a:solidFill>
                <a:latin typeface="Calibri Light" panose="020F0302020204030204"/>
                <a:cs typeface="Adobe Arabic" panose="02040503050201020203" pitchFamily="18" charset="-78"/>
              </a:rPr>
              <a:t>Leftover Space</a:t>
            </a:r>
          </a:p>
        </p:txBody>
      </p:sp>
      <p:pic>
        <p:nvPicPr>
          <p:cNvPr id="9" name="Picture 8">
            <a:extLst>
              <a:ext uri="{FF2B5EF4-FFF2-40B4-BE49-F238E27FC236}">
                <a16:creationId xmlns:a16="http://schemas.microsoft.com/office/drawing/2014/main" id="{0038D9F6-BFDF-9786-97A0-419BCDD2E6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840" y="7713649"/>
            <a:ext cx="2001017" cy="285145"/>
          </a:xfrm>
          <a:prstGeom prst="rect">
            <a:avLst/>
          </a:prstGeom>
        </p:spPr>
      </p:pic>
      <p:pic>
        <p:nvPicPr>
          <p:cNvPr id="10" name="Picture 2" descr="AMS Institute - Delft University of Technology (TU Delft)">
            <a:extLst>
              <a:ext uri="{FF2B5EF4-FFF2-40B4-BE49-F238E27FC236}">
                <a16:creationId xmlns:a16="http://schemas.microsoft.com/office/drawing/2014/main" id="{AE2FFC3B-CFBF-9CDC-FF23-3C5AE2E4E99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003" b="19969"/>
          <a:stretch/>
        </p:blipFill>
        <p:spPr bwMode="auto">
          <a:xfrm>
            <a:off x="3217803" y="7674054"/>
            <a:ext cx="656491" cy="26728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02626D39-ED99-175D-8B9B-B46BFB44DA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373639" y="2896279"/>
            <a:ext cx="3810476" cy="2428186"/>
          </a:xfrm>
          <a:prstGeom prst="rect">
            <a:avLst/>
          </a:prstGeom>
        </p:spPr>
      </p:pic>
      <p:pic>
        <p:nvPicPr>
          <p:cNvPr id="22" name="Picture 21">
            <a:extLst>
              <a:ext uri="{FF2B5EF4-FFF2-40B4-BE49-F238E27FC236}">
                <a16:creationId xmlns:a16="http://schemas.microsoft.com/office/drawing/2014/main" id="{72E042A8-17CA-6BE4-04B1-49C2E36B7FA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4498213" y="4258114"/>
            <a:ext cx="2688659" cy="1066350"/>
          </a:xfrm>
          <a:prstGeom prst="rect">
            <a:avLst/>
          </a:prstGeom>
        </p:spPr>
      </p:pic>
      <p:pic>
        <p:nvPicPr>
          <p:cNvPr id="23" name="Picture 22">
            <a:extLst>
              <a:ext uri="{FF2B5EF4-FFF2-40B4-BE49-F238E27FC236}">
                <a16:creationId xmlns:a16="http://schemas.microsoft.com/office/drawing/2014/main" id="{5F0EE055-07F1-96CC-D59D-3D5C4CC1C4ED}"/>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4498213" y="2896279"/>
            <a:ext cx="2688659" cy="1282772"/>
          </a:xfrm>
          <a:prstGeom prst="rect">
            <a:avLst/>
          </a:prstGeom>
        </p:spPr>
      </p:pic>
      <p:pic>
        <p:nvPicPr>
          <p:cNvPr id="24" name="Picture 23">
            <a:extLst>
              <a:ext uri="{FF2B5EF4-FFF2-40B4-BE49-F238E27FC236}">
                <a16:creationId xmlns:a16="http://schemas.microsoft.com/office/drawing/2014/main" id="{55DC30DA-7F0F-1B04-5BD6-CAC7ABA6240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73866" y="2896279"/>
            <a:ext cx="3237580" cy="2428185"/>
          </a:xfrm>
          <a:prstGeom prst="rect">
            <a:avLst/>
          </a:prstGeom>
        </p:spPr>
      </p:pic>
    </p:spTree>
    <p:extLst>
      <p:ext uri="{BB962C8B-B14F-4D97-AF65-F5344CB8AC3E}">
        <p14:creationId xmlns:p14="http://schemas.microsoft.com/office/powerpoint/2010/main" val="50114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BE02C3-529D-7199-281E-12E91999D8F8}"/>
              </a:ext>
            </a:extLst>
          </p:cNvPr>
          <p:cNvSpPr>
            <a:spLocks noGrp="1"/>
          </p:cNvSpPr>
          <p:nvPr>
            <p:ph type="sldNum" sz="quarter" idx="12"/>
          </p:nvPr>
        </p:nvSpPr>
        <p:spPr/>
        <p:txBody>
          <a:bodyPr/>
          <a:lstStyle/>
          <a:p>
            <a:fld id="{0B6E3864-6231-48FB-8B2F-405093D53FB3}" type="slidenum">
              <a:rPr lang="en-US" smtClean="0"/>
              <a:t>16</a:t>
            </a:fld>
            <a:endParaRPr lang="en-US"/>
          </a:p>
        </p:txBody>
      </p:sp>
      <p:pic>
        <p:nvPicPr>
          <p:cNvPr id="3" name="Picture 2">
            <a:extLst>
              <a:ext uri="{FF2B5EF4-FFF2-40B4-BE49-F238E27FC236}">
                <a16:creationId xmlns:a16="http://schemas.microsoft.com/office/drawing/2014/main" id="{E4EB7671-F4F4-1F93-5530-8FD4A8C30E2B}"/>
              </a:ext>
            </a:extLst>
          </p:cNvPr>
          <p:cNvPicPr>
            <a:picLocks noChangeAspect="1"/>
          </p:cNvPicPr>
          <p:nvPr/>
        </p:nvPicPr>
        <p:blipFill rotWithShape="1">
          <a:blip r:embed="rId2"/>
          <a:srcRect l="10183" t="31588" r="28316" b="34582"/>
          <a:stretch/>
        </p:blipFill>
        <p:spPr>
          <a:xfrm>
            <a:off x="743538" y="2025551"/>
            <a:ext cx="10704924" cy="3925596"/>
          </a:xfrm>
          <a:prstGeom prst="rect">
            <a:avLst/>
          </a:prstGeom>
        </p:spPr>
      </p:pic>
      <p:sp>
        <p:nvSpPr>
          <p:cNvPr id="4" name="Rectangle 3">
            <a:extLst>
              <a:ext uri="{FF2B5EF4-FFF2-40B4-BE49-F238E27FC236}">
                <a16:creationId xmlns:a16="http://schemas.microsoft.com/office/drawing/2014/main" id="{C860034D-C8ED-7322-097E-7D8B9329E675}"/>
              </a:ext>
            </a:extLst>
          </p:cNvPr>
          <p:cNvSpPr/>
          <p:nvPr/>
        </p:nvSpPr>
        <p:spPr>
          <a:xfrm>
            <a:off x="4663044" y="6443715"/>
            <a:ext cx="2865912" cy="523220"/>
          </a:xfrm>
          <a:prstGeom prst="rect">
            <a:avLst/>
          </a:prstGeom>
        </p:spPr>
        <p:txBody>
          <a:bodyPr wrap="square">
            <a:spAutoFit/>
          </a:bodyPr>
          <a:lstStyle/>
          <a:p>
            <a:pPr algn="ctr"/>
            <a:r>
              <a:rPr lang="en-US" sz="1400" b="1" dirty="0">
                <a:solidFill>
                  <a:schemeClr val="bg1">
                    <a:lumMod val="50000"/>
                  </a:schemeClr>
                </a:solidFill>
                <a:latin typeface="Calibri Light" panose="020F0302020204030204"/>
                <a:cs typeface="Adobe Arabic" panose="02040503050201020203" pitchFamily="18" charset="-78"/>
              </a:rPr>
              <a:t>(YAO LIN , 2012)</a:t>
            </a:r>
          </a:p>
          <a:p>
            <a:pPr algn="ctr"/>
            <a:r>
              <a:rPr lang="en-US" sz="1400" b="1" dirty="0">
                <a:solidFill>
                  <a:schemeClr val="bg1">
                    <a:lumMod val="50000"/>
                  </a:schemeClr>
                </a:solidFill>
                <a:latin typeface="Calibri Light" panose="020F0302020204030204"/>
                <a:cs typeface="Adobe Arabic" panose="02040503050201020203" pitchFamily="18" charset="-78"/>
              </a:rPr>
              <a:t>The University of Texas</a:t>
            </a:r>
          </a:p>
        </p:txBody>
      </p:sp>
      <p:pic>
        <p:nvPicPr>
          <p:cNvPr id="5" name="Picture 4">
            <a:extLst>
              <a:ext uri="{FF2B5EF4-FFF2-40B4-BE49-F238E27FC236}">
                <a16:creationId xmlns:a16="http://schemas.microsoft.com/office/drawing/2014/main" id="{71A144BD-5025-A022-711E-16461C7F3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840" y="7713649"/>
            <a:ext cx="2001017" cy="285145"/>
          </a:xfrm>
          <a:prstGeom prst="rect">
            <a:avLst/>
          </a:prstGeom>
        </p:spPr>
      </p:pic>
      <p:pic>
        <p:nvPicPr>
          <p:cNvPr id="6" name="Picture 2" descr="AMS Institute - Delft University of Technology (TU Delft)">
            <a:extLst>
              <a:ext uri="{FF2B5EF4-FFF2-40B4-BE49-F238E27FC236}">
                <a16:creationId xmlns:a16="http://schemas.microsoft.com/office/drawing/2014/main" id="{E68910F1-367C-8627-77BA-039BEAC0BBA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003" b="19969"/>
          <a:stretch/>
        </p:blipFill>
        <p:spPr bwMode="auto">
          <a:xfrm>
            <a:off x="3217803" y="7674054"/>
            <a:ext cx="656491" cy="267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116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8762E0-2CE6-4424-D7BC-B7CE29C817F4}"/>
              </a:ext>
            </a:extLst>
          </p:cNvPr>
          <p:cNvSpPr>
            <a:spLocks noGrp="1"/>
          </p:cNvSpPr>
          <p:nvPr>
            <p:ph type="sldNum" sz="quarter" idx="12"/>
          </p:nvPr>
        </p:nvSpPr>
        <p:spPr/>
        <p:txBody>
          <a:bodyPr/>
          <a:lstStyle/>
          <a:p>
            <a:fld id="{0B6E3864-6231-48FB-8B2F-405093D53FB3}" type="slidenum">
              <a:rPr lang="en-US" smtClean="0"/>
              <a:t>17</a:t>
            </a:fld>
            <a:endParaRPr lang="en-US"/>
          </a:p>
        </p:txBody>
      </p:sp>
      <p:sp>
        <p:nvSpPr>
          <p:cNvPr id="4" name="TextBox 3">
            <a:extLst>
              <a:ext uri="{FF2B5EF4-FFF2-40B4-BE49-F238E27FC236}">
                <a16:creationId xmlns:a16="http://schemas.microsoft.com/office/drawing/2014/main" id="{B6E7E480-5F46-F045-3303-94EC90E87419}"/>
              </a:ext>
            </a:extLst>
          </p:cNvPr>
          <p:cNvSpPr txBox="1"/>
          <p:nvPr/>
        </p:nvSpPr>
        <p:spPr>
          <a:xfrm>
            <a:off x="1789225" y="6927271"/>
            <a:ext cx="8613549" cy="461665"/>
          </a:xfrm>
          <a:prstGeom prst="rect">
            <a:avLst/>
          </a:prstGeom>
          <a:noFill/>
        </p:spPr>
        <p:txBody>
          <a:bodyPr wrap="square">
            <a:spAutoFit/>
          </a:bodyPr>
          <a:lstStyle/>
          <a:p>
            <a:pPr algn="ctr"/>
            <a:r>
              <a:rPr lang="en-US" sz="1200" b="0" i="0" dirty="0">
                <a:solidFill>
                  <a:srgbClr val="8796A3"/>
                </a:solidFill>
                <a:effectLst/>
                <a:latin typeface="interstate"/>
              </a:rPr>
              <a:t>In this 1942 photo, children in New Orleans prepare and plant a World War II </a:t>
            </a:r>
            <a:r>
              <a:rPr lang="en-US" sz="1200" dirty="0">
                <a:solidFill>
                  <a:srgbClr val="8796A3"/>
                </a:solidFill>
                <a:latin typeface="interstate"/>
              </a:rPr>
              <a:t>Victory Garden. The city had encouraged owners of vacant lots to loan their property to the cause (Alan </a:t>
            </a:r>
            <a:r>
              <a:rPr lang="en-US" sz="1200" dirty="0" err="1">
                <a:solidFill>
                  <a:srgbClr val="8796A3"/>
                </a:solidFill>
                <a:latin typeface="interstate"/>
              </a:rPr>
              <a:t>Mallach</a:t>
            </a:r>
            <a:r>
              <a:rPr lang="en-US" sz="1200" dirty="0">
                <a:solidFill>
                  <a:srgbClr val="8796A3"/>
                </a:solidFill>
                <a:latin typeface="interstate"/>
              </a:rPr>
              <a:t>, 2018) (AP Photo/Horace </a:t>
            </a:r>
            <a:r>
              <a:rPr lang="en-US" sz="1200" dirty="0" err="1">
                <a:solidFill>
                  <a:srgbClr val="8796A3"/>
                </a:solidFill>
                <a:latin typeface="interstate"/>
              </a:rPr>
              <a:t>Cort</a:t>
            </a:r>
            <a:r>
              <a:rPr lang="en-US" sz="1200" dirty="0">
                <a:solidFill>
                  <a:srgbClr val="8796A3"/>
                </a:solidFill>
                <a:latin typeface="interstate"/>
              </a:rPr>
              <a:t>)</a:t>
            </a:r>
          </a:p>
        </p:txBody>
      </p:sp>
      <p:pic>
        <p:nvPicPr>
          <p:cNvPr id="1026" name="Picture 2">
            <a:extLst>
              <a:ext uri="{FF2B5EF4-FFF2-40B4-BE49-F238E27FC236}">
                <a16:creationId xmlns:a16="http://schemas.microsoft.com/office/drawing/2014/main" id="{A2B07331-280C-BF2A-ED66-5F2B74C705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14499" y="621268"/>
            <a:ext cx="8763000" cy="62769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F1A2DBA-1AF5-590F-F7B2-5AF3997963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840" y="7713649"/>
            <a:ext cx="2001017" cy="285145"/>
          </a:xfrm>
          <a:prstGeom prst="rect">
            <a:avLst/>
          </a:prstGeom>
        </p:spPr>
      </p:pic>
      <p:pic>
        <p:nvPicPr>
          <p:cNvPr id="7" name="Picture 2" descr="AMS Institute - Delft University of Technology (TU Delft)">
            <a:extLst>
              <a:ext uri="{FF2B5EF4-FFF2-40B4-BE49-F238E27FC236}">
                <a16:creationId xmlns:a16="http://schemas.microsoft.com/office/drawing/2014/main" id="{0DF1F08C-6B17-DE65-B8BD-A4BE93DB200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9003" b="19969"/>
          <a:stretch/>
        </p:blipFill>
        <p:spPr bwMode="auto">
          <a:xfrm>
            <a:off x="3217803" y="7674054"/>
            <a:ext cx="656491" cy="267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166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EE9709-388E-44E1-B799-38903AC387DA}"/>
              </a:ext>
            </a:extLst>
          </p:cNvPr>
          <p:cNvSpPr>
            <a:spLocks noGrp="1"/>
          </p:cNvSpPr>
          <p:nvPr>
            <p:ph type="sldNum" sz="quarter" idx="12"/>
          </p:nvPr>
        </p:nvSpPr>
        <p:spPr/>
        <p:txBody>
          <a:bodyPr/>
          <a:lstStyle/>
          <a:p>
            <a:fld id="{0B6E3864-6231-48FB-8B2F-405093D53FB3}" type="slidenum">
              <a:rPr lang="en-US" smtClean="0"/>
              <a:t>18</a:t>
            </a:fld>
            <a:endParaRPr lang="en-US"/>
          </a:p>
        </p:txBody>
      </p:sp>
      <p:sp>
        <p:nvSpPr>
          <p:cNvPr id="7" name="TextBox 6">
            <a:extLst>
              <a:ext uri="{FF2B5EF4-FFF2-40B4-BE49-F238E27FC236}">
                <a16:creationId xmlns:a16="http://schemas.microsoft.com/office/drawing/2014/main" id="{304D089B-77F5-4854-80BA-6455B045D19C}"/>
              </a:ext>
            </a:extLst>
          </p:cNvPr>
          <p:cNvSpPr txBox="1"/>
          <p:nvPr/>
        </p:nvSpPr>
        <p:spPr>
          <a:xfrm>
            <a:off x="1034694" y="2298189"/>
            <a:ext cx="5414666" cy="1600438"/>
          </a:xfrm>
          <a:prstGeom prst="rect">
            <a:avLst/>
          </a:prstGeom>
          <a:noFill/>
        </p:spPr>
        <p:txBody>
          <a:bodyPr wrap="square">
            <a:spAutoFit/>
          </a:bodyPr>
          <a:lstStyle/>
          <a:p>
            <a:pPr marR="0" lvl="0" rtl="0">
              <a:spcBef>
                <a:spcPts val="0"/>
              </a:spcBef>
              <a:spcAft>
                <a:spcPts val="0"/>
              </a:spcAft>
            </a:pPr>
            <a:r>
              <a:rPr lang="en-US" sz="2400" b="1" dirty="0">
                <a:solidFill>
                  <a:schemeClr val="bg1">
                    <a:lumMod val="65000"/>
                  </a:schemeClr>
                </a:solidFill>
                <a:latin typeface="Calibri Light" panose="020F0302020204030204"/>
                <a:cs typeface="Adobe Arabic" panose="02040503050201020203" pitchFamily="18" charset="-78"/>
              </a:rPr>
              <a:t>Importance of </a:t>
            </a:r>
          </a:p>
          <a:p>
            <a:pPr marR="0" lvl="0" rtl="0">
              <a:spcBef>
                <a:spcPts val="0"/>
              </a:spcBef>
              <a:spcAft>
                <a:spcPts val="0"/>
              </a:spcAft>
            </a:pPr>
            <a:endParaRPr lang="en-US" sz="2000" b="1" dirty="0">
              <a:solidFill>
                <a:srgbClr val="3A2861"/>
              </a:solidFill>
              <a:latin typeface="Calibri Light" panose="020F0302020204030204"/>
              <a:cs typeface="Adobe Arabic" panose="02040503050201020203" pitchFamily="18" charset="-78"/>
            </a:endParaRPr>
          </a:p>
          <a:p>
            <a:pPr marR="0" lvl="0" rtl="0">
              <a:spcBef>
                <a:spcPts val="0"/>
              </a:spcBef>
              <a:spcAft>
                <a:spcPts val="0"/>
              </a:spcAft>
            </a:pPr>
            <a:r>
              <a:rPr lang="en-US" sz="3200" b="1" dirty="0">
                <a:solidFill>
                  <a:schemeClr val="bg1">
                    <a:lumMod val="65000"/>
                  </a:schemeClr>
                </a:solidFill>
                <a:latin typeface="Calibri Light" panose="020F0302020204030204"/>
                <a:cs typeface="Adobe Arabic" panose="02040503050201020203" pitchFamily="18" charset="-78"/>
              </a:rPr>
              <a:t>for </a:t>
            </a:r>
            <a:r>
              <a:rPr lang="en-US" sz="5400" b="1" dirty="0">
                <a:solidFill>
                  <a:srgbClr val="3A2861"/>
                </a:solidFill>
                <a:latin typeface="Calibri Light" panose="020F0302020204030204"/>
                <a:cs typeface="Adobe Arabic" panose="02040503050201020203" pitchFamily="18" charset="-78"/>
              </a:rPr>
              <a:t>urban</a:t>
            </a:r>
            <a:r>
              <a:rPr lang="en-US" sz="3600" b="1" dirty="0">
                <a:solidFill>
                  <a:srgbClr val="3A2861"/>
                </a:solidFill>
                <a:latin typeface="Calibri Light" panose="020F0302020204030204"/>
                <a:cs typeface="Adobe Arabic" panose="02040503050201020203" pitchFamily="18" charset="-78"/>
              </a:rPr>
              <a:t> </a:t>
            </a:r>
            <a:r>
              <a:rPr lang="en-US" sz="5400" b="1" dirty="0">
                <a:solidFill>
                  <a:srgbClr val="3A2861"/>
                </a:solidFill>
                <a:latin typeface="Calibri Light" panose="020F0302020204030204"/>
                <a:cs typeface="Adobe Arabic" panose="02040503050201020203" pitchFamily="18" charset="-78"/>
              </a:rPr>
              <a:t>resilience</a:t>
            </a:r>
          </a:p>
        </p:txBody>
      </p:sp>
      <p:sp>
        <p:nvSpPr>
          <p:cNvPr id="82" name="TextBox 81">
            <a:extLst>
              <a:ext uri="{FF2B5EF4-FFF2-40B4-BE49-F238E27FC236}">
                <a16:creationId xmlns:a16="http://schemas.microsoft.com/office/drawing/2014/main" id="{D4D0AE9D-FE07-4C12-9F49-82B645004D96}"/>
              </a:ext>
            </a:extLst>
          </p:cNvPr>
          <p:cNvSpPr txBox="1"/>
          <p:nvPr/>
        </p:nvSpPr>
        <p:spPr>
          <a:xfrm>
            <a:off x="1910892" y="2530711"/>
            <a:ext cx="4243971" cy="769441"/>
          </a:xfrm>
          <a:prstGeom prst="rect">
            <a:avLst/>
          </a:prstGeom>
          <a:noFill/>
        </p:spPr>
        <p:txBody>
          <a:bodyPr wrap="square">
            <a:spAutoFit/>
          </a:bodyPr>
          <a:lstStyle/>
          <a:p>
            <a:pPr algn="ctr"/>
            <a:r>
              <a:rPr lang="en-US" sz="4400" b="1" dirty="0">
                <a:solidFill>
                  <a:srgbClr val="F5AF51"/>
                </a:solidFill>
                <a:latin typeface="Calibri Light" panose="020F0302020204030204"/>
                <a:cs typeface="Adobe Arabic" panose="02040503050201020203" pitchFamily="18" charset="-78"/>
              </a:rPr>
              <a:t>leftover spaces </a:t>
            </a:r>
            <a:endParaRPr lang="en-US" sz="4400" dirty="0"/>
          </a:p>
        </p:txBody>
      </p:sp>
      <p:sp>
        <p:nvSpPr>
          <p:cNvPr id="16" name="TextBox 15">
            <a:extLst>
              <a:ext uri="{FF2B5EF4-FFF2-40B4-BE49-F238E27FC236}">
                <a16:creationId xmlns:a16="http://schemas.microsoft.com/office/drawing/2014/main" id="{75559B04-84C3-4F24-8163-CB2D7D8A227A}"/>
              </a:ext>
            </a:extLst>
          </p:cNvPr>
          <p:cNvSpPr txBox="1"/>
          <p:nvPr/>
        </p:nvSpPr>
        <p:spPr>
          <a:xfrm>
            <a:off x="1034694" y="3745468"/>
            <a:ext cx="10319106" cy="369332"/>
          </a:xfrm>
          <a:prstGeom prst="rect">
            <a:avLst/>
          </a:prstGeom>
          <a:noFill/>
        </p:spPr>
        <p:txBody>
          <a:bodyPr wrap="square">
            <a:spAutoFit/>
          </a:bodyPr>
          <a:lstStyle/>
          <a:p>
            <a:r>
              <a:rPr lang="en-GB" b="1" dirty="0">
                <a:solidFill>
                  <a:schemeClr val="bg1">
                    <a:lumMod val="65000"/>
                  </a:schemeClr>
                </a:solidFill>
                <a:latin typeface="Calibri Light" panose="020F0302020204030204"/>
                <a:cs typeface="Adobe Arabic" panose="02040503050201020203" pitchFamily="18" charset="-78"/>
              </a:rPr>
              <a:t>Urban areas have faced </a:t>
            </a:r>
            <a:r>
              <a:rPr lang="en-GB" b="1" dirty="0">
                <a:solidFill>
                  <a:srgbClr val="3A2861"/>
                </a:solidFill>
                <a:latin typeface="Calibri Light" panose="020F0302020204030204"/>
                <a:cs typeface="Adobe Arabic" panose="02040503050201020203" pitchFamily="18" charset="-78"/>
              </a:rPr>
              <a:t>limited and high-density </a:t>
            </a:r>
            <a:r>
              <a:rPr lang="en-GB" b="1" dirty="0">
                <a:solidFill>
                  <a:srgbClr val="F5AF51"/>
                </a:solidFill>
                <a:latin typeface="Calibri Light" panose="020F0302020204030204"/>
                <a:cs typeface="Adobe Arabic" panose="02040503050201020203" pitchFamily="18" charset="-78"/>
              </a:rPr>
              <a:t>challenges</a:t>
            </a:r>
            <a:r>
              <a:rPr lang="en-GB" b="1" dirty="0">
                <a:solidFill>
                  <a:schemeClr val="bg1">
                    <a:lumMod val="65000"/>
                  </a:schemeClr>
                </a:solidFill>
                <a:latin typeface="Calibri Light" panose="020F0302020204030204"/>
                <a:cs typeface="Adobe Arabic" panose="02040503050201020203" pitchFamily="18" charset="-78"/>
              </a:rPr>
              <a:t>, and </a:t>
            </a:r>
            <a:r>
              <a:rPr lang="en-US" b="0" i="0" dirty="0">
                <a:solidFill>
                  <a:srgbClr val="393F44"/>
                </a:solidFill>
                <a:effectLst/>
                <a:latin typeface="freight-micro-pro"/>
              </a:rPr>
              <a:t>the first problem is </a:t>
            </a:r>
            <a:r>
              <a:rPr lang="en-US" b="0" i="0" dirty="0">
                <a:solidFill>
                  <a:srgbClr val="F5AF51"/>
                </a:solidFill>
                <a:effectLst/>
                <a:latin typeface="freight-micro-pro"/>
              </a:rPr>
              <a:t>lack of resources</a:t>
            </a:r>
            <a:r>
              <a:rPr lang="en-US" b="0" i="0" dirty="0">
                <a:solidFill>
                  <a:srgbClr val="393F44"/>
                </a:solidFill>
                <a:effectLst/>
                <a:latin typeface="freight-micro-pro"/>
              </a:rPr>
              <a:t>.</a:t>
            </a:r>
            <a:r>
              <a:rPr lang="en-US" b="0" i="0" dirty="0">
                <a:solidFill>
                  <a:srgbClr val="FF0000"/>
                </a:solidFill>
                <a:effectLst/>
                <a:latin typeface="freight-micro-pro"/>
              </a:rPr>
              <a:t> </a:t>
            </a:r>
            <a:endParaRPr lang="en-US" b="1" dirty="0">
              <a:solidFill>
                <a:schemeClr val="bg1">
                  <a:lumMod val="65000"/>
                </a:schemeClr>
              </a:solidFill>
              <a:latin typeface="Calibri Light" panose="020F0302020204030204"/>
              <a:cs typeface="Adobe Arabic" panose="02040503050201020203" pitchFamily="18" charset="-78"/>
            </a:endParaRPr>
          </a:p>
        </p:txBody>
      </p:sp>
      <p:pic>
        <p:nvPicPr>
          <p:cNvPr id="9" name="Picture 8">
            <a:extLst>
              <a:ext uri="{FF2B5EF4-FFF2-40B4-BE49-F238E27FC236}">
                <a16:creationId xmlns:a16="http://schemas.microsoft.com/office/drawing/2014/main" id="{38DE391E-344E-F3E9-1015-662D08DB89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8665" y="4267284"/>
            <a:ext cx="4525135" cy="3008734"/>
          </a:xfrm>
          <a:prstGeom prst="rect">
            <a:avLst/>
          </a:prstGeom>
        </p:spPr>
      </p:pic>
      <p:pic>
        <p:nvPicPr>
          <p:cNvPr id="13" name="Picture 12">
            <a:extLst>
              <a:ext uri="{FF2B5EF4-FFF2-40B4-BE49-F238E27FC236}">
                <a16:creationId xmlns:a16="http://schemas.microsoft.com/office/drawing/2014/main" id="{F142F8D1-4E6F-B45C-54C8-D2EFC8FBD3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840" y="4267341"/>
            <a:ext cx="5400096" cy="3007854"/>
          </a:xfrm>
          <a:prstGeom prst="rect">
            <a:avLst/>
          </a:prstGeom>
        </p:spPr>
      </p:pic>
      <p:pic>
        <p:nvPicPr>
          <p:cNvPr id="24" name="Picture 23">
            <a:extLst>
              <a:ext uri="{FF2B5EF4-FFF2-40B4-BE49-F238E27FC236}">
                <a16:creationId xmlns:a16="http://schemas.microsoft.com/office/drawing/2014/main" id="{1C287289-9F92-968F-AB59-522855A468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4840" y="7713649"/>
            <a:ext cx="2001017" cy="285145"/>
          </a:xfrm>
          <a:prstGeom prst="rect">
            <a:avLst/>
          </a:prstGeom>
        </p:spPr>
      </p:pic>
      <p:pic>
        <p:nvPicPr>
          <p:cNvPr id="25" name="Picture 2" descr="AMS Institute - Delft University of Technology (TU Delft)">
            <a:extLst>
              <a:ext uri="{FF2B5EF4-FFF2-40B4-BE49-F238E27FC236}">
                <a16:creationId xmlns:a16="http://schemas.microsoft.com/office/drawing/2014/main" id="{83F9B352-9711-6399-A570-889CFABBD3F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9003" b="19969"/>
          <a:stretch/>
        </p:blipFill>
        <p:spPr bwMode="auto">
          <a:xfrm>
            <a:off x="3217803" y="7674054"/>
            <a:ext cx="656491" cy="267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537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636DB3-1C69-4DC8-8253-343EAB2E9F7C}"/>
              </a:ext>
            </a:extLst>
          </p:cNvPr>
          <p:cNvPicPr>
            <a:picLocks noChangeAspect="1"/>
          </p:cNvPicPr>
          <p:nvPr/>
        </p:nvPicPr>
        <p:blipFill rotWithShape="1">
          <a:blip r:embed="rId2">
            <a:extLst>
              <a:ext uri="{28A0092B-C50C-407E-A947-70E740481C1C}">
                <a14:useLocalDpi xmlns:a14="http://schemas.microsoft.com/office/drawing/2010/main" val="0"/>
              </a:ext>
            </a:extLst>
          </a:blip>
          <a:srcRect t="4137" b="12092"/>
          <a:stretch/>
        </p:blipFill>
        <p:spPr>
          <a:xfrm>
            <a:off x="4010076" y="629093"/>
            <a:ext cx="6643163" cy="6028734"/>
          </a:xfrm>
          <a:prstGeom prst="rect">
            <a:avLst/>
          </a:prstGeom>
        </p:spPr>
      </p:pic>
      <p:sp>
        <p:nvSpPr>
          <p:cNvPr id="4" name="Oval 3">
            <a:extLst>
              <a:ext uri="{FF2B5EF4-FFF2-40B4-BE49-F238E27FC236}">
                <a16:creationId xmlns:a16="http://schemas.microsoft.com/office/drawing/2014/main" id="{4FD95FFB-3028-41CD-8211-01FBA4B140DB}"/>
              </a:ext>
            </a:extLst>
          </p:cNvPr>
          <p:cNvSpPr/>
          <p:nvPr/>
        </p:nvSpPr>
        <p:spPr>
          <a:xfrm>
            <a:off x="6192335" y="4086470"/>
            <a:ext cx="163962" cy="163962"/>
          </a:xfrm>
          <a:prstGeom prst="ellipse">
            <a:avLst/>
          </a:prstGeom>
          <a:solidFill>
            <a:srgbClr val="F5A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BBFB92EB-FBE8-4314-9EF7-1712933B4169}"/>
              </a:ext>
            </a:extLst>
          </p:cNvPr>
          <p:cNvSpPr/>
          <p:nvPr/>
        </p:nvSpPr>
        <p:spPr>
          <a:xfrm>
            <a:off x="6723108" y="3223571"/>
            <a:ext cx="163962" cy="163962"/>
          </a:xfrm>
          <a:prstGeom prst="ellipse">
            <a:avLst/>
          </a:prstGeom>
          <a:solidFill>
            <a:srgbClr val="F5A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3116657E-B404-4764-B411-05872F57A995}"/>
              </a:ext>
            </a:extLst>
          </p:cNvPr>
          <p:cNvSpPr/>
          <p:nvPr/>
        </p:nvSpPr>
        <p:spPr>
          <a:xfrm>
            <a:off x="7026857" y="3697588"/>
            <a:ext cx="163962" cy="163962"/>
          </a:xfrm>
          <a:prstGeom prst="ellipse">
            <a:avLst/>
          </a:prstGeom>
          <a:solidFill>
            <a:srgbClr val="F5A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83E93FDB-23BD-4387-A1EE-8B3B3B44ED42}"/>
              </a:ext>
            </a:extLst>
          </p:cNvPr>
          <p:cNvSpPr/>
          <p:nvPr/>
        </p:nvSpPr>
        <p:spPr>
          <a:xfrm>
            <a:off x="6097742" y="3916202"/>
            <a:ext cx="163962" cy="163962"/>
          </a:xfrm>
          <a:prstGeom prst="ellipse">
            <a:avLst/>
          </a:prstGeom>
          <a:solidFill>
            <a:srgbClr val="F5A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2F84E87-C5A9-447F-A8CB-6BA9BBBA6525}"/>
              </a:ext>
            </a:extLst>
          </p:cNvPr>
          <p:cNvSpPr txBox="1"/>
          <p:nvPr/>
        </p:nvSpPr>
        <p:spPr>
          <a:xfrm>
            <a:off x="3776747" y="3842871"/>
            <a:ext cx="612015" cy="276999"/>
          </a:xfrm>
          <a:prstGeom prst="rect">
            <a:avLst/>
          </a:prstGeom>
          <a:solidFill>
            <a:srgbClr val="F5AF51"/>
          </a:solidFill>
        </p:spPr>
        <p:txBody>
          <a:bodyPr wrap="square" lIns="0" tIns="0" rIns="0" bIns="0" rtlCol="0">
            <a:spAutoFit/>
          </a:bodyPr>
          <a:lstStyle/>
          <a:p>
            <a:pPr algn="ctr"/>
            <a:r>
              <a:rPr lang="en-US" dirty="0">
                <a:solidFill>
                  <a:srgbClr val="194079"/>
                </a:solidFill>
              </a:rPr>
              <a:t>Delft</a:t>
            </a:r>
          </a:p>
        </p:txBody>
      </p:sp>
      <p:sp>
        <p:nvSpPr>
          <p:cNvPr id="9" name="TextBox 8">
            <a:extLst>
              <a:ext uri="{FF2B5EF4-FFF2-40B4-BE49-F238E27FC236}">
                <a16:creationId xmlns:a16="http://schemas.microsoft.com/office/drawing/2014/main" id="{4C6264C4-5E8E-41B6-9BB3-F2DCD32F974C}"/>
              </a:ext>
            </a:extLst>
          </p:cNvPr>
          <p:cNvSpPr txBox="1"/>
          <p:nvPr/>
        </p:nvSpPr>
        <p:spPr>
          <a:xfrm>
            <a:off x="5766560" y="6092032"/>
            <a:ext cx="1033906" cy="276999"/>
          </a:xfrm>
          <a:prstGeom prst="rect">
            <a:avLst/>
          </a:prstGeom>
          <a:solidFill>
            <a:srgbClr val="F5AF51"/>
          </a:solidFill>
        </p:spPr>
        <p:txBody>
          <a:bodyPr wrap="square" lIns="0" tIns="0" rIns="0" bIns="0" rtlCol="0">
            <a:spAutoFit/>
          </a:bodyPr>
          <a:lstStyle/>
          <a:p>
            <a:pPr algn="ctr"/>
            <a:r>
              <a:rPr lang="en-US" dirty="0">
                <a:solidFill>
                  <a:srgbClr val="194079"/>
                </a:solidFill>
              </a:rPr>
              <a:t>Rotterdam</a:t>
            </a:r>
          </a:p>
        </p:txBody>
      </p:sp>
      <p:sp>
        <p:nvSpPr>
          <p:cNvPr id="10" name="TextBox 9">
            <a:extLst>
              <a:ext uri="{FF2B5EF4-FFF2-40B4-BE49-F238E27FC236}">
                <a16:creationId xmlns:a16="http://schemas.microsoft.com/office/drawing/2014/main" id="{ADF61797-1A4D-4A4D-A418-4116D3422FA7}"/>
              </a:ext>
            </a:extLst>
          </p:cNvPr>
          <p:cNvSpPr txBox="1"/>
          <p:nvPr/>
        </p:nvSpPr>
        <p:spPr>
          <a:xfrm>
            <a:off x="4285261" y="2484183"/>
            <a:ext cx="1135117" cy="276999"/>
          </a:xfrm>
          <a:prstGeom prst="rect">
            <a:avLst/>
          </a:prstGeom>
          <a:solidFill>
            <a:srgbClr val="F5AF51"/>
          </a:solidFill>
        </p:spPr>
        <p:txBody>
          <a:bodyPr wrap="square" lIns="0" tIns="0" rIns="0" bIns="0" rtlCol="0">
            <a:spAutoFit/>
          </a:bodyPr>
          <a:lstStyle/>
          <a:p>
            <a:pPr algn="ctr"/>
            <a:r>
              <a:rPr lang="en-US" dirty="0">
                <a:solidFill>
                  <a:srgbClr val="194079"/>
                </a:solidFill>
              </a:rPr>
              <a:t>Amsterdam</a:t>
            </a:r>
          </a:p>
        </p:txBody>
      </p:sp>
      <p:sp>
        <p:nvSpPr>
          <p:cNvPr id="11" name="TextBox 10">
            <a:extLst>
              <a:ext uri="{FF2B5EF4-FFF2-40B4-BE49-F238E27FC236}">
                <a16:creationId xmlns:a16="http://schemas.microsoft.com/office/drawing/2014/main" id="{9623C674-FECE-473C-A78E-CCF4AF08182B}"/>
              </a:ext>
            </a:extLst>
          </p:cNvPr>
          <p:cNvSpPr txBox="1"/>
          <p:nvPr/>
        </p:nvSpPr>
        <p:spPr>
          <a:xfrm>
            <a:off x="10079217" y="3643461"/>
            <a:ext cx="851338" cy="276999"/>
          </a:xfrm>
          <a:prstGeom prst="rect">
            <a:avLst/>
          </a:prstGeom>
          <a:solidFill>
            <a:srgbClr val="F5AF51"/>
          </a:solidFill>
        </p:spPr>
        <p:txBody>
          <a:bodyPr wrap="square" lIns="0" tIns="0" rIns="0" bIns="0" rtlCol="0">
            <a:spAutoFit/>
          </a:bodyPr>
          <a:lstStyle/>
          <a:p>
            <a:pPr algn="ctr"/>
            <a:r>
              <a:rPr lang="en-US" dirty="0">
                <a:solidFill>
                  <a:srgbClr val="194079"/>
                </a:solidFill>
              </a:rPr>
              <a:t>Utrecht</a:t>
            </a:r>
          </a:p>
        </p:txBody>
      </p:sp>
      <p:cxnSp>
        <p:nvCxnSpPr>
          <p:cNvPr id="14" name="Straight Connector 13">
            <a:extLst>
              <a:ext uri="{FF2B5EF4-FFF2-40B4-BE49-F238E27FC236}">
                <a16:creationId xmlns:a16="http://schemas.microsoft.com/office/drawing/2014/main" id="{5CA6CEFE-AF68-4A28-ADA1-A6293A2FD02C}"/>
              </a:ext>
            </a:extLst>
          </p:cNvPr>
          <p:cNvCxnSpPr>
            <a:cxnSpLocks/>
            <a:stCxn id="5" idx="1"/>
          </p:cNvCxnSpPr>
          <p:nvPr/>
        </p:nvCxnSpPr>
        <p:spPr>
          <a:xfrm flipH="1" flipV="1">
            <a:off x="5408395" y="2622682"/>
            <a:ext cx="1338725" cy="62490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89FF650-BC41-4671-A589-B7A97CE317B5}"/>
              </a:ext>
            </a:extLst>
          </p:cNvPr>
          <p:cNvCxnSpPr>
            <a:cxnSpLocks/>
          </p:cNvCxnSpPr>
          <p:nvPr/>
        </p:nvCxnSpPr>
        <p:spPr>
          <a:xfrm flipH="1">
            <a:off x="7190819" y="3779569"/>
            <a:ext cx="283569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131B255-9CDA-4AC4-B631-5977C22DF2B5}"/>
              </a:ext>
            </a:extLst>
          </p:cNvPr>
          <p:cNvCxnSpPr>
            <a:cxnSpLocks/>
          </p:cNvCxnSpPr>
          <p:nvPr/>
        </p:nvCxnSpPr>
        <p:spPr>
          <a:xfrm flipH="1">
            <a:off x="4432904" y="3991877"/>
            <a:ext cx="166483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71AFBD-3A01-436F-AD43-51C081387A30}"/>
              </a:ext>
            </a:extLst>
          </p:cNvPr>
          <p:cNvCxnSpPr>
            <a:cxnSpLocks/>
            <a:stCxn id="9" idx="0"/>
            <a:endCxn id="4" idx="4"/>
          </p:cNvCxnSpPr>
          <p:nvPr/>
        </p:nvCxnSpPr>
        <p:spPr>
          <a:xfrm flipH="1" flipV="1">
            <a:off x="6274317" y="4250433"/>
            <a:ext cx="9197" cy="184159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FC4565CD-5CCE-A2DC-294D-73FB93158B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840" y="7713649"/>
            <a:ext cx="2001017" cy="285145"/>
          </a:xfrm>
          <a:prstGeom prst="rect">
            <a:avLst/>
          </a:prstGeom>
        </p:spPr>
      </p:pic>
      <p:pic>
        <p:nvPicPr>
          <p:cNvPr id="35" name="Picture 2" descr="AMS Institute - Delft University of Technology (TU Delft)">
            <a:extLst>
              <a:ext uri="{FF2B5EF4-FFF2-40B4-BE49-F238E27FC236}">
                <a16:creationId xmlns:a16="http://schemas.microsoft.com/office/drawing/2014/main" id="{FED4717A-4A31-602A-7A5B-9F703BBFD88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003" b="19969"/>
          <a:stretch/>
        </p:blipFill>
        <p:spPr bwMode="auto">
          <a:xfrm>
            <a:off x="3217803" y="7674054"/>
            <a:ext cx="656491" cy="267286"/>
          </a:xfrm>
          <a:prstGeom prst="rect">
            <a:avLst/>
          </a:prstGeom>
          <a:noFill/>
          <a:extLst>
            <a:ext uri="{909E8E84-426E-40DD-AFC4-6F175D3DCCD1}">
              <a14:hiddenFill xmlns:a14="http://schemas.microsoft.com/office/drawing/2010/main">
                <a:solidFill>
                  <a:srgbClr val="FFFFFF"/>
                </a:solidFill>
              </a14:hiddenFill>
            </a:ext>
          </a:extLst>
        </p:spPr>
      </p:pic>
      <p:sp>
        <p:nvSpPr>
          <p:cNvPr id="40" name="Title 1">
            <a:extLst>
              <a:ext uri="{FF2B5EF4-FFF2-40B4-BE49-F238E27FC236}">
                <a16:creationId xmlns:a16="http://schemas.microsoft.com/office/drawing/2014/main" id="{E98161D0-B211-DAE6-D8D5-9BCC0127604B}"/>
              </a:ext>
            </a:extLst>
          </p:cNvPr>
          <p:cNvSpPr txBox="1">
            <a:spLocks/>
          </p:cNvSpPr>
          <p:nvPr/>
        </p:nvSpPr>
        <p:spPr>
          <a:xfrm>
            <a:off x="1144840" y="7173798"/>
            <a:ext cx="2729454" cy="424206"/>
          </a:xfrm>
          <a:prstGeom prst="rect">
            <a:avLst/>
          </a:prstGeom>
          <a:solidFill>
            <a:srgbClr val="F5AF51"/>
          </a:solidFill>
        </p:spPr>
        <p:txBody>
          <a:bodyPr lIns="0" tIns="91440" rIns="0" bIns="0">
            <a:normAutofit fontScale="40000" lnSpcReduction="20000"/>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algn="ctr"/>
            <a:r>
              <a:rPr lang="en-US" sz="6600" b="1" dirty="0">
                <a:solidFill>
                  <a:srgbClr val="194079"/>
                </a:solidFill>
              </a:rPr>
              <a:t>C </a:t>
            </a:r>
            <a:r>
              <a:rPr lang="en-US" sz="5400" dirty="0">
                <a:solidFill>
                  <a:srgbClr val="194079"/>
                </a:solidFill>
              </a:rPr>
              <a:t>a s e </a:t>
            </a:r>
            <a:r>
              <a:rPr lang="en-US" sz="6600" b="1" dirty="0">
                <a:solidFill>
                  <a:srgbClr val="194079"/>
                </a:solidFill>
              </a:rPr>
              <a:t>S </a:t>
            </a:r>
            <a:r>
              <a:rPr lang="en-US" sz="5400" dirty="0">
                <a:solidFill>
                  <a:srgbClr val="194079"/>
                </a:solidFill>
              </a:rPr>
              <a:t>t u d y</a:t>
            </a:r>
          </a:p>
        </p:txBody>
      </p:sp>
    </p:spTree>
    <p:extLst>
      <p:ext uri="{BB962C8B-B14F-4D97-AF65-F5344CB8AC3E}">
        <p14:creationId xmlns:p14="http://schemas.microsoft.com/office/powerpoint/2010/main" val="3434096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1FCBB-FCDC-D11C-76DE-1FB4BBE92FBF}"/>
              </a:ext>
            </a:extLst>
          </p:cNvPr>
          <p:cNvSpPr>
            <a:spLocks noGrp="1"/>
          </p:cNvSpPr>
          <p:nvPr>
            <p:ph type="sldNum" sz="quarter" idx="12"/>
          </p:nvPr>
        </p:nvSpPr>
        <p:spPr/>
        <p:txBody>
          <a:bodyPr/>
          <a:lstStyle/>
          <a:p>
            <a:fld id="{0B6E3864-6231-48FB-8B2F-405093D53FB3}" type="slidenum">
              <a:rPr lang="en-US" smtClean="0"/>
              <a:t>2</a:t>
            </a:fld>
            <a:endParaRPr lang="en-US"/>
          </a:p>
        </p:txBody>
      </p:sp>
      <p:sp>
        <p:nvSpPr>
          <p:cNvPr id="3" name="Titel 1">
            <a:extLst>
              <a:ext uri="{FF2B5EF4-FFF2-40B4-BE49-F238E27FC236}">
                <a16:creationId xmlns:a16="http://schemas.microsoft.com/office/drawing/2014/main" id="{C3ED27CD-23C9-8099-2273-14F35412374F}"/>
              </a:ext>
            </a:extLst>
          </p:cNvPr>
          <p:cNvSpPr txBox="1">
            <a:spLocks/>
          </p:cNvSpPr>
          <p:nvPr/>
        </p:nvSpPr>
        <p:spPr>
          <a:xfrm>
            <a:off x="1144840" y="5410995"/>
            <a:ext cx="10515600" cy="159067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6000" dirty="0">
                <a:solidFill>
                  <a:srgbClr val="7F7F7F"/>
                </a:solidFill>
                <a:latin typeface="Calibri Light" panose="020F0302020204030204"/>
                <a:ea typeface="+mn-ea"/>
                <a:cs typeface="Adobe Arabic" panose="02040503050201020203" pitchFamily="18" charset="-78"/>
              </a:rPr>
              <a:t>PART</a:t>
            </a:r>
            <a:r>
              <a:rPr lang="nl-NL" sz="6000" dirty="0">
                <a:solidFill>
                  <a:srgbClr val="F5AF51"/>
                </a:solidFill>
                <a:latin typeface="Calibri Light" panose="020F0302020204030204"/>
                <a:ea typeface="+mn-ea"/>
                <a:cs typeface="Adobe Arabic" panose="02040503050201020203" pitchFamily="18" charset="-78"/>
              </a:rPr>
              <a:t> </a:t>
            </a:r>
            <a:r>
              <a:rPr lang="nl-NL" sz="11500" dirty="0">
                <a:solidFill>
                  <a:srgbClr val="F5AF51"/>
                </a:solidFill>
                <a:latin typeface="Calibri Light" panose="020F0302020204030204"/>
                <a:ea typeface="+mn-ea"/>
                <a:cs typeface="Adobe Arabic" panose="02040503050201020203" pitchFamily="18" charset="-78"/>
              </a:rPr>
              <a:t>O</a:t>
            </a:r>
            <a:r>
              <a:rPr lang="nl-NL" sz="9600" dirty="0">
                <a:solidFill>
                  <a:srgbClr val="F5AF51"/>
                </a:solidFill>
                <a:latin typeface="Calibri Light" panose="020F0302020204030204"/>
                <a:ea typeface="+mn-ea"/>
                <a:cs typeface="Adobe Arabic" panose="02040503050201020203" pitchFamily="18" charset="-78"/>
              </a:rPr>
              <a:t>ne</a:t>
            </a:r>
            <a:endParaRPr lang="nl-NL" sz="6000" dirty="0">
              <a:solidFill>
                <a:srgbClr val="F5AF51"/>
              </a:solidFill>
              <a:latin typeface="Calibri Light" panose="020F0302020204030204"/>
              <a:ea typeface="+mn-ea"/>
              <a:cs typeface="Adobe Arabic" panose="02040503050201020203" pitchFamily="18" charset="-78"/>
            </a:endParaRPr>
          </a:p>
        </p:txBody>
      </p:sp>
      <p:pic>
        <p:nvPicPr>
          <p:cNvPr id="4" name="Picture 3">
            <a:extLst>
              <a:ext uri="{FF2B5EF4-FFF2-40B4-BE49-F238E27FC236}">
                <a16:creationId xmlns:a16="http://schemas.microsoft.com/office/drawing/2014/main" id="{BFFE6674-9DCD-834C-6285-694CA0F09B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840" y="7713649"/>
            <a:ext cx="2001017" cy="285145"/>
          </a:xfrm>
          <a:prstGeom prst="rect">
            <a:avLst/>
          </a:prstGeom>
        </p:spPr>
      </p:pic>
      <p:pic>
        <p:nvPicPr>
          <p:cNvPr id="5" name="Picture 2" descr="AMS Institute - Delft University of Technology (TU Delft)">
            <a:extLst>
              <a:ext uri="{FF2B5EF4-FFF2-40B4-BE49-F238E27FC236}">
                <a16:creationId xmlns:a16="http://schemas.microsoft.com/office/drawing/2014/main" id="{38A1662B-1DBC-AA42-A861-2A33A2F067D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003" b="19969"/>
          <a:stretch/>
        </p:blipFill>
        <p:spPr bwMode="auto">
          <a:xfrm>
            <a:off x="3217803" y="7674054"/>
            <a:ext cx="656491" cy="267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253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54DE61-22F4-99D6-AF77-71455A6F98BE}"/>
              </a:ext>
            </a:extLst>
          </p:cNvPr>
          <p:cNvSpPr/>
          <p:nvPr/>
        </p:nvSpPr>
        <p:spPr>
          <a:xfrm>
            <a:off x="2330450" y="5228766"/>
            <a:ext cx="1041400" cy="225884"/>
          </a:xfrm>
          <a:prstGeom prst="rect">
            <a:avLst/>
          </a:prstGeom>
          <a:solidFill>
            <a:srgbClr val="F2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31F6CC-8315-1DE4-FBAC-9DB350EFF420}"/>
              </a:ext>
            </a:extLst>
          </p:cNvPr>
          <p:cNvSpPr/>
          <p:nvPr/>
        </p:nvSpPr>
        <p:spPr>
          <a:xfrm>
            <a:off x="2330450" y="2472866"/>
            <a:ext cx="2635250" cy="225884"/>
          </a:xfrm>
          <a:prstGeom prst="rect">
            <a:avLst/>
          </a:prstGeom>
          <a:solidFill>
            <a:srgbClr val="F2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3706534-ECEE-1A43-91FC-64E08E8F9023}"/>
              </a:ext>
            </a:extLst>
          </p:cNvPr>
          <p:cNvSpPr/>
          <p:nvPr/>
        </p:nvSpPr>
        <p:spPr>
          <a:xfrm>
            <a:off x="2330450" y="1050466"/>
            <a:ext cx="1206500" cy="225884"/>
          </a:xfrm>
          <a:prstGeom prst="rect">
            <a:avLst/>
          </a:prstGeom>
          <a:solidFill>
            <a:srgbClr val="F2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8C63522D-51D1-75BC-3C14-0BFCE4C83CAE}"/>
              </a:ext>
            </a:extLst>
          </p:cNvPr>
          <p:cNvSpPr>
            <a:spLocks noGrp="1"/>
          </p:cNvSpPr>
          <p:nvPr>
            <p:ph type="sldNum" sz="quarter" idx="12"/>
          </p:nvPr>
        </p:nvSpPr>
        <p:spPr/>
        <p:txBody>
          <a:bodyPr/>
          <a:lstStyle/>
          <a:p>
            <a:fld id="{0B6E3864-6231-48FB-8B2F-405093D53FB3}" type="slidenum">
              <a:rPr lang="en-US" smtClean="0"/>
              <a:t>20</a:t>
            </a:fld>
            <a:endParaRPr lang="en-US"/>
          </a:p>
        </p:txBody>
      </p:sp>
      <p:graphicFrame>
        <p:nvGraphicFramePr>
          <p:cNvPr id="3" name="Table 2">
            <a:extLst>
              <a:ext uri="{FF2B5EF4-FFF2-40B4-BE49-F238E27FC236}">
                <a16:creationId xmlns:a16="http://schemas.microsoft.com/office/drawing/2014/main" id="{B6F01752-6453-7900-240F-3022007D3202}"/>
              </a:ext>
            </a:extLst>
          </p:cNvPr>
          <p:cNvGraphicFramePr>
            <a:graphicFrameLocks noGrp="1"/>
          </p:cNvGraphicFramePr>
          <p:nvPr>
            <p:extLst>
              <p:ext uri="{D42A27DB-BD31-4B8C-83A1-F6EECF244321}">
                <p14:modId xmlns:p14="http://schemas.microsoft.com/office/powerpoint/2010/main" val="1622023789"/>
              </p:ext>
            </p:extLst>
          </p:nvPr>
        </p:nvGraphicFramePr>
        <p:xfrm>
          <a:off x="709551" y="1001880"/>
          <a:ext cx="10644249" cy="6601338"/>
        </p:xfrm>
        <a:graphic>
          <a:graphicData uri="http://schemas.openxmlformats.org/drawingml/2006/table">
            <a:tbl>
              <a:tblPr firstRow="1" firstCol="1" bandRow="1">
                <a:tableStyleId>{5940675A-B579-460E-94D1-54222C63F5DA}</a:tableStyleId>
              </a:tblPr>
              <a:tblGrid>
                <a:gridCol w="1589149">
                  <a:extLst>
                    <a:ext uri="{9D8B030D-6E8A-4147-A177-3AD203B41FA5}">
                      <a16:colId xmlns:a16="http://schemas.microsoft.com/office/drawing/2014/main" val="2026621000"/>
                    </a:ext>
                  </a:extLst>
                </a:gridCol>
                <a:gridCol w="9055100">
                  <a:extLst>
                    <a:ext uri="{9D8B030D-6E8A-4147-A177-3AD203B41FA5}">
                      <a16:colId xmlns:a16="http://schemas.microsoft.com/office/drawing/2014/main" val="626823918"/>
                    </a:ext>
                  </a:extLst>
                </a:gridCol>
              </a:tblGrid>
              <a:tr h="1434660">
                <a:tc>
                  <a:txBody>
                    <a:bodyPr/>
                    <a:lstStyle/>
                    <a:p>
                      <a:pPr marL="0" marR="0" rtl="0">
                        <a:lnSpc>
                          <a:spcPct val="107000"/>
                        </a:lnSpc>
                        <a:spcBef>
                          <a:spcPts val="0"/>
                        </a:spcBef>
                        <a:spcAft>
                          <a:spcPts val="0"/>
                        </a:spcAft>
                      </a:pPr>
                      <a:r>
                        <a:rPr lang="en-US" sz="1600" kern="1200" dirty="0">
                          <a:solidFill>
                            <a:schemeClr val="tx1"/>
                          </a:solidFill>
                          <a:latin typeface="Calibri Light" panose="020F0302020204030204" pitchFamily="34" charset="0"/>
                          <a:ea typeface="Calibri" panose="020F0502020204030204" pitchFamily="34" charset="0"/>
                          <a:cs typeface="Arial" panose="020B0604020202020204" pitchFamily="34" charset="0"/>
                        </a:rPr>
                        <a:t>14:00 - 14:15</a:t>
                      </a:r>
                    </a:p>
                  </a:txBody>
                  <a:tcPr marL="68323" marR="68323" marT="0" marB="0">
                    <a:lnL w="12700" cap="flat" cmpd="sng" algn="ctr">
                      <a:solidFill>
                        <a:srgbClr val="3A286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solidFill>
                        <a:srgbClr val="3A286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dirty="0">
                          <a:solidFill>
                            <a:schemeClr val="tx1"/>
                          </a:solidFill>
                          <a:latin typeface="Calibri Light" panose="020F0302020204030204" pitchFamily="34" charset="0"/>
                          <a:ea typeface="Calibri" panose="020F0502020204030204" pitchFamily="34" charset="0"/>
                          <a:cs typeface="Arial" panose="020B0604020202020204" pitchFamily="34" charset="0"/>
                        </a:rPr>
                        <a:t>Introduction</a:t>
                      </a:r>
                    </a:p>
                    <a:p>
                      <a:pPr marL="285750" marR="0" indent="-285750">
                        <a:lnSpc>
                          <a:spcPct val="107000"/>
                        </a:lnSpc>
                        <a:spcBef>
                          <a:spcPts val="0"/>
                        </a:spcBef>
                        <a:spcAft>
                          <a:spcPts val="0"/>
                        </a:spcAft>
                        <a:buFontTx/>
                        <a:buChar char="-"/>
                      </a:pPr>
                      <a:r>
                        <a:rPr lang="en-US" sz="1600" kern="1200" dirty="0">
                          <a:solidFill>
                            <a:schemeClr val="tx1"/>
                          </a:solidFill>
                          <a:latin typeface="Calibri Light" panose="020F0302020204030204" pitchFamily="34" charset="0"/>
                          <a:ea typeface="Calibri" panose="020F0502020204030204" pitchFamily="34" charset="0"/>
                          <a:cs typeface="Arial" panose="020B0604020202020204" pitchFamily="34" charset="0"/>
                        </a:rPr>
                        <a:t>Resilience</a:t>
                      </a:r>
                    </a:p>
                    <a:p>
                      <a:pPr marL="285750" marR="0" indent="-285750">
                        <a:lnSpc>
                          <a:spcPct val="107000"/>
                        </a:lnSpc>
                        <a:spcBef>
                          <a:spcPts val="0"/>
                        </a:spcBef>
                        <a:spcAft>
                          <a:spcPts val="0"/>
                        </a:spcAft>
                        <a:buFontTx/>
                        <a:buChar char="-"/>
                      </a:pPr>
                      <a:r>
                        <a:rPr lang="en-US" sz="1600" kern="1200" dirty="0">
                          <a:solidFill>
                            <a:schemeClr val="tx1"/>
                          </a:solidFill>
                          <a:latin typeface="Calibri Light" panose="020F0302020204030204" pitchFamily="34" charset="0"/>
                          <a:ea typeface="Calibri" panose="020F0502020204030204" pitchFamily="34" charset="0"/>
                          <a:cs typeface="Arial" panose="020B0604020202020204" pitchFamily="34" charset="0"/>
                        </a:rPr>
                        <a:t>Leftover spaces</a:t>
                      </a:r>
                    </a:p>
                    <a:p>
                      <a:pPr marL="285750" marR="0" indent="-285750">
                        <a:lnSpc>
                          <a:spcPct val="107000"/>
                        </a:lnSpc>
                        <a:spcBef>
                          <a:spcPts val="0"/>
                        </a:spcBef>
                        <a:spcAft>
                          <a:spcPts val="0"/>
                        </a:spcAft>
                        <a:buFontTx/>
                        <a:buChar char="-"/>
                      </a:pPr>
                      <a:r>
                        <a:rPr lang="en-US" sz="1600" kern="1200" dirty="0">
                          <a:solidFill>
                            <a:schemeClr val="tx1"/>
                          </a:solidFill>
                          <a:latin typeface="Calibri Light" panose="020F0302020204030204" pitchFamily="34" charset="0"/>
                          <a:ea typeface="Calibri" panose="020F0502020204030204" pitchFamily="34" charset="0"/>
                          <a:cs typeface="Arial" panose="020B0604020202020204" pitchFamily="34" charset="0"/>
                        </a:rPr>
                        <a:t>Case studies</a:t>
                      </a:r>
                    </a:p>
                    <a:p>
                      <a:pPr marL="285750" marR="0" indent="-285750">
                        <a:lnSpc>
                          <a:spcPct val="107000"/>
                        </a:lnSpc>
                        <a:spcBef>
                          <a:spcPts val="0"/>
                        </a:spcBef>
                        <a:spcAft>
                          <a:spcPts val="0"/>
                        </a:spcAft>
                        <a:buFontTx/>
                        <a:buChar char="-"/>
                      </a:pPr>
                      <a:r>
                        <a:rPr lang="en-US" sz="1600" kern="1200" dirty="0">
                          <a:solidFill>
                            <a:schemeClr val="tx1"/>
                          </a:solidFill>
                          <a:latin typeface="Calibri Light" panose="020F0302020204030204" pitchFamily="34" charset="0"/>
                          <a:ea typeface="Calibri" panose="020F0502020204030204" pitchFamily="34" charset="0"/>
                          <a:cs typeface="Arial" panose="020B0604020202020204" pitchFamily="34" charset="0"/>
                        </a:rPr>
                        <a:t>Workshop process</a:t>
                      </a:r>
                    </a:p>
                  </a:txBody>
                  <a:tcPr marL="68323" marR="68323" marT="0" marB="0">
                    <a:lnL w="3175" cap="flat" cmpd="sng" algn="ctr">
                      <a:solidFill>
                        <a:schemeClr val="bg1">
                          <a:lumMod val="75000"/>
                        </a:schemeClr>
                      </a:solidFill>
                      <a:prstDash val="solid"/>
                      <a:round/>
                      <a:headEnd type="none" w="med" len="med"/>
                      <a:tailEnd type="none" w="med" len="med"/>
                    </a:lnL>
                    <a:lnR w="12700" cap="flat" cmpd="sng" algn="ctr">
                      <a:solidFill>
                        <a:srgbClr val="3A2861"/>
                      </a:solidFill>
                      <a:prstDash val="solid"/>
                      <a:round/>
                      <a:headEnd type="none" w="med" len="med"/>
                      <a:tailEnd type="none" w="med" len="med"/>
                    </a:lnR>
                    <a:lnT w="12700" cap="flat" cmpd="sng" algn="ctr">
                      <a:solidFill>
                        <a:srgbClr val="3A286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71707904"/>
                  </a:ext>
                </a:extLst>
              </a:tr>
              <a:tr h="2745084">
                <a:tc>
                  <a:txBody>
                    <a:bodyPr/>
                    <a:lstStyle/>
                    <a:p>
                      <a:pPr marL="0" marR="0">
                        <a:lnSpc>
                          <a:spcPct val="107000"/>
                        </a:lnSpc>
                        <a:spcBef>
                          <a:spcPts val="0"/>
                        </a:spcBef>
                        <a:spcAft>
                          <a:spcPts val="0"/>
                        </a:spcAft>
                      </a:pPr>
                      <a:r>
                        <a:rPr lang="en-US" sz="1600" kern="1200" dirty="0">
                          <a:solidFill>
                            <a:schemeClr val="tx1"/>
                          </a:solidFill>
                          <a:latin typeface="Calibri Light" panose="020F0302020204030204" pitchFamily="34" charset="0"/>
                          <a:ea typeface="Calibri" panose="020F0502020204030204" pitchFamily="34" charset="0"/>
                          <a:cs typeface="Arial" panose="020B0604020202020204" pitchFamily="34" charset="0"/>
                        </a:rPr>
                        <a:t>14:15 - 14:45</a:t>
                      </a:r>
                    </a:p>
                  </a:txBody>
                  <a:tcPr marL="68323" marR="68323" marT="0" marB="0">
                    <a:lnL w="12700" cap="flat" cmpd="sng" algn="ctr">
                      <a:solidFill>
                        <a:srgbClr val="3A286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dirty="0">
                          <a:solidFill>
                            <a:schemeClr val="tx1"/>
                          </a:solidFill>
                          <a:latin typeface="Calibri Light" panose="020F0302020204030204" pitchFamily="34" charset="0"/>
                          <a:ea typeface="Calibri" panose="020F0502020204030204" pitchFamily="34" charset="0"/>
                          <a:cs typeface="Arial" panose="020B0604020202020204" pitchFamily="34" charset="0"/>
                        </a:rPr>
                        <a:t>INDIVIDUAL and TEAM work (15 MINUTES INDIVIDUAL WORK + 15 MINUTES GROUP WORK)</a:t>
                      </a:r>
                    </a:p>
                    <a:p>
                      <a:pPr marL="0" marR="0">
                        <a:lnSpc>
                          <a:spcPct val="107000"/>
                        </a:lnSpc>
                        <a:spcBef>
                          <a:spcPts val="0"/>
                        </a:spcBef>
                        <a:spcAft>
                          <a:spcPts val="0"/>
                        </a:spcAft>
                      </a:pPr>
                      <a:endParaRPr lang="en-US" sz="1050" kern="1200" dirty="0">
                        <a:solidFill>
                          <a:schemeClr val="tx1"/>
                        </a:solidFill>
                        <a:latin typeface="Calibri Light" panose="020F0302020204030204" pitchFamily="34" charset="0"/>
                        <a:ea typeface="Calibri" panose="020F0502020204030204" pitchFamily="34" charset="0"/>
                        <a:cs typeface="Arial" panose="020B0604020202020204" pitchFamily="34" charset="0"/>
                      </a:endParaRPr>
                    </a:p>
                    <a:p>
                      <a:pPr marL="0" marR="0" rtl="0">
                        <a:lnSpc>
                          <a:spcPct val="107000"/>
                        </a:lnSpc>
                        <a:spcBef>
                          <a:spcPts val="0"/>
                        </a:spcBef>
                        <a:spcAft>
                          <a:spcPts val="0"/>
                        </a:spcAft>
                      </a:pPr>
                      <a:r>
                        <a:rPr lang="en-US" sz="1800" b="1" kern="1200" dirty="0">
                          <a:solidFill>
                            <a:srgbClr val="F2971A"/>
                          </a:solidFill>
                          <a:latin typeface="Calibri Light" panose="020F0302020204030204" pitchFamily="34" charset="0"/>
                          <a:ea typeface="Calibri" panose="020F0502020204030204" pitchFamily="34" charset="0"/>
                          <a:cs typeface="Arial" panose="020B0604020202020204" pitchFamily="34" charset="0"/>
                        </a:rPr>
                        <a:t>15 MINUTES INDIVIDUAL WORK</a:t>
                      </a:r>
                    </a:p>
                    <a:p>
                      <a:pPr algn="just"/>
                      <a:r>
                        <a:rPr lang="en-US" sz="1800" dirty="0">
                          <a:effectLst/>
                          <a:latin typeface="Calibri Light" panose="020F0302020204030204" pitchFamily="34" charset="0"/>
                          <a:ea typeface="Calibri" panose="020F0502020204030204" pitchFamily="34" charset="0"/>
                          <a:cs typeface="Arial" panose="020B0604020202020204" pitchFamily="34" charset="0"/>
                        </a:rPr>
                        <a:t>STEP 1 | </a:t>
                      </a:r>
                      <a:r>
                        <a:rPr lang="en-US" sz="1600" dirty="0">
                          <a:effectLst/>
                          <a:latin typeface="Calibri Light" panose="020F0302020204030204" pitchFamily="34" charset="0"/>
                          <a:ea typeface="Calibri" panose="020F0502020204030204" pitchFamily="34" charset="0"/>
                          <a:cs typeface="Arial" panose="020B0604020202020204" pitchFamily="34" charset="0"/>
                        </a:rPr>
                        <a:t>Review </a:t>
                      </a:r>
                      <a:r>
                        <a:rPr lang="en-US" sz="1600" dirty="0">
                          <a:latin typeface="Calibri Light" panose="020F0302020204030204" pitchFamily="34" charset="0"/>
                          <a:ea typeface="Calibri" panose="020F0502020204030204" pitchFamily="34" charset="0"/>
                          <a:cs typeface="Arial" panose="020B0604020202020204" pitchFamily="34" charset="0"/>
                        </a:rPr>
                        <a:t>the </a:t>
                      </a:r>
                      <a:r>
                        <a:rPr lang="en-US" sz="1600" dirty="0">
                          <a:effectLst/>
                          <a:latin typeface="Calibri Light" panose="020F0302020204030204" pitchFamily="34" charset="0"/>
                          <a:ea typeface="Calibri" panose="020F0502020204030204" pitchFamily="34" charset="0"/>
                          <a:cs typeface="Arial" panose="020B0604020202020204" pitchFamily="34" charset="0"/>
                        </a:rPr>
                        <a:t>resilience properties</a:t>
                      </a:r>
                      <a:r>
                        <a:rPr lang="en-US" sz="1600" dirty="0">
                          <a:latin typeface="Calibri Light" panose="020F0302020204030204" pitchFamily="34" charset="0"/>
                          <a:ea typeface="Calibri" panose="020F0502020204030204" pitchFamily="34" charset="0"/>
                          <a:cs typeface="Arial" panose="020B0604020202020204" pitchFamily="34" charset="0"/>
                        </a:rPr>
                        <a:t> </a:t>
                      </a:r>
                      <a:r>
                        <a:rPr lang="en-US" sz="1600" dirty="0">
                          <a:effectLst/>
                          <a:latin typeface="Calibri Light" panose="020F0302020204030204" pitchFamily="34" charset="0"/>
                          <a:ea typeface="Calibri" panose="020F0502020204030204" pitchFamily="34" charset="0"/>
                          <a:cs typeface="Arial" panose="020B0604020202020204" pitchFamily="34" charset="0"/>
                        </a:rPr>
                        <a:t>and spatial/functional properties/elements </a:t>
                      </a:r>
                      <a:r>
                        <a:rPr lang="en-US" sz="1400" dirty="0">
                          <a:effectLst/>
                          <a:latin typeface="Calibri Light" panose="020F0302020204030204" pitchFamily="34" charset="0"/>
                          <a:ea typeface="Calibri" panose="020F0502020204030204" pitchFamily="34" charset="0"/>
                          <a:cs typeface="Arial" panose="020B0604020202020204" pitchFamily="34" charset="0"/>
                        </a:rPr>
                        <a:t>(Page 3)</a:t>
                      </a:r>
                    </a:p>
                    <a:p>
                      <a:pPr marL="0" marR="0" lvl="0" indent="0" algn="just" defTabSz="1097280" rtl="0" eaLnBrk="1" fontAlgn="auto" latinLnBrk="0" hangingPunct="1">
                        <a:lnSpc>
                          <a:spcPct val="100000"/>
                        </a:lnSpc>
                        <a:spcBef>
                          <a:spcPts val="0"/>
                        </a:spcBef>
                        <a:spcAft>
                          <a:spcPts val="0"/>
                        </a:spcAft>
                        <a:buClrTx/>
                        <a:buSzTx/>
                        <a:buFontTx/>
                        <a:buNone/>
                        <a:tabLst/>
                        <a:defRPr/>
                      </a:pPr>
                      <a:r>
                        <a:rPr lang="en-US" sz="1800" dirty="0">
                          <a:latin typeface="Calibri Light" panose="020F0302020204030204" pitchFamily="34" charset="0"/>
                          <a:ea typeface="Calibri" panose="020F0502020204030204" pitchFamily="34" charset="0"/>
                          <a:cs typeface="Arial" panose="020B0604020202020204" pitchFamily="34" charset="0"/>
                        </a:rPr>
                        <a:t>STEP</a:t>
                      </a:r>
                      <a:r>
                        <a:rPr lang="en-US" sz="1800" kern="120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 2 | </a:t>
                      </a:r>
                      <a:r>
                        <a:rPr lang="en-US" sz="1600" kern="120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Generate as many ideas about building resilience through urban design as you can! (Page 5-A3)</a:t>
                      </a:r>
                      <a:endParaRPr lang="fa-IR" sz="1600" dirty="0">
                        <a:latin typeface="Calibri Light" panose="020F0302020204030204" pitchFamily="34" charset="0"/>
                        <a:ea typeface="Calibri" panose="020F0502020204030204" pitchFamily="34" charset="0"/>
                        <a:cs typeface="+mn-cs"/>
                      </a:endParaRPr>
                    </a:p>
                    <a:p>
                      <a:pPr marL="0" marR="0" rtl="0">
                        <a:lnSpc>
                          <a:spcPct val="107000"/>
                        </a:lnSpc>
                        <a:spcBef>
                          <a:spcPts val="0"/>
                        </a:spcBef>
                        <a:spcAft>
                          <a:spcPts val="0"/>
                        </a:spcAft>
                      </a:pPr>
                      <a:endParaRPr lang="en-US" sz="1100" b="1" kern="1200" dirty="0">
                        <a:solidFill>
                          <a:schemeClr val="tx1"/>
                        </a:solidFill>
                        <a:latin typeface="Calibri Light" panose="020F0302020204030204" pitchFamily="34" charset="0"/>
                        <a:ea typeface="Calibri" panose="020F0502020204030204" pitchFamily="34" charset="0"/>
                        <a:cs typeface="Arial" panose="020B0604020202020204" pitchFamily="34" charset="0"/>
                      </a:endParaRPr>
                    </a:p>
                    <a:p>
                      <a:pPr algn="just"/>
                      <a:r>
                        <a:rPr lang="en-US" sz="1800" b="1" kern="1200" dirty="0">
                          <a:solidFill>
                            <a:srgbClr val="F2971A"/>
                          </a:solidFill>
                          <a:latin typeface="Calibri Light" panose="020F0302020204030204" pitchFamily="34" charset="0"/>
                          <a:ea typeface="Calibri" panose="020F0502020204030204" pitchFamily="34" charset="0"/>
                          <a:cs typeface="Arial" panose="020B0604020202020204" pitchFamily="34" charset="0"/>
                        </a:rPr>
                        <a:t>15 MINUTES GROUP WORKING</a:t>
                      </a:r>
                    </a:p>
                    <a:p>
                      <a:pPr algn="just"/>
                      <a:r>
                        <a:rPr lang="en-US" sz="1800" dirty="0">
                          <a:latin typeface="Calibri Light" panose="020F0302020204030204" pitchFamily="34" charset="0"/>
                          <a:ea typeface="Calibri" panose="020F0502020204030204" pitchFamily="34" charset="0"/>
                          <a:cs typeface="Arial" panose="020B0604020202020204" pitchFamily="34" charset="0"/>
                        </a:rPr>
                        <a:t>STEP</a:t>
                      </a:r>
                      <a:r>
                        <a:rPr lang="en-US" sz="1800" kern="120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 3 | </a:t>
                      </a:r>
                      <a:r>
                        <a:rPr lang="en-US" sz="1600" kern="120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Design the site (Page 6- Sheet A3)</a:t>
                      </a:r>
                    </a:p>
                    <a:p>
                      <a:pPr algn="just"/>
                      <a:r>
                        <a:rPr lang="en-US" sz="1600" kern="120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                  Use sketching papers and markers to generate your ideas, and design the selected site.</a:t>
                      </a:r>
                    </a:p>
                    <a:p>
                      <a:pPr marL="0" marR="0" lvl="0" indent="0" algn="just" defTabSz="109728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Calibri Light" panose="020F0302020204030204" pitchFamily="34" charset="0"/>
                          <a:ea typeface="Calibri" panose="020F0502020204030204" pitchFamily="34" charset="0"/>
                          <a:cs typeface="Arial" panose="020B0604020202020204" pitchFamily="34" charset="0"/>
                        </a:rPr>
                        <a:t>STEP 4 | </a:t>
                      </a:r>
                      <a:r>
                        <a:rPr lang="en-US" sz="1600" kern="120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Write a narrative about your approach to building resilience through urban design</a:t>
                      </a:r>
                      <a:r>
                        <a:rPr lang="en-US" sz="1400" dirty="0">
                          <a:latin typeface="Calibri Light" panose="020F0302020204030204" pitchFamily="34" charset="0"/>
                          <a:ea typeface="Calibri" panose="020F0502020204030204" pitchFamily="34" charset="0"/>
                          <a:cs typeface="Arial" panose="020B0604020202020204" pitchFamily="34" charset="0"/>
                        </a:rPr>
                        <a:t> </a:t>
                      </a:r>
                      <a:r>
                        <a:rPr lang="en-US" sz="1600" kern="120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(Page 4)</a:t>
                      </a:r>
                    </a:p>
                    <a:p>
                      <a:pPr algn="just"/>
                      <a:endParaRPr lang="en-US" sz="1400" kern="1200" dirty="0">
                        <a:solidFill>
                          <a:schemeClr val="tx1"/>
                        </a:solidFill>
                        <a:latin typeface="Calibri Light" panose="020F0302020204030204" pitchFamily="34" charset="0"/>
                        <a:ea typeface="Calibri" panose="020F0502020204030204" pitchFamily="34" charset="0"/>
                        <a:cs typeface="Arial" panose="020B0604020202020204" pitchFamily="34" charset="0"/>
                      </a:endParaRPr>
                    </a:p>
                  </a:txBody>
                  <a:tcPr marL="68323" marR="68323" marT="0" marB="0">
                    <a:lnL w="3175" cap="flat" cmpd="sng" algn="ctr">
                      <a:solidFill>
                        <a:schemeClr val="bg1">
                          <a:lumMod val="75000"/>
                        </a:schemeClr>
                      </a:solidFill>
                      <a:prstDash val="solid"/>
                      <a:round/>
                      <a:headEnd type="none" w="med" len="med"/>
                      <a:tailEnd type="none" w="med" len="med"/>
                    </a:lnL>
                    <a:lnR w="12700" cap="flat" cmpd="sng" algn="ctr">
                      <a:solidFill>
                        <a:srgbClr val="3A286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16044920"/>
                  </a:ext>
                </a:extLst>
              </a:tr>
              <a:tr h="1911325">
                <a:tc>
                  <a:txBody>
                    <a:bodyPr/>
                    <a:lstStyle/>
                    <a:p>
                      <a:pPr marL="0" marR="0">
                        <a:lnSpc>
                          <a:spcPct val="107000"/>
                        </a:lnSpc>
                        <a:spcBef>
                          <a:spcPts val="0"/>
                        </a:spcBef>
                        <a:spcAft>
                          <a:spcPts val="0"/>
                        </a:spcAft>
                      </a:pPr>
                      <a:r>
                        <a:rPr lang="en-US" sz="1600" kern="1200" dirty="0">
                          <a:solidFill>
                            <a:schemeClr val="tx1"/>
                          </a:solidFill>
                          <a:latin typeface="Calibri Light" panose="020F0302020204030204" pitchFamily="34" charset="0"/>
                          <a:ea typeface="Calibri" panose="020F0502020204030204" pitchFamily="34" charset="0"/>
                          <a:cs typeface="Arial" panose="020B0604020202020204" pitchFamily="34" charset="0"/>
                        </a:rPr>
                        <a:t>14:45- 15:00</a:t>
                      </a:r>
                    </a:p>
                  </a:txBody>
                  <a:tcPr marL="68323" marR="68323" marT="0" marB="0">
                    <a:lnL w="12700" cap="flat" cmpd="sng" algn="ctr">
                      <a:solidFill>
                        <a:srgbClr val="3A286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rgbClr val="3A286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kern="1200" dirty="0">
                          <a:solidFill>
                            <a:schemeClr val="tx1"/>
                          </a:solidFill>
                          <a:latin typeface="Calibri Light" panose="020F0302020204030204" pitchFamily="34" charset="0"/>
                          <a:ea typeface="Calibri" panose="020F0502020204030204" pitchFamily="34" charset="0"/>
                          <a:cs typeface="Arial" panose="020B0604020202020204" pitchFamily="34" charset="0"/>
                        </a:rPr>
                        <a:t>Discussion </a:t>
                      </a:r>
                    </a:p>
                    <a:p>
                      <a:pPr marL="0" marR="0">
                        <a:lnSpc>
                          <a:spcPct val="107000"/>
                        </a:lnSpc>
                        <a:spcBef>
                          <a:spcPts val="0"/>
                        </a:spcBef>
                        <a:spcAft>
                          <a:spcPts val="0"/>
                        </a:spcAft>
                      </a:pPr>
                      <a:r>
                        <a:rPr lang="en-US" sz="1600" kern="120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Please Use the QR Code / URL or Email (</a:t>
                      </a:r>
                      <a:r>
                        <a:rPr lang="en-US" sz="2800" b="1" kern="1200" dirty="0">
                          <a:solidFill>
                            <a:schemeClr val="accent1">
                              <a:lumMod val="75000"/>
                            </a:schemeClr>
                          </a:solidFill>
                          <a:effectLst/>
                          <a:latin typeface="Calibri Light" panose="020F030202020403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C.Forgaci@tudelft.nl</a:t>
                      </a:r>
                      <a:r>
                        <a:rPr lang="en-US" sz="1600" kern="1200" dirty="0">
                          <a:solidFill>
                            <a:schemeClr val="tx1"/>
                          </a:solidFill>
                          <a:effectLst/>
                          <a:latin typeface="Calibri Light" panose="020F0302020204030204" pitchFamily="34" charset="0"/>
                          <a:ea typeface="Calibri" panose="020F0502020204030204" pitchFamily="34" charset="0"/>
                          <a:cs typeface="Arial" panose="020B0604020202020204" pitchFamily="34" charset="0"/>
                        </a:rPr>
                        <a:t>) to share your sheets.</a:t>
                      </a:r>
                    </a:p>
                    <a:p>
                      <a:pPr marL="0" marR="0">
                        <a:lnSpc>
                          <a:spcPct val="107000"/>
                        </a:lnSpc>
                        <a:spcBef>
                          <a:spcPts val="0"/>
                        </a:spcBef>
                        <a:spcAft>
                          <a:spcPts val="0"/>
                        </a:spcAft>
                      </a:pPr>
                      <a:endParaRPr lang="en-US" sz="1600" kern="1200" dirty="0">
                        <a:solidFill>
                          <a:schemeClr val="tx1"/>
                        </a:solidFill>
                        <a:effectLst/>
                        <a:latin typeface="Calibri Light" panose="020F03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600" kern="1200" dirty="0">
                        <a:solidFill>
                          <a:schemeClr val="tx1"/>
                        </a:solidFill>
                        <a:effectLst/>
                        <a:latin typeface="Calibri Light" panose="020F03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600" kern="1200" dirty="0">
                        <a:solidFill>
                          <a:schemeClr val="tx1"/>
                        </a:solidFill>
                        <a:effectLst/>
                        <a:latin typeface="Calibri Light" panose="020F03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800" kern="1200" dirty="0">
                        <a:solidFill>
                          <a:schemeClr val="tx1"/>
                        </a:solidFill>
                        <a:effectLst/>
                        <a:latin typeface="Calibri Light" panose="020F03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800" kern="1200" dirty="0">
                        <a:solidFill>
                          <a:schemeClr val="tx1"/>
                        </a:solidFill>
                        <a:effectLst/>
                        <a:latin typeface="Calibri Light" panose="020F03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800" kern="1200" dirty="0">
                        <a:solidFill>
                          <a:schemeClr val="tx1"/>
                        </a:solidFill>
                        <a:effectLst/>
                        <a:latin typeface="Calibri Light" panose="020F0302020204030204" pitchFamily="34" charset="0"/>
                        <a:ea typeface="Calibri" panose="020F0502020204030204" pitchFamily="34" charset="0"/>
                        <a:cs typeface="Arial" panose="020B0604020202020204" pitchFamily="34" charset="0"/>
                      </a:endParaRPr>
                    </a:p>
                  </a:txBody>
                  <a:tcPr marL="68323" marR="68323" marT="0" marB="0">
                    <a:lnL w="3175" cap="flat" cmpd="sng" algn="ctr">
                      <a:solidFill>
                        <a:schemeClr val="bg1">
                          <a:lumMod val="75000"/>
                        </a:schemeClr>
                      </a:solidFill>
                      <a:prstDash val="solid"/>
                      <a:round/>
                      <a:headEnd type="none" w="med" len="med"/>
                      <a:tailEnd type="none" w="med" len="med"/>
                    </a:lnL>
                    <a:lnR w="12700" cap="flat" cmpd="sng" algn="ctr">
                      <a:solidFill>
                        <a:srgbClr val="3A286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rgbClr val="3A2861"/>
                      </a:solidFill>
                      <a:prstDash val="solid"/>
                      <a:round/>
                      <a:headEnd type="none" w="med" len="med"/>
                      <a:tailEnd type="none" w="med" len="med"/>
                    </a:lnB>
                  </a:tcPr>
                </a:tc>
                <a:extLst>
                  <a:ext uri="{0D108BD9-81ED-4DB2-BD59-A6C34878D82A}">
                    <a16:rowId xmlns:a16="http://schemas.microsoft.com/office/drawing/2014/main" val="791060141"/>
                  </a:ext>
                </a:extLst>
              </a:tr>
            </a:tbl>
          </a:graphicData>
        </a:graphic>
      </p:graphicFrame>
      <p:sp>
        <p:nvSpPr>
          <p:cNvPr id="4" name="TextBox 3">
            <a:extLst>
              <a:ext uri="{FF2B5EF4-FFF2-40B4-BE49-F238E27FC236}">
                <a16:creationId xmlns:a16="http://schemas.microsoft.com/office/drawing/2014/main" id="{3F1A35F6-A3C5-B952-3AB0-99E7AC9FEFF4}"/>
              </a:ext>
            </a:extLst>
          </p:cNvPr>
          <p:cNvSpPr txBox="1"/>
          <p:nvPr/>
        </p:nvSpPr>
        <p:spPr>
          <a:xfrm>
            <a:off x="607456" y="319841"/>
            <a:ext cx="10746344" cy="1092607"/>
          </a:xfrm>
          <a:prstGeom prst="rect">
            <a:avLst/>
          </a:prstGeom>
          <a:noFill/>
        </p:spPr>
        <p:txBody>
          <a:bodyPr wrap="square">
            <a:spAutoFit/>
          </a:bodyPr>
          <a:lstStyle/>
          <a:p>
            <a:pPr algn="just"/>
            <a:r>
              <a:rPr lang="en-US" sz="2400" dirty="0" err="1">
                <a:solidFill>
                  <a:srgbClr val="FB9500"/>
                </a:solidFill>
                <a:latin typeface="Calibri Light" panose="020F0302020204030204" pitchFamily="34" charset="0"/>
                <a:ea typeface="Calibri" panose="020F0502020204030204" pitchFamily="34" charset="0"/>
                <a:cs typeface="Arial" panose="020B0604020202020204" pitchFamily="34" charset="0"/>
              </a:rPr>
              <a:t>DeSIRE</a:t>
            </a:r>
            <a:r>
              <a:rPr lang="en-US" sz="2400" dirty="0">
                <a:latin typeface="Calibri Light" panose="020F0302020204030204" pitchFamily="34" charset="0"/>
                <a:ea typeface="Calibri" panose="020F0502020204030204" pitchFamily="34" charset="0"/>
                <a:cs typeface="Arial" panose="020B0604020202020204" pitchFamily="34" charset="0"/>
              </a:rPr>
              <a:t> Design Workshop</a:t>
            </a:r>
            <a:r>
              <a:rPr lang="en-US" sz="1400" dirty="0">
                <a:latin typeface="Calibri Light" panose="020F0302020204030204" pitchFamily="34" charset="0"/>
                <a:ea typeface="Calibri" panose="020F0502020204030204" pitchFamily="34" charset="0"/>
                <a:cs typeface="Arial" panose="020B0604020202020204" pitchFamily="34" charset="0"/>
              </a:rPr>
              <a:t> </a:t>
            </a:r>
            <a:r>
              <a:rPr lang="en-US" sz="2400" dirty="0">
                <a:latin typeface="Calibri Light" panose="020F0302020204030204" pitchFamily="34" charset="0"/>
                <a:ea typeface="Calibri" panose="020F0502020204030204" pitchFamily="34" charset="0"/>
                <a:cs typeface="Arial" panose="020B0604020202020204" pitchFamily="34" charset="0"/>
              </a:rPr>
              <a:t>on</a:t>
            </a:r>
            <a:r>
              <a:rPr lang="en-US" sz="1400" dirty="0">
                <a:latin typeface="Calibri Light" panose="020F0302020204030204" pitchFamily="34" charset="0"/>
                <a:ea typeface="Calibri" panose="020F0502020204030204" pitchFamily="34" charset="0"/>
                <a:cs typeface="Arial" panose="020B0604020202020204" pitchFamily="34" charset="0"/>
              </a:rPr>
              <a:t>  </a:t>
            </a:r>
            <a:r>
              <a:rPr lang="en-US" sz="2800" dirty="0">
                <a:latin typeface="Calibri Light" panose="020F0302020204030204" pitchFamily="34" charset="0"/>
                <a:ea typeface="Calibri" panose="020F0502020204030204" pitchFamily="34" charset="0"/>
                <a:cs typeface="Arial" panose="020B0604020202020204" pitchFamily="34" charset="0"/>
              </a:rPr>
              <a:t>Spatial Design for </a:t>
            </a:r>
            <a:r>
              <a:rPr lang="en-US" sz="2800" dirty="0">
                <a:solidFill>
                  <a:srgbClr val="FB9500"/>
                </a:solidFill>
                <a:latin typeface="Calibri Light" panose="020F0302020204030204" pitchFamily="34" charset="0"/>
                <a:ea typeface="Calibri" panose="020F0502020204030204" pitchFamily="34" charset="0"/>
                <a:cs typeface="Arial" panose="020B0604020202020204" pitchFamily="34" charset="0"/>
              </a:rPr>
              <a:t>R</a:t>
            </a:r>
            <a:r>
              <a:rPr lang="en-US" sz="2800" dirty="0">
                <a:latin typeface="Calibri Light" panose="020F0302020204030204" pitchFamily="34" charset="0"/>
                <a:ea typeface="Calibri" panose="020F0502020204030204" pitchFamily="34" charset="0"/>
                <a:cs typeface="Arial" panose="020B0604020202020204" pitchFamily="34" charset="0"/>
              </a:rPr>
              <a:t>esilience</a:t>
            </a:r>
            <a:r>
              <a:rPr lang="en-GB" sz="2800" dirty="0">
                <a:latin typeface="Calibri Light" panose="020F0302020204030204" pitchFamily="34" charset="0"/>
                <a:ea typeface="Calibri" panose="020F0502020204030204" pitchFamily="34" charset="0"/>
                <a:cs typeface="Arial" panose="020B0604020202020204" pitchFamily="34" charset="0"/>
              </a:rPr>
              <a:t>. </a:t>
            </a:r>
          </a:p>
          <a:p>
            <a:pPr algn="l"/>
            <a:endParaRPr lang="en-US" sz="1600" dirty="0">
              <a:latin typeface="Calibri" panose="020F0502020204030204" pitchFamily="34" charset="0"/>
              <a:ea typeface="Calibri" panose="020F0502020204030204" pitchFamily="34" charset="0"/>
            </a:endParaRPr>
          </a:p>
          <a:p>
            <a:pPr algn="just"/>
            <a:endParaRPr lang="en-US" sz="700" dirty="0">
              <a:latin typeface="Calibri Light" panose="020F0302020204030204" pitchFamily="34" charset="0"/>
              <a:ea typeface="Calibri" panose="020F0502020204030204" pitchFamily="34" charset="0"/>
              <a:cs typeface="Arial" panose="020B0604020202020204" pitchFamily="34" charset="0"/>
            </a:endParaRPr>
          </a:p>
          <a:p>
            <a:pPr algn="just"/>
            <a:endParaRPr lang="en-US" sz="700" dirty="0">
              <a:latin typeface="Calibri Light" panose="020F0302020204030204" pitchFamily="34" charset="0"/>
              <a:ea typeface="Calibri" panose="020F0502020204030204" pitchFamily="34" charset="0"/>
              <a:cs typeface="Arial" panose="020B0604020202020204" pitchFamily="34" charset="0"/>
            </a:endParaRPr>
          </a:p>
          <a:p>
            <a:pPr algn="just"/>
            <a:endParaRPr lang="en-US" sz="700" dirty="0">
              <a:latin typeface="Calibri Light" panose="020F030202020403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A3A7B8D-7D7A-FB96-49B6-1881E6DE63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551" y="7713649"/>
            <a:ext cx="2001017" cy="285145"/>
          </a:xfrm>
          <a:prstGeom prst="rect">
            <a:avLst/>
          </a:prstGeom>
        </p:spPr>
      </p:pic>
      <p:pic>
        <p:nvPicPr>
          <p:cNvPr id="11" name="Picture 2" descr="AMS Institute - Delft University of Technology (TU Delft)">
            <a:extLst>
              <a:ext uri="{FF2B5EF4-FFF2-40B4-BE49-F238E27FC236}">
                <a16:creationId xmlns:a16="http://schemas.microsoft.com/office/drawing/2014/main" id="{9E3DCF74-52D7-22F0-2BBB-70D705F1387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003" b="19969"/>
          <a:stretch/>
        </p:blipFill>
        <p:spPr bwMode="auto">
          <a:xfrm>
            <a:off x="2782514" y="7674054"/>
            <a:ext cx="656491" cy="2672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C1500FD-F76D-6D99-206E-4555D9C7CA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7808" y="5933693"/>
            <a:ext cx="1518391" cy="1518391"/>
          </a:xfrm>
          <a:prstGeom prst="rect">
            <a:avLst/>
          </a:prstGeom>
        </p:spPr>
      </p:pic>
      <p:sp>
        <p:nvSpPr>
          <p:cNvPr id="15" name="TextBox 14">
            <a:extLst>
              <a:ext uri="{FF2B5EF4-FFF2-40B4-BE49-F238E27FC236}">
                <a16:creationId xmlns:a16="http://schemas.microsoft.com/office/drawing/2014/main" id="{AFB60917-FA77-4325-C57B-F847B0226016}"/>
              </a:ext>
            </a:extLst>
          </p:cNvPr>
          <p:cNvSpPr txBox="1"/>
          <p:nvPr/>
        </p:nvSpPr>
        <p:spPr>
          <a:xfrm>
            <a:off x="5544456" y="6426436"/>
            <a:ext cx="3542394" cy="532903"/>
          </a:xfrm>
          <a:prstGeom prst="rect">
            <a:avLst/>
          </a:prstGeom>
          <a:noFill/>
        </p:spPr>
        <p:txBody>
          <a:bodyPr wrap="square">
            <a:spAutoFit/>
          </a:bodyPr>
          <a:lstStyle/>
          <a:p>
            <a:pPr marL="0" marR="0" lvl="0" indent="0" algn="l" defTabSz="1097280" rtl="0" eaLnBrk="1" fontAlgn="auto" latinLnBrk="0" hangingPunct="1">
              <a:lnSpc>
                <a:spcPct val="107000"/>
              </a:lnSpc>
              <a:spcBef>
                <a:spcPts val="0"/>
              </a:spcBef>
              <a:spcAft>
                <a:spcPts val="0"/>
              </a:spcAft>
              <a:buClrTx/>
              <a:buSzTx/>
              <a:buFontTx/>
              <a:buNone/>
              <a:tabLst/>
              <a:defRPr/>
            </a:pPr>
            <a:r>
              <a:rPr lang="en-US" sz="2800" b="1" kern="1200" dirty="0">
                <a:solidFill>
                  <a:schemeClr val="accent1">
                    <a:lumMod val="75000"/>
                  </a:schemeClr>
                </a:solidFill>
                <a:effectLst/>
                <a:latin typeface="Calibri Light" panose="020F030202020403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tiny.cc/78k0vz</a:t>
            </a:r>
            <a:endParaRPr lang="en-US" sz="2800" b="1" kern="1200" dirty="0">
              <a:solidFill>
                <a:schemeClr val="accent1">
                  <a:lumMod val="75000"/>
                </a:schemeClr>
              </a:solidFill>
              <a:effectLst/>
              <a:latin typeface="Calibri Light" panose="020F03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54961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EFEDC8-4468-4F1C-9046-9FA193A10BFC}"/>
              </a:ext>
            </a:extLst>
          </p:cNvPr>
          <p:cNvSpPr/>
          <p:nvPr/>
        </p:nvSpPr>
        <p:spPr>
          <a:xfrm>
            <a:off x="0" y="6227793"/>
            <a:ext cx="5960046" cy="584775"/>
          </a:xfrm>
          <a:prstGeom prst="rect">
            <a:avLst/>
          </a:prstGeom>
        </p:spPr>
        <p:txBody>
          <a:bodyPr wrap="square">
            <a:spAutoFit/>
          </a:bodyPr>
          <a:lstStyle/>
          <a:p>
            <a:pPr algn="r"/>
            <a:r>
              <a:rPr lang="en-US" sz="3200" b="1" dirty="0">
                <a:solidFill>
                  <a:srgbClr val="F5AF51"/>
                </a:solidFill>
                <a:latin typeface="Calibri Light" panose="020F0302020204030204"/>
                <a:cs typeface="Adobe Arabic" panose="02040503050201020203" pitchFamily="18" charset="-78"/>
              </a:rPr>
              <a:t>Thank you for your attention!</a:t>
            </a:r>
            <a:endParaRPr lang="en-US" sz="5400" b="1" dirty="0">
              <a:solidFill>
                <a:srgbClr val="F5AF51"/>
              </a:solidFill>
              <a:latin typeface="Calibri Light" panose="020F0302020204030204"/>
              <a:cs typeface="Adobe Arabic" panose="02040503050201020203" pitchFamily="18" charset="-78"/>
            </a:endParaRPr>
          </a:p>
        </p:txBody>
      </p:sp>
      <p:pic>
        <p:nvPicPr>
          <p:cNvPr id="3" name="Picture 2">
            <a:extLst>
              <a:ext uri="{FF2B5EF4-FFF2-40B4-BE49-F238E27FC236}">
                <a16:creationId xmlns:a16="http://schemas.microsoft.com/office/drawing/2014/main" id="{4C8E9029-BB62-154A-5C8B-8BF9E96F28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840" y="7713649"/>
            <a:ext cx="2001017" cy="285145"/>
          </a:xfrm>
          <a:prstGeom prst="rect">
            <a:avLst/>
          </a:prstGeom>
        </p:spPr>
      </p:pic>
      <p:pic>
        <p:nvPicPr>
          <p:cNvPr id="4" name="Picture 2" descr="AMS Institute - Delft University of Technology (TU Delft)">
            <a:extLst>
              <a:ext uri="{FF2B5EF4-FFF2-40B4-BE49-F238E27FC236}">
                <a16:creationId xmlns:a16="http://schemas.microsoft.com/office/drawing/2014/main" id="{5D7F403D-482E-C667-1259-0297C2BA451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003" b="19969"/>
          <a:stretch/>
        </p:blipFill>
        <p:spPr bwMode="auto">
          <a:xfrm>
            <a:off x="3217803" y="7674054"/>
            <a:ext cx="656491" cy="267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132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9" name="Titel 1"/>
          <p:cNvSpPr>
            <a:spLocks noGrp="1"/>
          </p:cNvSpPr>
          <p:nvPr>
            <p:ph type="title"/>
          </p:nvPr>
        </p:nvSpPr>
        <p:spPr>
          <a:xfrm>
            <a:off x="1144840" y="829946"/>
            <a:ext cx="10515600" cy="1590676"/>
          </a:xfrm>
        </p:spPr>
        <p:txBody>
          <a:bodyPr>
            <a:normAutofit/>
          </a:bodyPr>
          <a:lstStyle/>
          <a:p>
            <a:r>
              <a:rPr lang="nl-NL" sz="3200" dirty="0">
                <a:solidFill>
                  <a:srgbClr val="F5AF51"/>
                </a:solidFill>
                <a:latin typeface="Calibri Light" panose="020F0302020204030204"/>
                <a:ea typeface="+mn-ea"/>
                <a:cs typeface="Adobe Arabic" panose="02040503050201020203" pitchFamily="18" charset="-78"/>
              </a:rPr>
              <a:t>4TU Centre for Resilience Engineering  </a:t>
            </a:r>
            <a:br>
              <a:rPr lang="nl-NL" sz="3200" dirty="0">
                <a:solidFill>
                  <a:schemeClr val="bg1">
                    <a:lumMod val="50000"/>
                  </a:schemeClr>
                </a:solidFill>
                <a:latin typeface="Calibri Light" panose="020F0302020204030204"/>
                <a:ea typeface="+mn-ea"/>
                <a:cs typeface="Adobe Arabic" panose="02040503050201020203" pitchFamily="18" charset="-78"/>
              </a:rPr>
            </a:br>
            <a:r>
              <a:rPr lang="nl-NL" sz="3200" dirty="0">
                <a:solidFill>
                  <a:schemeClr val="bg1">
                    <a:lumMod val="50000"/>
                  </a:schemeClr>
                </a:solidFill>
                <a:latin typeface="Calibri Light" panose="020F0302020204030204"/>
                <a:ea typeface="+mn-ea"/>
                <a:cs typeface="Adobe Arabic" panose="02040503050201020203" pitchFamily="18" charset="-78"/>
              </a:rPr>
              <a:t>Introduction</a:t>
            </a:r>
          </a:p>
        </p:txBody>
      </p:sp>
      <p:sp>
        <p:nvSpPr>
          <p:cNvPr id="17410" name="Tijdelijke aanduiding voor inhoud 2"/>
          <p:cNvSpPr>
            <a:spLocks noGrp="1"/>
          </p:cNvSpPr>
          <p:nvPr>
            <p:ph idx="1"/>
          </p:nvPr>
        </p:nvSpPr>
        <p:spPr>
          <a:xfrm>
            <a:off x="1144840" y="2153919"/>
            <a:ext cx="10462960" cy="3966210"/>
          </a:xfrm>
        </p:spPr>
        <p:txBody>
          <a:bodyPr>
            <a:normAutofit/>
          </a:bodyPr>
          <a:lstStyle/>
          <a:p>
            <a:pPr marL="0" indent="0">
              <a:spcBef>
                <a:spcPct val="0"/>
              </a:spcBef>
              <a:buNone/>
            </a:pPr>
            <a:r>
              <a:rPr lang="en-US" sz="2000" dirty="0">
                <a:solidFill>
                  <a:schemeClr val="bg1">
                    <a:lumMod val="50000"/>
                  </a:schemeClr>
                </a:solidFill>
                <a:latin typeface="Calibri Light" panose="020F0302020204030204"/>
                <a:cs typeface="Adobe Arabic" panose="02040503050201020203" pitchFamily="18" charset="-78"/>
              </a:rPr>
              <a:t>Knowledge </a:t>
            </a:r>
            <a:r>
              <a:rPr lang="en-US" sz="2000" dirty="0" err="1">
                <a:solidFill>
                  <a:schemeClr val="bg1">
                    <a:lumMod val="50000"/>
                  </a:schemeClr>
                </a:solidFill>
                <a:latin typeface="Calibri Light" panose="020F0302020204030204"/>
                <a:cs typeface="Adobe Arabic" panose="02040503050201020203" pitchFamily="18" charset="-78"/>
              </a:rPr>
              <a:t>centre</a:t>
            </a:r>
            <a:r>
              <a:rPr lang="en-US" sz="2000" dirty="0">
                <a:solidFill>
                  <a:schemeClr val="bg1">
                    <a:lumMod val="50000"/>
                  </a:schemeClr>
                </a:solidFill>
                <a:latin typeface="Calibri Light" panose="020F0302020204030204"/>
                <a:cs typeface="Adobe Arabic" panose="02040503050201020203" pitchFamily="18" charset="-78"/>
              </a:rPr>
              <a:t> in Resilience Engineering </a:t>
            </a:r>
            <a:br>
              <a:rPr lang="en-US" sz="2000" dirty="0">
                <a:solidFill>
                  <a:schemeClr val="bg1">
                    <a:lumMod val="50000"/>
                  </a:schemeClr>
                </a:solidFill>
                <a:latin typeface="Calibri Light" panose="020F0302020204030204"/>
                <a:cs typeface="Adobe Arabic" panose="02040503050201020203" pitchFamily="18" charset="-78"/>
              </a:rPr>
            </a:br>
            <a:endParaRPr lang="en-US" sz="1100" dirty="0">
              <a:solidFill>
                <a:schemeClr val="bg1">
                  <a:lumMod val="50000"/>
                </a:schemeClr>
              </a:solidFill>
              <a:latin typeface="Calibri Light" panose="020F0302020204030204"/>
              <a:cs typeface="Adobe Arabic" panose="02040503050201020203" pitchFamily="18" charset="-78"/>
            </a:endParaRPr>
          </a:p>
          <a:p>
            <a:pPr marL="0" indent="0">
              <a:spcBef>
                <a:spcPct val="0"/>
              </a:spcBef>
              <a:buNone/>
            </a:pPr>
            <a:r>
              <a:rPr lang="en-US" sz="2000" dirty="0">
                <a:solidFill>
                  <a:schemeClr val="bg1">
                    <a:lumMod val="50000"/>
                  </a:schemeClr>
                </a:solidFill>
                <a:latin typeface="Calibri Light" panose="020F0302020204030204"/>
                <a:cs typeface="Adobe Arabic" panose="02040503050201020203" pitchFamily="18" charset="-78"/>
              </a:rPr>
              <a:t>Initiative of the four universities of technology in the Netherlands </a:t>
            </a:r>
            <a:br>
              <a:rPr lang="en-US" sz="2000" dirty="0">
                <a:solidFill>
                  <a:schemeClr val="bg1">
                    <a:lumMod val="50000"/>
                  </a:schemeClr>
                </a:solidFill>
                <a:latin typeface="Calibri Light" panose="020F0302020204030204"/>
                <a:cs typeface="Adobe Arabic" panose="02040503050201020203" pitchFamily="18" charset="-78"/>
              </a:rPr>
            </a:br>
            <a:r>
              <a:rPr lang="en-US" sz="2000" dirty="0">
                <a:solidFill>
                  <a:schemeClr val="bg1">
                    <a:lumMod val="50000"/>
                  </a:schemeClr>
                </a:solidFill>
                <a:latin typeface="Calibri Light" panose="020F0302020204030204"/>
                <a:cs typeface="Adobe Arabic" panose="02040503050201020203" pitchFamily="18" charset="-78"/>
              </a:rPr>
              <a:t>(Delft University of Technology, Eindhoven University of Technology, University of Twente and </a:t>
            </a:r>
            <a:r>
              <a:rPr lang="en-US" sz="2000" dirty="0" err="1">
                <a:solidFill>
                  <a:schemeClr val="bg1">
                    <a:lumMod val="50000"/>
                  </a:schemeClr>
                </a:solidFill>
                <a:latin typeface="Calibri Light" panose="020F0302020204030204"/>
                <a:cs typeface="Adobe Arabic" panose="02040503050201020203" pitchFamily="18" charset="-78"/>
              </a:rPr>
              <a:t>Wageningen</a:t>
            </a:r>
            <a:r>
              <a:rPr lang="en-US" sz="2000" dirty="0">
                <a:solidFill>
                  <a:schemeClr val="bg1">
                    <a:lumMod val="50000"/>
                  </a:schemeClr>
                </a:solidFill>
                <a:latin typeface="Calibri Light" panose="020F0302020204030204"/>
                <a:cs typeface="Adobe Arabic" panose="02040503050201020203" pitchFamily="18" charset="-78"/>
              </a:rPr>
              <a:t> University and Research)</a:t>
            </a:r>
            <a:br>
              <a:rPr lang="en-US" sz="2000" dirty="0">
                <a:solidFill>
                  <a:schemeClr val="bg1">
                    <a:lumMod val="50000"/>
                  </a:schemeClr>
                </a:solidFill>
                <a:latin typeface="Calibri Light" panose="020F0302020204030204"/>
                <a:cs typeface="Adobe Arabic" panose="02040503050201020203" pitchFamily="18" charset="-78"/>
              </a:rPr>
            </a:br>
            <a:endParaRPr lang="en-US" sz="1100" dirty="0">
              <a:solidFill>
                <a:schemeClr val="bg1">
                  <a:lumMod val="50000"/>
                </a:schemeClr>
              </a:solidFill>
              <a:latin typeface="Calibri Light" panose="020F0302020204030204"/>
              <a:cs typeface="Adobe Arabic" panose="02040503050201020203" pitchFamily="18" charset="-78"/>
            </a:endParaRPr>
          </a:p>
          <a:p>
            <a:pPr marL="0" indent="0">
              <a:spcBef>
                <a:spcPct val="0"/>
              </a:spcBef>
              <a:buNone/>
            </a:pPr>
            <a:r>
              <a:rPr lang="en-US" sz="2000" dirty="0">
                <a:solidFill>
                  <a:schemeClr val="bg1">
                    <a:lumMod val="50000"/>
                  </a:schemeClr>
                </a:solidFill>
                <a:latin typeface="Calibri Light" panose="020F0302020204030204"/>
                <a:cs typeface="Adobe Arabic" panose="02040503050201020203" pitchFamily="18" charset="-78"/>
              </a:rPr>
              <a:t>Wants to develop, apply and disseminate knowledge, methods and tools for making societies more resilient</a:t>
            </a:r>
            <a:br>
              <a:rPr lang="en-US" sz="2000" dirty="0">
                <a:solidFill>
                  <a:schemeClr val="bg1">
                    <a:lumMod val="50000"/>
                  </a:schemeClr>
                </a:solidFill>
                <a:latin typeface="Calibri Light" panose="020F0302020204030204"/>
                <a:cs typeface="Adobe Arabic" panose="02040503050201020203" pitchFamily="18" charset="-78"/>
              </a:rPr>
            </a:br>
            <a:endParaRPr lang="en-US" sz="1100" dirty="0">
              <a:solidFill>
                <a:schemeClr val="bg1">
                  <a:lumMod val="50000"/>
                </a:schemeClr>
              </a:solidFill>
              <a:latin typeface="Calibri Light" panose="020F0302020204030204"/>
              <a:cs typeface="Adobe Arabic" panose="02040503050201020203" pitchFamily="18" charset="-78"/>
            </a:endParaRPr>
          </a:p>
          <a:p>
            <a:pPr marL="0" indent="0">
              <a:spcBef>
                <a:spcPct val="0"/>
              </a:spcBef>
              <a:buNone/>
            </a:pPr>
            <a:r>
              <a:rPr lang="en-US" sz="2000" dirty="0">
                <a:solidFill>
                  <a:schemeClr val="bg1">
                    <a:lumMod val="50000"/>
                  </a:schemeClr>
                </a:solidFill>
                <a:latin typeface="Calibri Light" panose="020F0302020204030204"/>
                <a:cs typeface="Adobe Arabic" panose="02040503050201020203" pitchFamily="18" charset="-78"/>
              </a:rPr>
              <a:t>Focuses on engineering solutions (technical solutions and system designs) in interaction with social-ecological systems</a:t>
            </a:r>
            <a:endParaRPr lang="nl-NL" sz="2000" dirty="0">
              <a:solidFill>
                <a:schemeClr val="bg1">
                  <a:lumMod val="50000"/>
                </a:schemeClr>
              </a:solidFill>
              <a:latin typeface="Calibri Light" panose="020F0302020204030204"/>
              <a:cs typeface="Adobe Arabic" panose="02040503050201020203" pitchFamily="18" charset="-78"/>
            </a:endParaRPr>
          </a:p>
        </p:txBody>
      </p:sp>
      <p:pic>
        <p:nvPicPr>
          <p:cNvPr id="7" name="Picture 6">
            <a:extLst>
              <a:ext uri="{FF2B5EF4-FFF2-40B4-BE49-F238E27FC236}">
                <a16:creationId xmlns:a16="http://schemas.microsoft.com/office/drawing/2014/main" id="{85982BA5-2F7A-E498-C2B2-0188D03355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5116761"/>
            <a:ext cx="12192000" cy="311239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9" name="Titel 1"/>
          <p:cNvSpPr>
            <a:spLocks noGrp="1"/>
          </p:cNvSpPr>
          <p:nvPr>
            <p:ph type="title"/>
          </p:nvPr>
        </p:nvSpPr>
        <p:spPr>
          <a:xfrm>
            <a:off x="1144840" y="162019"/>
            <a:ext cx="10515600" cy="1590676"/>
          </a:xfrm>
        </p:spPr>
        <p:txBody>
          <a:bodyPr/>
          <a:lstStyle/>
          <a:p>
            <a:r>
              <a:rPr lang="nl-NL" sz="3200" dirty="0">
                <a:solidFill>
                  <a:schemeClr val="bg1">
                    <a:lumMod val="50000"/>
                  </a:schemeClr>
                </a:solidFill>
                <a:latin typeface="Calibri Light" panose="020F0302020204030204"/>
                <a:ea typeface="+mn-ea"/>
                <a:cs typeface="Adobe Arabic" panose="02040503050201020203" pitchFamily="18" charset="-78"/>
              </a:rPr>
              <a:t>Our research</a:t>
            </a:r>
          </a:p>
        </p:txBody>
      </p:sp>
      <p:sp>
        <p:nvSpPr>
          <p:cNvPr id="17410" name="Tijdelijke aanduiding voor inhoud 2"/>
          <p:cNvSpPr>
            <a:spLocks noGrp="1"/>
          </p:cNvSpPr>
          <p:nvPr>
            <p:ph idx="1"/>
          </p:nvPr>
        </p:nvSpPr>
        <p:spPr>
          <a:xfrm>
            <a:off x="1144840" y="1217047"/>
            <a:ext cx="11163895" cy="4713388"/>
          </a:xfrm>
        </p:spPr>
        <p:txBody>
          <a:bodyPr>
            <a:normAutofit/>
          </a:bodyPr>
          <a:lstStyle/>
          <a:p>
            <a:pPr marL="0" indent="0">
              <a:buNone/>
            </a:pPr>
            <a:r>
              <a:rPr lang="en-US" sz="3200" dirty="0" err="1">
                <a:solidFill>
                  <a:srgbClr val="F5AF51"/>
                </a:solidFill>
                <a:latin typeface="Calibri Light" panose="020F0302020204030204"/>
                <a:cs typeface="Adobe Arabic" panose="02040503050201020203" pitchFamily="18" charset="-78"/>
              </a:rPr>
              <a:t>DeSIRE</a:t>
            </a:r>
            <a:r>
              <a:rPr lang="en-US" sz="3200" dirty="0">
                <a:solidFill>
                  <a:schemeClr val="bg1">
                    <a:lumMod val="50000"/>
                  </a:schemeClr>
                </a:solidFill>
                <a:latin typeface="Calibri Light" panose="020F0302020204030204"/>
                <a:cs typeface="Adobe Arabic" panose="02040503050201020203" pitchFamily="18" charset="-78"/>
              </a:rPr>
              <a:t>: Designing systems for Informed Resilience Engineering</a:t>
            </a:r>
          </a:p>
        </p:txBody>
      </p:sp>
      <p:pic>
        <p:nvPicPr>
          <p:cNvPr id="4" name="Afbeelding 3"/>
          <p:cNvPicPr>
            <a:picLocks noChangeAspect="1"/>
          </p:cNvPicPr>
          <p:nvPr/>
        </p:nvPicPr>
        <p:blipFill>
          <a:blip r:embed="rId3"/>
          <a:stretch>
            <a:fillRect/>
          </a:stretch>
        </p:blipFill>
        <p:spPr>
          <a:xfrm>
            <a:off x="1708908" y="1817644"/>
            <a:ext cx="8774183" cy="5990054"/>
          </a:xfrm>
          <a:prstGeom prst="rect">
            <a:avLst/>
          </a:prstGeom>
        </p:spPr>
      </p:pic>
      <p:pic>
        <p:nvPicPr>
          <p:cNvPr id="5" name="Picture 4">
            <a:extLst>
              <a:ext uri="{FF2B5EF4-FFF2-40B4-BE49-F238E27FC236}">
                <a16:creationId xmlns:a16="http://schemas.microsoft.com/office/drawing/2014/main" id="{54CD8110-045C-4DCB-7F00-45E6B980E8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840" y="7713649"/>
            <a:ext cx="2001017" cy="285145"/>
          </a:xfrm>
          <a:prstGeom prst="rect">
            <a:avLst/>
          </a:prstGeom>
        </p:spPr>
      </p:pic>
      <p:pic>
        <p:nvPicPr>
          <p:cNvPr id="6" name="Picture 2" descr="AMS Institute - Delft University of Technology (TU Delft)">
            <a:extLst>
              <a:ext uri="{FF2B5EF4-FFF2-40B4-BE49-F238E27FC236}">
                <a16:creationId xmlns:a16="http://schemas.microsoft.com/office/drawing/2014/main" id="{86C47B69-2B77-3988-98DB-49E579063ED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9003" b="19969"/>
          <a:stretch/>
        </p:blipFill>
        <p:spPr bwMode="auto">
          <a:xfrm>
            <a:off x="3217803" y="7674054"/>
            <a:ext cx="656491" cy="267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215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045FBC-467C-37DA-FDE0-58C93CFE368D}"/>
              </a:ext>
            </a:extLst>
          </p:cNvPr>
          <p:cNvSpPr>
            <a:spLocks noGrp="1"/>
          </p:cNvSpPr>
          <p:nvPr>
            <p:ph type="sldNum" sz="quarter" idx="12"/>
          </p:nvPr>
        </p:nvSpPr>
        <p:spPr/>
        <p:txBody>
          <a:bodyPr/>
          <a:lstStyle/>
          <a:p>
            <a:fld id="{0B6E3864-6231-48FB-8B2F-405093D53FB3}" type="slidenum">
              <a:rPr lang="en-US" smtClean="0"/>
              <a:t>5</a:t>
            </a:fld>
            <a:endParaRPr lang="en-US"/>
          </a:p>
        </p:txBody>
      </p:sp>
      <p:sp>
        <p:nvSpPr>
          <p:cNvPr id="4" name="TextBox 3">
            <a:extLst>
              <a:ext uri="{FF2B5EF4-FFF2-40B4-BE49-F238E27FC236}">
                <a16:creationId xmlns:a16="http://schemas.microsoft.com/office/drawing/2014/main" id="{DC418661-7895-6144-E64D-ACF542688770}"/>
              </a:ext>
            </a:extLst>
          </p:cNvPr>
          <p:cNvSpPr txBox="1"/>
          <p:nvPr/>
        </p:nvSpPr>
        <p:spPr>
          <a:xfrm>
            <a:off x="1144840" y="4485214"/>
            <a:ext cx="5173410" cy="2450094"/>
          </a:xfrm>
          <a:prstGeom prst="rect">
            <a:avLst/>
          </a:prstGeom>
          <a:noFill/>
        </p:spPr>
        <p:txBody>
          <a:bodyPr wrap="square">
            <a:spAutoFit/>
          </a:bodyPr>
          <a:lstStyle/>
          <a:p>
            <a:pPr marL="0" marR="0" algn="just">
              <a:lnSpc>
                <a:spcPct val="107000"/>
              </a:lnSpc>
              <a:spcBef>
                <a:spcPts val="1200"/>
              </a:spcBef>
              <a:spcAft>
                <a:spcPts val="0"/>
              </a:spcAft>
            </a:pPr>
            <a:r>
              <a:rPr lang="en-US" dirty="0">
                <a:solidFill>
                  <a:schemeClr val="bg1">
                    <a:lumMod val="50000"/>
                  </a:schemeClr>
                </a:solidFill>
                <a:latin typeface="Calibri Light" panose="020F0302020204030204"/>
                <a:cs typeface="Adobe Arabic" panose="02040503050201020203" pitchFamily="18" charset="-78"/>
              </a:rPr>
              <a:t>The workshop brings together students, young designers, and young professionals from different disciplines, as well as stakeholders, including municipal representatives, to develop design solutions that transform leftover spaces into resilient urban spaces. The method, previously developed at TU Delft, aids the development of social-ecologically integrated spatial interventions.</a:t>
            </a:r>
          </a:p>
        </p:txBody>
      </p:sp>
      <p:sp>
        <p:nvSpPr>
          <p:cNvPr id="5" name="TextBox 4">
            <a:extLst>
              <a:ext uri="{FF2B5EF4-FFF2-40B4-BE49-F238E27FC236}">
                <a16:creationId xmlns:a16="http://schemas.microsoft.com/office/drawing/2014/main" id="{C3E674E0-660D-DDAB-6B5E-992FE29329AE}"/>
              </a:ext>
            </a:extLst>
          </p:cNvPr>
          <p:cNvSpPr txBox="1"/>
          <p:nvPr/>
        </p:nvSpPr>
        <p:spPr>
          <a:xfrm>
            <a:off x="1144840" y="3037582"/>
            <a:ext cx="5414666" cy="1077218"/>
          </a:xfrm>
          <a:prstGeom prst="rect">
            <a:avLst/>
          </a:prstGeom>
          <a:noFill/>
        </p:spPr>
        <p:txBody>
          <a:bodyPr wrap="square">
            <a:spAutoFit/>
          </a:bodyPr>
          <a:lstStyle/>
          <a:p>
            <a:pPr marR="0" lvl="0" rtl="0">
              <a:spcBef>
                <a:spcPts val="0"/>
              </a:spcBef>
              <a:spcAft>
                <a:spcPts val="0"/>
              </a:spcAft>
            </a:pPr>
            <a:r>
              <a:rPr lang="en-US" sz="2400" b="1" dirty="0">
                <a:solidFill>
                  <a:schemeClr val="bg1">
                    <a:lumMod val="65000"/>
                  </a:schemeClr>
                </a:solidFill>
                <a:latin typeface="Calibri Light" panose="020F0302020204030204"/>
                <a:cs typeface="Adobe Arabic" panose="02040503050201020203" pitchFamily="18" charset="-78"/>
              </a:rPr>
              <a:t>The </a:t>
            </a:r>
            <a:r>
              <a:rPr lang="en-US" sz="4400" b="1" dirty="0">
                <a:solidFill>
                  <a:srgbClr val="3A2861"/>
                </a:solidFill>
                <a:latin typeface="Calibri Light" panose="020F0302020204030204"/>
                <a:cs typeface="Adobe Arabic" panose="02040503050201020203" pitchFamily="18" charset="-78"/>
              </a:rPr>
              <a:t>aim</a:t>
            </a:r>
            <a:r>
              <a:rPr lang="en-US" sz="2400" b="1" dirty="0">
                <a:solidFill>
                  <a:schemeClr val="bg1">
                    <a:lumMod val="65000"/>
                  </a:schemeClr>
                </a:solidFill>
                <a:latin typeface="Calibri Light" panose="020F0302020204030204"/>
                <a:cs typeface="Adobe Arabic" panose="02040503050201020203" pitchFamily="18" charset="-78"/>
              </a:rPr>
              <a:t> of </a:t>
            </a:r>
          </a:p>
          <a:p>
            <a:pPr marR="0" lvl="0" rtl="0">
              <a:spcBef>
                <a:spcPts val="0"/>
              </a:spcBef>
              <a:spcAft>
                <a:spcPts val="0"/>
              </a:spcAft>
            </a:pPr>
            <a:endParaRPr lang="en-US" sz="2000" b="1" dirty="0">
              <a:solidFill>
                <a:srgbClr val="3A2861"/>
              </a:solidFill>
              <a:latin typeface="Calibri Light" panose="020F0302020204030204"/>
              <a:cs typeface="Adobe Arabic" panose="02040503050201020203" pitchFamily="18" charset="-78"/>
            </a:endParaRPr>
          </a:p>
        </p:txBody>
      </p:sp>
      <p:sp>
        <p:nvSpPr>
          <p:cNvPr id="6" name="TextBox 5">
            <a:extLst>
              <a:ext uri="{FF2B5EF4-FFF2-40B4-BE49-F238E27FC236}">
                <a16:creationId xmlns:a16="http://schemas.microsoft.com/office/drawing/2014/main" id="{7704EA5B-18E1-8B8D-6E54-794EED6E3263}"/>
              </a:ext>
            </a:extLst>
          </p:cNvPr>
          <p:cNvSpPr txBox="1"/>
          <p:nvPr/>
        </p:nvSpPr>
        <p:spPr>
          <a:xfrm>
            <a:off x="639956" y="3576191"/>
            <a:ext cx="6699318" cy="646331"/>
          </a:xfrm>
          <a:prstGeom prst="rect">
            <a:avLst/>
          </a:prstGeom>
          <a:noFill/>
        </p:spPr>
        <p:txBody>
          <a:bodyPr wrap="square">
            <a:spAutoFit/>
          </a:bodyPr>
          <a:lstStyle/>
          <a:p>
            <a:pPr algn="ctr"/>
            <a:r>
              <a:rPr lang="en-US" sz="3600" b="1" dirty="0" err="1">
                <a:solidFill>
                  <a:srgbClr val="F5AF51"/>
                </a:solidFill>
                <a:latin typeface="Calibri Light" panose="020F0302020204030204"/>
                <a:cs typeface="Adobe Arabic" panose="02040503050201020203" pitchFamily="18" charset="-78"/>
              </a:rPr>
              <a:t>DeSIRE</a:t>
            </a:r>
            <a:r>
              <a:rPr lang="en-US" sz="3600" b="1" dirty="0">
                <a:solidFill>
                  <a:srgbClr val="F5AF51"/>
                </a:solidFill>
                <a:latin typeface="Calibri Light" panose="020F0302020204030204"/>
                <a:cs typeface="Adobe Arabic" panose="02040503050201020203" pitchFamily="18" charset="-78"/>
              </a:rPr>
              <a:t> Design Workshop</a:t>
            </a:r>
            <a:endParaRPr lang="en-US" sz="3600" dirty="0"/>
          </a:p>
        </p:txBody>
      </p:sp>
      <p:pic>
        <p:nvPicPr>
          <p:cNvPr id="11" name="Picture 10">
            <a:extLst>
              <a:ext uri="{FF2B5EF4-FFF2-40B4-BE49-F238E27FC236}">
                <a16:creationId xmlns:a16="http://schemas.microsoft.com/office/drawing/2014/main" id="{41843B17-8D8A-18FF-F4A2-41881F5D33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840" y="7713649"/>
            <a:ext cx="2001017" cy="285145"/>
          </a:xfrm>
          <a:prstGeom prst="rect">
            <a:avLst/>
          </a:prstGeom>
        </p:spPr>
      </p:pic>
      <p:pic>
        <p:nvPicPr>
          <p:cNvPr id="12" name="Picture 2" descr="AMS Institute - Delft University of Technology (TU Delft)">
            <a:extLst>
              <a:ext uri="{FF2B5EF4-FFF2-40B4-BE49-F238E27FC236}">
                <a16:creationId xmlns:a16="http://schemas.microsoft.com/office/drawing/2014/main" id="{113FDA4D-4940-AAF9-3259-7F06B2D42AB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003" b="19969"/>
          <a:stretch/>
        </p:blipFill>
        <p:spPr bwMode="auto">
          <a:xfrm>
            <a:off x="3217803" y="7674054"/>
            <a:ext cx="656491" cy="267286"/>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oogle Shape;1274;p42">
            <a:extLst>
              <a:ext uri="{FF2B5EF4-FFF2-40B4-BE49-F238E27FC236}">
                <a16:creationId xmlns:a16="http://schemas.microsoft.com/office/drawing/2014/main" id="{BDABCB08-7C88-8847-DA12-381A593E4168}"/>
              </a:ext>
            </a:extLst>
          </p:cNvPr>
          <p:cNvGrpSpPr/>
          <p:nvPr/>
        </p:nvGrpSpPr>
        <p:grpSpPr>
          <a:xfrm>
            <a:off x="7508339" y="3442700"/>
            <a:ext cx="2198099" cy="1637418"/>
            <a:chOff x="3226563" y="1118600"/>
            <a:chExt cx="2198099" cy="1637418"/>
          </a:xfrm>
        </p:grpSpPr>
        <p:sp>
          <p:nvSpPr>
            <p:cNvPr id="25" name="Google Shape;1275;p42">
              <a:extLst>
                <a:ext uri="{FF2B5EF4-FFF2-40B4-BE49-F238E27FC236}">
                  <a16:creationId xmlns:a16="http://schemas.microsoft.com/office/drawing/2014/main" id="{6D042FDD-A401-77DC-6941-ECDF86D013CB}"/>
                </a:ext>
              </a:extLst>
            </p:cNvPr>
            <p:cNvSpPr/>
            <p:nvPr/>
          </p:nvSpPr>
          <p:spPr>
            <a:xfrm>
              <a:off x="3376373" y="1118600"/>
              <a:ext cx="1980335" cy="1584507"/>
            </a:xfrm>
            <a:custGeom>
              <a:avLst/>
              <a:gdLst/>
              <a:ahLst/>
              <a:cxnLst/>
              <a:rect l="l" t="t" r="r" b="b"/>
              <a:pathLst>
                <a:path w="18353" h="17207" extrusionOk="0">
                  <a:moveTo>
                    <a:pt x="8972" y="0"/>
                  </a:moveTo>
                  <a:cubicBezTo>
                    <a:pt x="7793" y="0"/>
                    <a:pt x="6460" y="236"/>
                    <a:pt x="4858" y="706"/>
                  </a:cubicBezTo>
                  <a:lnTo>
                    <a:pt x="5002" y="669"/>
                  </a:lnTo>
                  <a:lnTo>
                    <a:pt x="5002" y="669"/>
                  </a:lnTo>
                  <a:cubicBezTo>
                    <a:pt x="3645" y="1033"/>
                    <a:pt x="2467" y="1996"/>
                    <a:pt x="1672" y="3205"/>
                  </a:cubicBezTo>
                  <a:cubicBezTo>
                    <a:pt x="861" y="4446"/>
                    <a:pt x="431" y="5919"/>
                    <a:pt x="265" y="7408"/>
                  </a:cubicBezTo>
                  <a:cubicBezTo>
                    <a:pt x="1" y="9816"/>
                    <a:pt x="538" y="12472"/>
                    <a:pt x="2284" y="14077"/>
                  </a:cubicBezTo>
                  <a:cubicBezTo>
                    <a:pt x="3757" y="15409"/>
                    <a:pt x="5668" y="16684"/>
                    <a:pt x="7588" y="16990"/>
                  </a:cubicBezTo>
                  <a:cubicBezTo>
                    <a:pt x="8536" y="17141"/>
                    <a:pt x="9644" y="17206"/>
                    <a:pt x="10730" y="17206"/>
                  </a:cubicBezTo>
                  <a:cubicBezTo>
                    <a:pt x="11065" y="17206"/>
                    <a:pt x="11399" y="17200"/>
                    <a:pt x="11725" y="17188"/>
                  </a:cubicBezTo>
                  <a:cubicBezTo>
                    <a:pt x="14555" y="17081"/>
                    <a:pt x="17228" y="14690"/>
                    <a:pt x="17724" y="13655"/>
                  </a:cubicBezTo>
                  <a:cubicBezTo>
                    <a:pt x="18047" y="12993"/>
                    <a:pt x="18146" y="12240"/>
                    <a:pt x="18187" y="11504"/>
                  </a:cubicBezTo>
                  <a:cubicBezTo>
                    <a:pt x="18353" y="7946"/>
                    <a:pt x="16921" y="4289"/>
                    <a:pt x="14241" y="2080"/>
                  </a:cubicBezTo>
                  <a:cubicBezTo>
                    <a:pt x="12554" y="691"/>
                    <a:pt x="10989" y="0"/>
                    <a:pt x="89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76;p42">
              <a:extLst>
                <a:ext uri="{FF2B5EF4-FFF2-40B4-BE49-F238E27FC236}">
                  <a16:creationId xmlns:a16="http://schemas.microsoft.com/office/drawing/2014/main" id="{BF3F179F-C8A3-02DA-61C9-3A4B1B95EAD4}"/>
                </a:ext>
              </a:extLst>
            </p:cNvPr>
            <p:cNvSpPr/>
            <p:nvPr/>
          </p:nvSpPr>
          <p:spPr>
            <a:xfrm>
              <a:off x="3226563" y="1118600"/>
              <a:ext cx="2198099" cy="1637418"/>
            </a:xfrm>
            <a:custGeom>
              <a:avLst/>
              <a:gdLst/>
              <a:ahLst/>
              <a:cxnLst/>
              <a:rect l="l" t="t" r="r" b="b"/>
              <a:pathLst>
                <a:path w="18850" h="17463" extrusionOk="0">
                  <a:moveTo>
                    <a:pt x="9500" y="228"/>
                  </a:moveTo>
                  <a:cubicBezTo>
                    <a:pt x="9872" y="228"/>
                    <a:pt x="10245" y="252"/>
                    <a:pt x="10616" y="304"/>
                  </a:cubicBezTo>
                  <a:cubicBezTo>
                    <a:pt x="12106" y="520"/>
                    <a:pt x="13421" y="1248"/>
                    <a:pt x="14580" y="2191"/>
                  </a:cubicBezTo>
                  <a:cubicBezTo>
                    <a:pt x="17426" y="4483"/>
                    <a:pt x="18849" y="8289"/>
                    <a:pt x="18585" y="11897"/>
                  </a:cubicBezTo>
                  <a:cubicBezTo>
                    <a:pt x="18518" y="12774"/>
                    <a:pt x="18328" y="13618"/>
                    <a:pt x="17757" y="14304"/>
                  </a:cubicBezTo>
                  <a:cubicBezTo>
                    <a:pt x="17277" y="14850"/>
                    <a:pt x="16731" y="15339"/>
                    <a:pt x="16135" y="15752"/>
                  </a:cubicBezTo>
                  <a:cubicBezTo>
                    <a:pt x="15407" y="16257"/>
                    <a:pt x="14613" y="16654"/>
                    <a:pt x="13769" y="16927"/>
                  </a:cubicBezTo>
                  <a:cubicBezTo>
                    <a:pt x="13006" y="17156"/>
                    <a:pt x="12220" y="17205"/>
                    <a:pt x="11435" y="17205"/>
                  </a:cubicBezTo>
                  <a:cubicBezTo>
                    <a:pt x="11283" y="17205"/>
                    <a:pt x="11132" y="17203"/>
                    <a:pt x="10981" y="17200"/>
                  </a:cubicBezTo>
                  <a:cubicBezTo>
                    <a:pt x="9955" y="17192"/>
                    <a:pt x="8912" y="17151"/>
                    <a:pt x="7911" y="16952"/>
                  </a:cubicBezTo>
                  <a:cubicBezTo>
                    <a:pt x="6918" y="16754"/>
                    <a:pt x="5991" y="16323"/>
                    <a:pt x="5131" y="15802"/>
                  </a:cubicBezTo>
                  <a:cubicBezTo>
                    <a:pt x="3484" y="14793"/>
                    <a:pt x="1986" y="13510"/>
                    <a:pt x="1333" y="11648"/>
                  </a:cubicBezTo>
                  <a:cubicBezTo>
                    <a:pt x="1" y="7867"/>
                    <a:pt x="1333" y="2034"/>
                    <a:pt x="5652" y="875"/>
                  </a:cubicBezTo>
                  <a:cubicBezTo>
                    <a:pt x="5664" y="871"/>
                    <a:pt x="5674" y="865"/>
                    <a:pt x="5683" y="859"/>
                  </a:cubicBezTo>
                  <a:lnTo>
                    <a:pt x="5683" y="859"/>
                  </a:lnTo>
                  <a:cubicBezTo>
                    <a:pt x="6920" y="513"/>
                    <a:pt x="8208" y="228"/>
                    <a:pt x="9500" y="228"/>
                  </a:cubicBezTo>
                  <a:close/>
                  <a:moveTo>
                    <a:pt x="9501" y="0"/>
                  </a:moveTo>
                  <a:cubicBezTo>
                    <a:pt x="8100" y="0"/>
                    <a:pt x="6691" y="325"/>
                    <a:pt x="5354" y="710"/>
                  </a:cubicBezTo>
                  <a:cubicBezTo>
                    <a:pt x="5338" y="716"/>
                    <a:pt x="5324" y="724"/>
                    <a:pt x="5314" y="735"/>
                  </a:cubicBezTo>
                  <a:lnTo>
                    <a:pt x="5314" y="735"/>
                  </a:lnTo>
                  <a:cubicBezTo>
                    <a:pt x="1603" y="1931"/>
                    <a:pt x="228" y="6515"/>
                    <a:pt x="712" y="10051"/>
                  </a:cubicBezTo>
                  <a:cubicBezTo>
                    <a:pt x="985" y="12012"/>
                    <a:pt x="1871" y="13585"/>
                    <a:pt x="3393" y="14842"/>
                  </a:cubicBezTo>
                  <a:cubicBezTo>
                    <a:pt x="4982" y="16141"/>
                    <a:pt x="6744" y="17085"/>
                    <a:pt x="8796" y="17308"/>
                  </a:cubicBezTo>
                  <a:cubicBezTo>
                    <a:pt x="9570" y="17396"/>
                    <a:pt x="10362" y="17463"/>
                    <a:pt x="11150" y="17463"/>
                  </a:cubicBezTo>
                  <a:cubicBezTo>
                    <a:pt x="12434" y="17463"/>
                    <a:pt x="13708" y="17286"/>
                    <a:pt x="14878" y="16737"/>
                  </a:cubicBezTo>
                  <a:cubicBezTo>
                    <a:pt x="16144" y="16150"/>
                    <a:pt x="17616" y="15173"/>
                    <a:pt x="18312" y="13915"/>
                  </a:cubicBezTo>
                  <a:cubicBezTo>
                    <a:pt x="18775" y="13088"/>
                    <a:pt x="18841" y="12054"/>
                    <a:pt x="18841" y="11135"/>
                  </a:cubicBezTo>
                  <a:cubicBezTo>
                    <a:pt x="18849" y="10151"/>
                    <a:pt x="18742" y="9166"/>
                    <a:pt x="18510" y="8215"/>
                  </a:cubicBezTo>
                  <a:cubicBezTo>
                    <a:pt x="18088" y="6336"/>
                    <a:pt x="17203" y="4599"/>
                    <a:pt x="15937" y="3151"/>
                  </a:cubicBezTo>
                  <a:cubicBezTo>
                    <a:pt x="14737" y="1810"/>
                    <a:pt x="13115" y="652"/>
                    <a:pt x="11345" y="213"/>
                  </a:cubicBezTo>
                  <a:cubicBezTo>
                    <a:pt x="10736" y="64"/>
                    <a:pt x="10119" y="0"/>
                    <a:pt x="95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78;p42">
              <a:extLst>
                <a:ext uri="{FF2B5EF4-FFF2-40B4-BE49-F238E27FC236}">
                  <a16:creationId xmlns:a16="http://schemas.microsoft.com/office/drawing/2014/main" id="{B226D5C2-300C-6E99-9FE5-F82527B6D37F}"/>
                </a:ext>
              </a:extLst>
            </p:cNvPr>
            <p:cNvSpPr txBox="1"/>
            <p:nvPr/>
          </p:nvSpPr>
          <p:spPr>
            <a:xfrm flipH="1">
              <a:off x="3674773" y="1686003"/>
              <a:ext cx="1397000" cy="44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FFFFFF"/>
                  </a:solidFill>
                  <a:latin typeface="Fira Sans Extra Condensed Medium"/>
                  <a:ea typeface="Fira Sans Extra Condensed Medium"/>
                  <a:cs typeface="Fira Sans Extra Condensed Medium"/>
                  <a:sym typeface="Fira Sans Extra Condensed Medium"/>
                </a:rPr>
                <a:t>Leftover Spaces</a:t>
              </a:r>
              <a:endParaRPr sz="2000"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29" name="Google Shape;1279;p42">
            <a:extLst>
              <a:ext uri="{FF2B5EF4-FFF2-40B4-BE49-F238E27FC236}">
                <a16:creationId xmlns:a16="http://schemas.microsoft.com/office/drawing/2014/main" id="{EE398C36-EDD7-0101-D2FE-BB76D5F9C55E}"/>
              </a:ext>
            </a:extLst>
          </p:cNvPr>
          <p:cNvGrpSpPr/>
          <p:nvPr/>
        </p:nvGrpSpPr>
        <p:grpSpPr>
          <a:xfrm>
            <a:off x="8856067" y="4901556"/>
            <a:ext cx="2330721" cy="1853151"/>
            <a:chOff x="5125412" y="1968650"/>
            <a:chExt cx="2330721" cy="1853151"/>
          </a:xfrm>
        </p:grpSpPr>
        <p:sp>
          <p:nvSpPr>
            <p:cNvPr id="30" name="Google Shape;1280;p42">
              <a:extLst>
                <a:ext uri="{FF2B5EF4-FFF2-40B4-BE49-F238E27FC236}">
                  <a16:creationId xmlns:a16="http://schemas.microsoft.com/office/drawing/2014/main" id="{1A8FE9B4-8933-E48E-EE9B-D642EFE04D77}"/>
                </a:ext>
              </a:extLst>
            </p:cNvPr>
            <p:cNvSpPr/>
            <p:nvPr/>
          </p:nvSpPr>
          <p:spPr>
            <a:xfrm>
              <a:off x="5131799" y="2010020"/>
              <a:ext cx="2206327" cy="1811781"/>
            </a:xfrm>
            <a:custGeom>
              <a:avLst/>
              <a:gdLst/>
              <a:ahLst/>
              <a:cxnLst/>
              <a:rect l="l" t="t" r="r" b="b"/>
              <a:pathLst>
                <a:path w="15812" h="20287" extrusionOk="0">
                  <a:moveTo>
                    <a:pt x="13247" y="2685"/>
                  </a:moveTo>
                  <a:lnTo>
                    <a:pt x="13691" y="3565"/>
                  </a:lnTo>
                  <a:lnTo>
                    <a:pt x="13691" y="3565"/>
                  </a:lnTo>
                  <a:cubicBezTo>
                    <a:pt x="13551" y="3269"/>
                    <a:pt x="13403" y="2975"/>
                    <a:pt x="13247" y="2685"/>
                  </a:cubicBezTo>
                  <a:close/>
                  <a:moveTo>
                    <a:pt x="8694" y="1"/>
                  </a:moveTo>
                  <a:cubicBezTo>
                    <a:pt x="7898" y="1"/>
                    <a:pt x="7091" y="149"/>
                    <a:pt x="6347" y="410"/>
                  </a:cubicBezTo>
                  <a:cubicBezTo>
                    <a:pt x="5445" y="724"/>
                    <a:pt x="4576" y="1196"/>
                    <a:pt x="3906" y="1866"/>
                  </a:cubicBezTo>
                  <a:cubicBezTo>
                    <a:pt x="3417" y="2354"/>
                    <a:pt x="3037" y="2933"/>
                    <a:pt x="2664" y="3513"/>
                  </a:cubicBezTo>
                  <a:cubicBezTo>
                    <a:pt x="2226" y="4199"/>
                    <a:pt x="1796" y="4886"/>
                    <a:pt x="1374" y="5573"/>
                  </a:cubicBezTo>
                  <a:cubicBezTo>
                    <a:pt x="1084" y="6028"/>
                    <a:pt x="828" y="6499"/>
                    <a:pt x="604" y="6988"/>
                  </a:cubicBezTo>
                  <a:cubicBezTo>
                    <a:pt x="8" y="8386"/>
                    <a:pt x="0" y="9966"/>
                    <a:pt x="306" y="11456"/>
                  </a:cubicBezTo>
                  <a:cubicBezTo>
                    <a:pt x="612" y="12937"/>
                    <a:pt x="1233" y="14335"/>
                    <a:pt x="1870" y="15709"/>
                  </a:cubicBezTo>
                  <a:cubicBezTo>
                    <a:pt x="2292" y="16611"/>
                    <a:pt x="2722" y="17512"/>
                    <a:pt x="3326" y="18299"/>
                  </a:cubicBezTo>
                  <a:cubicBezTo>
                    <a:pt x="3939" y="19085"/>
                    <a:pt x="4733" y="19763"/>
                    <a:pt x="5676" y="20061"/>
                  </a:cubicBezTo>
                  <a:cubicBezTo>
                    <a:pt x="6226" y="20240"/>
                    <a:pt x="6804" y="20286"/>
                    <a:pt x="7383" y="20286"/>
                  </a:cubicBezTo>
                  <a:cubicBezTo>
                    <a:pt x="7631" y="20286"/>
                    <a:pt x="7879" y="20278"/>
                    <a:pt x="8125" y="20268"/>
                  </a:cubicBezTo>
                  <a:cubicBezTo>
                    <a:pt x="9102" y="20243"/>
                    <a:pt x="10086" y="20193"/>
                    <a:pt x="11021" y="19904"/>
                  </a:cubicBezTo>
                  <a:cubicBezTo>
                    <a:pt x="12461" y="19449"/>
                    <a:pt x="13661" y="18447"/>
                    <a:pt x="14372" y="17124"/>
                  </a:cubicBezTo>
                  <a:cubicBezTo>
                    <a:pt x="14811" y="16296"/>
                    <a:pt x="15043" y="15378"/>
                    <a:pt x="15200" y="14459"/>
                  </a:cubicBezTo>
                  <a:cubicBezTo>
                    <a:pt x="15812" y="10780"/>
                    <a:pt x="15293" y="7005"/>
                    <a:pt x="13724" y="3637"/>
                  </a:cubicBezTo>
                  <a:lnTo>
                    <a:pt x="13724" y="3637"/>
                  </a:lnTo>
                  <a:cubicBezTo>
                    <a:pt x="13742" y="3670"/>
                    <a:pt x="13759" y="3703"/>
                    <a:pt x="13777" y="3736"/>
                  </a:cubicBezTo>
                  <a:lnTo>
                    <a:pt x="13691" y="3565"/>
                  </a:lnTo>
                  <a:lnTo>
                    <a:pt x="13691" y="3565"/>
                  </a:lnTo>
                  <a:cubicBezTo>
                    <a:pt x="13702" y="3589"/>
                    <a:pt x="13713" y="3613"/>
                    <a:pt x="13724" y="3637"/>
                  </a:cubicBezTo>
                  <a:lnTo>
                    <a:pt x="13724" y="3637"/>
                  </a:lnTo>
                  <a:cubicBezTo>
                    <a:pt x="13210" y="2667"/>
                    <a:pt x="12655" y="1677"/>
                    <a:pt x="11791" y="989"/>
                  </a:cubicBezTo>
                  <a:cubicBezTo>
                    <a:pt x="10919" y="296"/>
                    <a:pt x="9818" y="1"/>
                    <a:pt x="86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81;p42">
              <a:extLst>
                <a:ext uri="{FF2B5EF4-FFF2-40B4-BE49-F238E27FC236}">
                  <a16:creationId xmlns:a16="http://schemas.microsoft.com/office/drawing/2014/main" id="{16F454A5-02E6-EDBB-C0BC-A86D4A2E1233}"/>
                </a:ext>
              </a:extLst>
            </p:cNvPr>
            <p:cNvSpPr/>
            <p:nvPr/>
          </p:nvSpPr>
          <p:spPr>
            <a:xfrm>
              <a:off x="5125412" y="1968650"/>
              <a:ext cx="2330721" cy="1832373"/>
            </a:xfrm>
            <a:custGeom>
              <a:avLst/>
              <a:gdLst/>
              <a:ahLst/>
              <a:cxnLst/>
              <a:rect l="l" t="t" r="r" b="b"/>
              <a:pathLst>
                <a:path w="16185" h="20540" extrusionOk="0">
                  <a:moveTo>
                    <a:pt x="8710" y="239"/>
                  </a:moveTo>
                  <a:cubicBezTo>
                    <a:pt x="8917" y="239"/>
                    <a:pt x="9123" y="249"/>
                    <a:pt x="9325" y="269"/>
                  </a:cubicBezTo>
                  <a:cubicBezTo>
                    <a:pt x="10326" y="360"/>
                    <a:pt x="11286" y="724"/>
                    <a:pt x="12031" y="1411"/>
                  </a:cubicBezTo>
                  <a:cubicBezTo>
                    <a:pt x="12760" y="2099"/>
                    <a:pt x="13254" y="3006"/>
                    <a:pt x="13721" y="3891"/>
                  </a:cubicBezTo>
                  <a:lnTo>
                    <a:pt x="13721" y="3891"/>
                  </a:lnTo>
                  <a:cubicBezTo>
                    <a:pt x="15082" y="6867"/>
                    <a:pt x="15626" y="10156"/>
                    <a:pt x="15308" y="13425"/>
                  </a:cubicBezTo>
                  <a:cubicBezTo>
                    <a:pt x="15117" y="15262"/>
                    <a:pt x="14704" y="17165"/>
                    <a:pt x="13355" y="18514"/>
                  </a:cubicBezTo>
                  <a:cubicBezTo>
                    <a:pt x="11965" y="19896"/>
                    <a:pt x="10178" y="20210"/>
                    <a:pt x="8283" y="20276"/>
                  </a:cubicBezTo>
                  <a:cubicBezTo>
                    <a:pt x="8032" y="20284"/>
                    <a:pt x="7780" y="20292"/>
                    <a:pt x="7527" y="20292"/>
                  </a:cubicBezTo>
                  <a:cubicBezTo>
                    <a:pt x="6751" y="20292"/>
                    <a:pt x="5974" y="20220"/>
                    <a:pt x="5263" y="19871"/>
                  </a:cubicBezTo>
                  <a:cubicBezTo>
                    <a:pt x="4444" y="19465"/>
                    <a:pt x="3790" y="18803"/>
                    <a:pt x="3277" y="18067"/>
                  </a:cubicBezTo>
                  <a:cubicBezTo>
                    <a:pt x="2739" y="17298"/>
                    <a:pt x="2342" y="16445"/>
                    <a:pt x="1953" y="15601"/>
                  </a:cubicBezTo>
                  <a:cubicBezTo>
                    <a:pt x="1523" y="14699"/>
                    <a:pt x="1142" y="13764"/>
                    <a:pt x="819" y="12821"/>
                  </a:cubicBezTo>
                  <a:cubicBezTo>
                    <a:pt x="240" y="11001"/>
                    <a:pt x="9" y="8965"/>
                    <a:pt x="778" y="7162"/>
                  </a:cubicBezTo>
                  <a:cubicBezTo>
                    <a:pt x="1150" y="6268"/>
                    <a:pt x="1721" y="5449"/>
                    <a:pt x="2234" y="4638"/>
                  </a:cubicBezTo>
                  <a:cubicBezTo>
                    <a:pt x="2739" y="3819"/>
                    <a:pt x="3244" y="2925"/>
                    <a:pt x="3914" y="2205"/>
                  </a:cubicBezTo>
                  <a:cubicBezTo>
                    <a:pt x="5098" y="948"/>
                    <a:pt x="6963" y="239"/>
                    <a:pt x="8710" y="239"/>
                  </a:cubicBezTo>
                  <a:close/>
                  <a:moveTo>
                    <a:pt x="8734" y="1"/>
                  </a:moveTo>
                  <a:cubicBezTo>
                    <a:pt x="7529" y="1"/>
                    <a:pt x="6312" y="339"/>
                    <a:pt x="5263" y="898"/>
                  </a:cubicBezTo>
                  <a:cubicBezTo>
                    <a:pt x="3442" y="1866"/>
                    <a:pt x="2483" y="3769"/>
                    <a:pt x="1440" y="5465"/>
                  </a:cubicBezTo>
                  <a:cubicBezTo>
                    <a:pt x="919" y="6301"/>
                    <a:pt x="439" y="7145"/>
                    <a:pt x="224" y="8113"/>
                  </a:cubicBezTo>
                  <a:cubicBezTo>
                    <a:pt x="25" y="9056"/>
                    <a:pt x="0" y="10024"/>
                    <a:pt x="149" y="10976"/>
                  </a:cubicBezTo>
                  <a:cubicBezTo>
                    <a:pt x="439" y="13045"/>
                    <a:pt x="1374" y="15047"/>
                    <a:pt x="2317" y="16892"/>
                  </a:cubicBezTo>
                  <a:cubicBezTo>
                    <a:pt x="3144" y="18514"/>
                    <a:pt x="4369" y="20102"/>
                    <a:pt x="6264" y="20433"/>
                  </a:cubicBezTo>
                  <a:cubicBezTo>
                    <a:pt x="6711" y="20511"/>
                    <a:pt x="7174" y="20539"/>
                    <a:pt x="7640" y="20539"/>
                  </a:cubicBezTo>
                  <a:cubicBezTo>
                    <a:pt x="8219" y="20539"/>
                    <a:pt x="8803" y="20496"/>
                    <a:pt x="9367" y="20450"/>
                  </a:cubicBezTo>
                  <a:cubicBezTo>
                    <a:pt x="10277" y="20367"/>
                    <a:pt x="11179" y="20193"/>
                    <a:pt x="12006" y="19780"/>
                  </a:cubicBezTo>
                  <a:cubicBezTo>
                    <a:pt x="13603" y="18969"/>
                    <a:pt x="14654" y="17504"/>
                    <a:pt x="15126" y="15800"/>
                  </a:cubicBezTo>
                  <a:cubicBezTo>
                    <a:pt x="16184" y="11888"/>
                    <a:pt x="15621" y="7532"/>
                    <a:pt x="13956" y="3854"/>
                  </a:cubicBezTo>
                  <a:lnTo>
                    <a:pt x="13956" y="3854"/>
                  </a:lnTo>
                  <a:cubicBezTo>
                    <a:pt x="13955" y="3837"/>
                    <a:pt x="13951" y="3820"/>
                    <a:pt x="13942" y="3802"/>
                  </a:cubicBezTo>
                  <a:lnTo>
                    <a:pt x="13934" y="3802"/>
                  </a:lnTo>
                  <a:cubicBezTo>
                    <a:pt x="13930" y="3794"/>
                    <a:pt x="13925" y="3786"/>
                    <a:pt x="13921" y="3778"/>
                  </a:cubicBezTo>
                  <a:lnTo>
                    <a:pt x="13921" y="3778"/>
                  </a:lnTo>
                  <a:cubicBezTo>
                    <a:pt x="13761" y="3429"/>
                    <a:pt x="13592" y="3087"/>
                    <a:pt x="13413" y="2751"/>
                  </a:cubicBezTo>
                  <a:cubicBezTo>
                    <a:pt x="13392" y="2710"/>
                    <a:pt x="13358" y="2693"/>
                    <a:pt x="13323" y="2693"/>
                  </a:cubicBezTo>
                  <a:cubicBezTo>
                    <a:pt x="13316" y="2693"/>
                    <a:pt x="13309" y="2694"/>
                    <a:pt x="13303" y="2695"/>
                  </a:cubicBezTo>
                  <a:lnTo>
                    <a:pt x="13303" y="2695"/>
                  </a:lnTo>
                  <a:cubicBezTo>
                    <a:pt x="12582" y="1551"/>
                    <a:pt x="11686" y="588"/>
                    <a:pt x="10285" y="203"/>
                  </a:cubicBezTo>
                  <a:cubicBezTo>
                    <a:pt x="9780" y="65"/>
                    <a:pt x="9258" y="1"/>
                    <a:pt x="87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83;p42">
              <a:extLst>
                <a:ext uri="{FF2B5EF4-FFF2-40B4-BE49-F238E27FC236}">
                  <a16:creationId xmlns:a16="http://schemas.microsoft.com/office/drawing/2014/main" id="{671B04A1-8CEE-7301-74B2-E3F14B2F82F9}"/>
                </a:ext>
              </a:extLst>
            </p:cNvPr>
            <p:cNvSpPr txBox="1"/>
            <p:nvPr/>
          </p:nvSpPr>
          <p:spPr>
            <a:xfrm flipH="1">
              <a:off x="5376388" y="2628736"/>
              <a:ext cx="1746900" cy="44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FFFFFF"/>
                  </a:solidFill>
                  <a:latin typeface="Fira Sans Extra Condensed Medium"/>
                  <a:ea typeface="Fira Sans Extra Condensed Medium"/>
                  <a:cs typeface="Fira Sans Extra Condensed Medium"/>
                  <a:sym typeface="Fira Sans Extra Condensed Medium"/>
                </a:rPr>
                <a:t>Urban </a:t>
              </a:r>
            </a:p>
            <a:p>
              <a:pPr marL="0" lvl="0" indent="0" algn="ctr" rtl="0">
                <a:spcBef>
                  <a:spcPts val="0"/>
                </a:spcBef>
                <a:spcAft>
                  <a:spcPts val="0"/>
                </a:spcAft>
                <a:buNone/>
              </a:pPr>
              <a:r>
                <a:rPr lang="en" sz="2000" dirty="0">
                  <a:solidFill>
                    <a:srgbClr val="FFFFFF"/>
                  </a:solidFill>
                  <a:latin typeface="Fira Sans Extra Condensed Medium"/>
                  <a:ea typeface="Fira Sans Extra Condensed Medium"/>
                  <a:cs typeface="Fira Sans Extra Condensed Medium"/>
                  <a:sym typeface="Fira Sans Extra Condensed Medium"/>
                </a:rPr>
                <a:t>Resilience</a:t>
              </a:r>
              <a:endParaRPr sz="2000"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4" name="Google Shape;1284;p42">
            <a:extLst>
              <a:ext uri="{FF2B5EF4-FFF2-40B4-BE49-F238E27FC236}">
                <a16:creationId xmlns:a16="http://schemas.microsoft.com/office/drawing/2014/main" id="{FD925EB2-BB7E-85FB-4F97-1AFBD18BDD5C}"/>
              </a:ext>
            </a:extLst>
          </p:cNvPr>
          <p:cNvGrpSpPr/>
          <p:nvPr/>
        </p:nvGrpSpPr>
        <p:grpSpPr>
          <a:xfrm>
            <a:off x="6823134" y="5066524"/>
            <a:ext cx="1928496" cy="1752476"/>
            <a:chOff x="3317738" y="2853586"/>
            <a:chExt cx="1928496" cy="1752476"/>
          </a:xfrm>
        </p:grpSpPr>
        <p:sp>
          <p:nvSpPr>
            <p:cNvPr id="35" name="Google Shape;1285;p42">
              <a:extLst>
                <a:ext uri="{FF2B5EF4-FFF2-40B4-BE49-F238E27FC236}">
                  <a16:creationId xmlns:a16="http://schemas.microsoft.com/office/drawing/2014/main" id="{B7196021-ED41-33E5-FFBD-76BBECB0A1EB}"/>
                </a:ext>
              </a:extLst>
            </p:cNvPr>
            <p:cNvSpPr/>
            <p:nvPr/>
          </p:nvSpPr>
          <p:spPr>
            <a:xfrm>
              <a:off x="3322207" y="2918802"/>
              <a:ext cx="1863635" cy="1687260"/>
            </a:xfrm>
            <a:custGeom>
              <a:avLst/>
              <a:gdLst/>
              <a:ahLst/>
              <a:cxnLst/>
              <a:rect l="l" t="t" r="r" b="b"/>
              <a:pathLst>
                <a:path w="17096" h="20282" extrusionOk="0">
                  <a:moveTo>
                    <a:pt x="8431" y="1"/>
                  </a:moveTo>
                  <a:cubicBezTo>
                    <a:pt x="6933" y="1"/>
                    <a:pt x="5496" y="575"/>
                    <a:pt x="4419" y="1612"/>
                  </a:cubicBezTo>
                  <a:cubicBezTo>
                    <a:pt x="3815" y="2208"/>
                    <a:pt x="3344" y="2928"/>
                    <a:pt x="2913" y="3656"/>
                  </a:cubicBezTo>
                  <a:cubicBezTo>
                    <a:pt x="1201" y="6577"/>
                    <a:pt x="1" y="9878"/>
                    <a:pt x="1" y="13262"/>
                  </a:cubicBezTo>
                  <a:cubicBezTo>
                    <a:pt x="1" y="14023"/>
                    <a:pt x="59" y="14801"/>
                    <a:pt x="332" y="15513"/>
                  </a:cubicBezTo>
                  <a:cubicBezTo>
                    <a:pt x="729" y="16564"/>
                    <a:pt x="1556" y="17416"/>
                    <a:pt x="2508" y="18020"/>
                  </a:cubicBezTo>
                  <a:cubicBezTo>
                    <a:pt x="3460" y="18624"/>
                    <a:pt x="4527" y="19013"/>
                    <a:pt x="5603" y="19369"/>
                  </a:cubicBezTo>
                  <a:cubicBezTo>
                    <a:pt x="7119" y="19863"/>
                    <a:pt x="8757" y="20281"/>
                    <a:pt x="10333" y="20281"/>
                  </a:cubicBezTo>
                  <a:cubicBezTo>
                    <a:pt x="11423" y="20281"/>
                    <a:pt x="12484" y="20081"/>
                    <a:pt x="13455" y="19567"/>
                  </a:cubicBezTo>
                  <a:cubicBezTo>
                    <a:pt x="14737" y="18889"/>
                    <a:pt x="15714" y="17705"/>
                    <a:pt x="16301" y="16373"/>
                  </a:cubicBezTo>
                  <a:cubicBezTo>
                    <a:pt x="16880" y="15049"/>
                    <a:pt x="17095" y="13577"/>
                    <a:pt x="17079" y="12129"/>
                  </a:cubicBezTo>
                  <a:cubicBezTo>
                    <a:pt x="17029" y="8116"/>
                    <a:pt x="15391" y="5311"/>
                    <a:pt x="12578" y="1827"/>
                  </a:cubicBezTo>
                  <a:cubicBezTo>
                    <a:pt x="11411" y="603"/>
                    <a:pt x="10269" y="90"/>
                    <a:pt x="8705" y="7"/>
                  </a:cubicBezTo>
                  <a:cubicBezTo>
                    <a:pt x="8614" y="3"/>
                    <a:pt x="8523" y="1"/>
                    <a:pt x="84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86;p42">
              <a:extLst>
                <a:ext uri="{FF2B5EF4-FFF2-40B4-BE49-F238E27FC236}">
                  <a16:creationId xmlns:a16="http://schemas.microsoft.com/office/drawing/2014/main" id="{B9FC6608-C9F1-E500-14BA-842A12FD5A05}"/>
                </a:ext>
              </a:extLst>
            </p:cNvPr>
            <p:cNvSpPr/>
            <p:nvPr/>
          </p:nvSpPr>
          <p:spPr>
            <a:xfrm>
              <a:off x="3317738" y="2853586"/>
              <a:ext cx="1928496" cy="1706809"/>
            </a:xfrm>
            <a:custGeom>
              <a:avLst/>
              <a:gdLst/>
              <a:ahLst/>
              <a:cxnLst/>
              <a:rect l="l" t="t" r="r" b="b"/>
              <a:pathLst>
                <a:path w="17691" h="20517" extrusionOk="0">
                  <a:moveTo>
                    <a:pt x="8773" y="232"/>
                  </a:moveTo>
                  <a:cubicBezTo>
                    <a:pt x="10298" y="232"/>
                    <a:pt x="11726" y="875"/>
                    <a:pt x="12835" y="2014"/>
                  </a:cubicBezTo>
                  <a:lnTo>
                    <a:pt x="12835" y="2014"/>
                  </a:lnTo>
                  <a:cubicBezTo>
                    <a:pt x="12839" y="2022"/>
                    <a:pt x="12844" y="2030"/>
                    <a:pt x="12850" y="2038"/>
                  </a:cubicBezTo>
                  <a:cubicBezTo>
                    <a:pt x="15043" y="4752"/>
                    <a:pt x="16988" y="7697"/>
                    <a:pt x="17269" y="11272"/>
                  </a:cubicBezTo>
                  <a:cubicBezTo>
                    <a:pt x="17434" y="13274"/>
                    <a:pt x="17211" y="15392"/>
                    <a:pt x="16193" y="17163"/>
                  </a:cubicBezTo>
                  <a:cubicBezTo>
                    <a:pt x="15233" y="18834"/>
                    <a:pt x="13636" y="19960"/>
                    <a:pt x="11717" y="20216"/>
                  </a:cubicBezTo>
                  <a:cubicBezTo>
                    <a:pt x="11364" y="20263"/>
                    <a:pt x="11010" y="20284"/>
                    <a:pt x="10657" y="20284"/>
                  </a:cubicBezTo>
                  <a:cubicBezTo>
                    <a:pt x="9128" y="20284"/>
                    <a:pt x="7601" y="19887"/>
                    <a:pt x="6157" y="19430"/>
                  </a:cubicBezTo>
                  <a:cubicBezTo>
                    <a:pt x="4303" y="18834"/>
                    <a:pt x="2284" y="18082"/>
                    <a:pt x="1192" y="16360"/>
                  </a:cubicBezTo>
                  <a:cubicBezTo>
                    <a:pt x="108" y="14664"/>
                    <a:pt x="406" y="12248"/>
                    <a:pt x="787" y="10362"/>
                  </a:cubicBezTo>
                  <a:cubicBezTo>
                    <a:pt x="1184" y="8409"/>
                    <a:pt x="1912" y="6539"/>
                    <a:pt x="2847" y="4785"/>
                  </a:cubicBezTo>
                  <a:cubicBezTo>
                    <a:pt x="3873" y="2857"/>
                    <a:pt x="5097" y="1020"/>
                    <a:pt x="7323" y="424"/>
                  </a:cubicBezTo>
                  <a:cubicBezTo>
                    <a:pt x="7811" y="295"/>
                    <a:pt x="8297" y="232"/>
                    <a:pt x="8773" y="232"/>
                  </a:cubicBezTo>
                  <a:close/>
                  <a:moveTo>
                    <a:pt x="8789" y="1"/>
                  </a:moveTo>
                  <a:cubicBezTo>
                    <a:pt x="8636" y="1"/>
                    <a:pt x="8481" y="7"/>
                    <a:pt x="8324" y="19"/>
                  </a:cubicBezTo>
                  <a:cubicBezTo>
                    <a:pt x="6405" y="176"/>
                    <a:pt x="4816" y="1235"/>
                    <a:pt x="3749" y="2799"/>
                  </a:cubicBezTo>
                  <a:cubicBezTo>
                    <a:pt x="2549" y="4561"/>
                    <a:pt x="1622" y="6506"/>
                    <a:pt x="1002" y="8550"/>
                  </a:cubicBezTo>
                  <a:cubicBezTo>
                    <a:pt x="406" y="10494"/>
                    <a:pt x="1" y="12720"/>
                    <a:pt x="332" y="14747"/>
                  </a:cubicBezTo>
                  <a:cubicBezTo>
                    <a:pt x="663" y="16774"/>
                    <a:pt x="2251" y="18106"/>
                    <a:pt x="4047" y="18901"/>
                  </a:cubicBezTo>
                  <a:cubicBezTo>
                    <a:pt x="5900" y="19720"/>
                    <a:pt x="8002" y="20357"/>
                    <a:pt x="10037" y="20498"/>
                  </a:cubicBezTo>
                  <a:cubicBezTo>
                    <a:pt x="10232" y="20510"/>
                    <a:pt x="10426" y="20517"/>
                    <a:pt x="10620" y="20517"/>
                  </a:cubicBezTo>
                  <a:cubicBezTo>
                    <a:pt x="12304" y="20517"/>
                    <a:pt x="13937" y="20021"/>
                    <a:pt x="15184" y="18826"/>
                  </a:cubicBezTo>
                  <a:cubicBezTo>
                    <a:pt x="16615" y="17453"/>
                    <a:pt x="17310" y="15516"/>
                    <a:pt x="17492" y="13572"/>
                  </a:cubicBezTo>
                  <a:cubicBezTo>
                    <a:pt x="17691" y="11470"/>
                    <a:pt x="17376" y="9344"/>
                    <a:pt x="16566" y="7391"/>
                  </a:cubicBezTo>
                  <a:cubicBezTo>
                    <a:pt x="15719" y="5377"/>
                    <a:pt x="14407" y="3600"/>
                    <a:pt x="13043" y="1906"/>
                  </a:cubicBezTo>
                  <a:lnTo>
                    <a:pt x="13043" y="1906"/>
                  </a:lnTo>
                  <a:cubicBezTo>
                    <a:pt x="13037" y="1892"/>
                    <a:pt x="13029" y="1878"/>
                    <a:pt x="13016" y="1864"/>
                  </a:cubicBezTo>
                  <a:lnTo>
                    <a:pt x="13016" y="1864"/>
                  </a:lnTo>
                  <a:lnTo>
                    <a:pt x="13012" y="1868"/>
                  </a:lnTo>
                  <a:lnTo>
                    <a:pt x="13012" y="1868"/>
                  </a:lnTo>
                  <a:cubicBezTo>
                    <a:pt x="13001" y="1857"/>
                    <a:pt x="12990" y="1848"/>
                    <a:pt x="12979" y="1842"/>
                  </a:cubicBezTo>
                  <a:lnTo>
                    <a:pt x="12979" y="1842"/>
                  </a:lnTo>
                  <a:cubicBezTo>
                    <a:pt x="11834" y="666"/>
                    <a:pt x="10404" y="1"/>
                    <a:pt x="87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88;p42">
              <a:extLst>
                <a:ext uri="{FF2B5EF4-FFF2-40B4-BE49-F238E27FC236}">
                  <a16:creationId xmlns:a16="http://schemas.microsoft.com/office/drawing/2014/main" id="{50B305EF-F700-83DB-806D-8EEB5C704C7B}"/>
                </a:ext>
              </a:extLst>
            </p:cNvPr>
            <p:cNvSpPr txBox="1"/>
            <p:nvPr/>
          </p:nvSpPr>
          <p:spPr>
            <a:xfrm flipH="1">
              <a:off x="3626107" y="3493507"/>
              <a:ext cx="1255833" cy="5232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rgbClr val="FFFFFF"/>
                  </a:solidFill>
                  <a:latin typeface="Fira Sans Extra Condensed Medium"/>
                  <a:sym typeface="Fira Sans Extra Condensed Medium"/>
                </a:rPr>
                <a:t>D</a:t>
              </a:r>
              <a:r>
                <a:rPr lang="en-US" sz="2000" dirty="0" err="1">
                  <a:solidFill>
                    <a:srgbClr val="FFFFFF"/>
                  </a:solidFill>
                  <a:latin typeface="Fira Sans Extra Condensed Medium"/>
                </a:rPr>
                <a:t>esign</a:t>
              </a:r>
              <a:r>
                <a:rPr lang="en-US" sz="2000" dirty="0">
                  <a:solidFill>
                    <a:srgbClr val="FFFFFF"/>
                  </a:solidFill>
                  <a:latin typeface="Fira Sans Extra Condensed Medium"/>
                </a:rPr>
                <a:t> solutions </a:t>
              </a:r>
              <a:endParaRPr sz="2000" dirty="0">
                <a:solidFill>
                  <a:srgbClr val="FFFFFF"/>
                </a:solidFill>
                <a:latin typeface="Fira Sans Extra Condensed Medium"/>
                <a:sym typeface="Fira Sans Extra Condensed Medium"/>
              </a:endParaRPr>
            </a:p>
          </p:txBody>
        </p:sp>
      </p:grpSp>
    </p:spTree>
    <p:extLst>
      <p:ext uri="{BB962C8B-B14F-4D97-AF65-F5344CB8AC3E}">
        <p14:creationId xmlns:p14="http://schemas.microsoft.com/office/powerpoint/2010/main" val="368830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7C0281-DBCA-1494-45D1-46DD5F3CB5BF}"/>
              </a:ext>
            </a:extLst>
          </p:cNvPr>
          <p:cNvSpPr>
            <a:spLocks noGrp="1"/>
          </p:cNvSpPr>
          <p:nvPr>
            <p:ph type="sldNum" sz="quarter" idx="12"/>
          </p:nvPr>
        </p:nvSpPr>
        <p:spPr/>
        <p:txBody>
          <a:bodyPr/>
          <a:lstStyle/>
          <a:p>
            <a:fld id="{0B6E3864-6231-48FB-8B2F-405093D53FB3}" type="slidenum">
              <a:rPr lang="en-US" smtClean="0"/>
              <a:t>6</a:t>
            </a:fld>
            <a:endParaRPr lang="en-US"/>
          </a:p>
        </p:txBody>
      </p:sp>
      <p:sp>
        <p:nvSpPr>
          <p:cNvPr id="4" name="TextBox 3">
            <a:extLst>
              <a:ext uri="{FF2B5EF4-FFF2-40B4-BE49-F238E27FC236}">
                <a16:creationId xmlns:a16="http://schemas.microsoft.com/office/drawing/2014/main" id="{903F4C98-3AB3-B434-74BB-1286C753DF0E}"/>
              </a:ext>
            </a:extLst>
          </p:cNvPr>
          <p:cNvSpPr txBox="1"/>
          <p:nvPr/>
        </p:nvSpPr>
        <p:spPr>
          <a:xfrm>
            <a:off x="1144840" y="4260706"/>
            <a:ext cx="10208960" cy="1561005"/>
          </a:xfrm>
          <a:prstGeom prst="rect">
            <a:avLst/>
          </a:prstGeom>
          <a:noFill/>
        </p:spPr>
        <p:txBody>
          <a:bodyPr wrap="square">
            <a:spAutoFit/>
          </a:bodyPr>
          <a:lstStyle/>
          <a:p>
            <a:pPr marR="0" algn="just">
              <a:lnSpc>
                <a:spcPct val="107000"/>
              </a:lnSpc>
              <a:spcBef>
                <a:spcPts val="0"/>
              </a:spcBef>
              <a:spcAft>
                <a:spcPts val="800"/>
              </a:spcAft>
            </a:pPr>
            <a:r>
              <a:rPr lang="en-US" dirty="0">
                <a:solidFill>
                  <a:schemeClr val="bg1">
                    <a:lumMod val="50000"/>
                  </a:schemeClr>
                </a:solidFill>
                <a:latin typeface="Calibri Light" panose="020F0302020204030204"/>
                <a:cs typeface="Adobe Arabic" panose="02040503050201020203" pitchFamily="18" charset="-78"/>
              </a:rPr>
              <a:t>The word resilience is often used in the sense of "</a:t>
            </a:r>
            <a:r>
              <a:rPr lang="en-US" dirty="0">
                <a:solidFill>
                  <a:srgbClr val="3A2861"/>
                </a:solidFill>
                <a:latin typeface="Calibri Light" panose="020F0302020204030204"/>
                <a:cs typeface="Adobe Arabic" panose="02040503050201020203" pitchFamily="18" charset="-78"/>
              </a:rPr>
              <a:t>returning to equilibrium</a:t>
            </a:r>
            <a:r>
              <a:rPr lang="en-US" dirty="0">
                <a:solidFill>
                  <a:schemeClr val="bg1">
                    <a:lumMod val="50000"/>
                  </a:schemeClr>
                </a:solidFill>
                <a:latin typeface="Calibri Light" panose="020F0302020204030204"/>
                <a:cs typeface="Adobe Arabic" panose="02040503050201020203" pitchFamily="18" charset="-78"/>
              </a:rPr>
              <a:t>" </a:t>
            </a:r>
            <a:r>
              <a:rPr lang="en-US" sz="1400" dirty="0">
                <a:solidFill>
                  <a:schemeClr val="bg1">
                    <a:lumMod val="50000"/>
                  </a:schemeClr>
                </a:solidFill>
                <a:latin typeface="Calibri Light" panose="020F0302020204030204"/>
                <a:cs typeface="Adobe Arabic" panose="02040503050201020203" pitchFamily="18" charset="-78"/>
              </a:rPr>
              <a:t>(Klein et al, 2003), </a:t>
            </a:r>
            <a:r>
              <a:rPr lang="en-US" dirty="0">
                <a:solidFill>
                  <a:schemeClr val="bg1">
                    <a:lumMod val="50000"/>
                  </a:schemeClr>
                </a:solidFill>
                <a:latin typeface="Calibri Light" panose="020F0302020204030204"/>
                <a:cs typeface="Adobe Arabic" panose="02040503050201020203" pitchFamily="18" charset="-78"/>
              </a:rPr>
              <a:t>which refers to the design of cities with less vulnerability and more flexibility. Another concept that focuses on resilience is the </a:t>
            </a:r>
            <a:r>
              <a:rPr lang="en-US" dirty="0">
                <a:solidFill>
                  <a:srgbClr val="3A2861"/>
                </a:solidFill>
                <a:latin typeface="Calibri Light" panose="020F0302020204030204"/>
                <a:cs typeface="Adobe Arabic" panose="02040503050201020203" pitchFamily="18" charset="-78"/>
              </a:rPr>
              <a:t>dynamic interaction between ecological and social change</a:t>
            </a:r>
            <a:r>
              <a:rPr lang="en-US" dirty="0">
                <a:solidFill>
                  <a:schemeClr val="bg1">
                    <a:lumMod val="50000"/>
                  </a:schemeClr>
                </a:solidFill>
                <a:latin typeface="Calibri Light" panose="020F0302020204030204"/>
                <a:cs typeface="Adobe Arabic" panose="02040503050201020203" pitchFamily="18" charset="-78"/>
              </a:rPr>
              <a:t>. Resilience was defined as “a measure of the persistence of systems and of their ability to absorb change and disturbance” </a:t>
            </a:r>
            <a:r>
              <a:rPr lang="en-US" sz="1400" dirty="0">
                <a:solidFill>
                  <a:schemeClr val="bg1">
                    <a:lumMod val="50000"/>
                  </a:schemeClr>
                </a:solidFill>
                <a:latin typeface="Calibri Light" panose="020F0302020204030204"/>
                <a:cs typeface="Adobe Arabic" panose="02040503050201020203" pitchFamily="18" charset="-78"/>
              </a:rPr>
              <a:t>(</a:t>
            </a:r>
            <a:r>
              <a:rPr lang="en-US" sz="1400" dirty="0" err="1">
                <a:solidFill>
                  <a:schemeClr val="bg1">
                    <a:lumMod val="50000"/>
                  </a:schemeClr>
                </a:solidFill>
                <a:latin typeface="Calibri Light" panose="020F0302020204030204"/>
                <a:cs typeface="Adobe Arabic" panose="02040503050201020203" pitchFamily="18" charset="-78"/>
              </a:rPr>
              <a:t>Holling</a:t>
            </a:r>
            <a:r>
              <a:rPr lang="en-US" sz="1400" dirty="0">
                <a:solidFill>
                  <a:schemeClr val="bg1">
                    <a:lumMod val="50000"/>
                  </a:schemeClr>
                </a:solidFill>
                <a:latin typeface="Calibri Light" panose="020F0302020204030204"/>
                <a:cs typeface="Adobe Arabic" panose="02040503050201020203" pitchFamily="18" charset="-78"/>
              </a:rPr>
              <a:t>, 1973). </a:t>
            </a:r>
            <a:r>
              <a:rPr lang="en-US" dirty="0">
                <a:solidFill>
                  <a:schemeClr val="bg1">
                    <a:lumMod val="50000"/>
                  </a:schemeClr>
                </a:solidFill>
                <a:latin typeface="Calibri Light" panose="020F0302020204030204"/>
                <a:cs typeface="Adobe Arabic" panose="02040503050201020203" pitchFamily="18" charset="-78"/>
              </a:rPr>
              <a:t>In this study, leftover spaces are investigated as latent opportunities in resilient landscape. </a:t>
            </a:r>
          </a:p>
        </p:txBody>
      </p:sp>
      <p:pic>
        <p:nvPicPr>
          <p:cNvPr id="5" name="Picture 4">
            <a:extLst>
              <a:ext uri="{FF2B5EF4-FFF2-40B4-BE49-F238E27FC236}">
                <a16:creationId xmlns:a16="http://schemas.microsoft.com/office/drawing/2014/main" id="{D440B25F-273E-D92E-341F-FE00A06E5D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840" y="7713649"/>
            <a:ext cx="2001017" cy="285145"/>
          </a:xfrm>
          <a:prstGeom prst="rect">
            <a:avLst/>
          </a:prstGeom>
        </p:spPr>
      </p:pic>
      <p:pic>
        <p:nvPicPr>
          <p:cNvPr id="6" name="Picture 2" descr="AMS Institute - Delft University of Technology (TU Delft)">
            <a:extLst>
              <a:ext uri="{FF2B5EF4-FFF2-40B4-BE49-F238E27FC236}">
                <a16:creationId xmlns:a16="http://schemas.microsoft.com/office/drawing/2014/main" id="{98FE047F-F37C-E107-F765-3182CC82EC0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003" b="19969"/>
          <a:stretch/>
        </p:blipFill>
        <p:spPr bwMode="auto">
          <a:xfrm>
            <a:off x="3217803" y="7674054"/>
            <a:ext cx="656491" cy="26728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E37CFF1-C53B-5511-F716-972A877662CE}"/>
              </a:ext>
            </a:extLst>
          </p:cNvPr>
          <p:cNvSpPr txBox="1"/>
          <p:nvPr/>
        </p:nvSpPr>
        <p:spPr>
          <a:xfrm>
            <a:off x="1053744" y="3099868"/>
            <a:ext cx="5414666" cy="769441"/>
          </a:xfrm>
          <a:prstGeom prst="rect">
            <a:avLst/>
          </a:prstGeom>
          <a:noFill/>
        </p:spPr>
        <p:txBody>
          <a:bodyPr wrap="square">
            <a:spAutoFit/>
          </a:bodyPr>
          <a:lstStyle/>
          <a:p>
            <a:pPr marR="0" lvl="0" rtl="0">
              <a:spcBef>
                <a:spcPts val="0"/>
              </a:spcBef>
              <a:spcAft>
                <a:spcPts val="0"/>
              </a:spcAft>
            </a:pPr>
            <a:r>
              <a:rPr lang="en-US" sz="2400" b="1" dirty="0">
                <a:solidFill>
                  <a:schemeClr val="bg1">
                    <a:lumMod val="65000"/>
                  </a:schemeClr>
                </a:solidFill>
                <a:latin typeface="Calibri Light" panose="020F0302020204030204"/>
                <a:cs typeface="Adobe Arabic" panose="02040503050201020203" pitchFamily="18" charset="-78"/>
              </a:rPr>
              <a:t>What is </a:t>
            </a:r>
          </a:p>
          <a:p>
            <a:pPr marR="0" lvl="0" rtl="0">
              <a:spcBef>
                <a:spcPts val="0"/>
              </a:spcBef>
              <a:spcAft>
                <a:spcPts val="0"/>
              </a:spcAft>
            </a:pPr>
            <a:endParaRPr lang="en-US" sz="2000" b="1" dirty="0">
              <a:solidFill>
                <a:srgbClr val="3A2861"/>
              </a:solidFill>
              <a:latin typeface="Calibri Light" panose="020F0302020204030204"/>
              <a:cs typeface="Adobe Arabic" panose="02040503050201020203" pitchFamily="18" charset="-78"/>
            </a:endParaRPr>
          </a:p>
        </p:txBody>
      </p:sp>
      <p:sp>
        <p:nvSpPr>
          <p:cNvPr id="10" name="TextBox 9">
            <a:extLst>
              <a:ext uri="{FF2B5EF4-FFF2-40B4-BE49-F238E27FC236}">
                <a16:creationId xmlns:a16="http://schemas.microsoft.com/office/drawing/2014/main" id="{66D626D5-249B-2FA9-574F-2001294BE243}"/>
              </a:ext>
            </a:extLst>
          </p:cNvPr>
          <p:cNvSpPr txBox="1"/>
          <p:nvPr/>
        </p:nvSpPr>
        <p:spPr>
          <a:xfrm>
            <a:off x="95250" y="3414957"/>
            <a:ext cx="4243971" cy="769441"/>
          </a:xfrm>
          <a:prstGeom prst="rect">
            <a:avLst/>
          </a:prstGeom>
          <a:noFill/>
        </p:spPr>
        <p:txBody>
          <a:bodyPr wrap="square">
            <a:spAutoFit/>
          </a:bodyPr>
          <a:lstStyle/>
          <a:p>
            <a:pPr algn="ctr"/>
            <a:r>
              <a:rPr lang="en-US" sz="4400" b="1" dirty="0">
                <a:solidFill>
                  <a:srgbClr val="F5AF51"/>
                </a:solidFill>
                <a:latin typeface="Calibri Light" panose="020F0302020204030204"/>
                <a:cs typeface="Adobe Arabic" panose="02040503050201020203" pitchFamily="18" charset="-78"/>
              </a:rPr>
              <a:t>Resilience</a:t>
            </a:r>
            <a:endParaRPr lang="en-US" sz="4400" dirty="0"/>
          </a:p>
        </p:txBody>
      </p:sp>
    </p:spTree>
    <p:extLst>
      <p:ext uri="{BB962C8B-B14F-4D97-AF65-F5344CB8AC3E}">
        <p14:creationId xmlns:p14="http://schemas.microsoft.com/office/powerpoint/2010/main" val="325739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20196E-A325-6773-9E40-B617565C0206}"/>
              </a:ext>
            </a:extLst>
          </p:cNvPr>
          <p:cNvSpPr>
            <a:spLocks noGrp="1"/>
          </p:cNvSpPr>
          <p:nvPr>
            <p:ph type="sldNum" sz="quarter" idx="12"/>
          </p:nvPr>
        </p:nvSpPr>
        <p:spPr/>
        <p:txBody>
          <a:bodyPr/>
          <a:lstStyle/>
          <a:p>
            <a:fld id="{0B6E3864-6231-48FB-8B2F-405093D53FB3}" type="slidenum">
              <a:rPr lang="en-US" smtClean="0"/>
              <a:t>7</a:t>
            </a:fld>
            <a:endParaRPr lang="en-US"/>
          </a:p>
        </p:txBody>
      </p:sp>
      <p:sp>
        <p:nvSpPr>
          <p:cNvPr id="4" name="TextBox 3">
            <a:extLst>
              <a:ext uri="{FF2B5EF4-FFF2-40B4-BE49-F238E27FC236}">
                <a16:creationId xmlns:a16="http://schemas.microsoft.com/office/drawing/2014/main" id="{5CFF0245-1C8B-B938-BC73-94049BE671ED}"/>
              </a:ext>
            </a:extLst>
          </p:cNvPr>
          <p:cNvSpPr txBox="1"/>
          <p:nvPr/>
        </p:nvSpPr>
        <p:spPr>
          <a:xfrm>
            <a:off x="1053744" y="4453509"/>
            <a:ext cx="10471506" cy="1754326"/>
          </a:xfrm>
          <a:prstGeom prst="rect">
            <a:avLst/>
          </a:prstGeom>
          <a:noFill/>
        </p:spPr>
        <p:txBody>
          <a:bodyPr wrap="square">
            <a:spAutoFit/>
          </a:bodyPr>
          <a:lstStyle/>
          <a:p>
            <a:pPr algn="just"/>
            <a:r>
              <a:rPr lang="en-US" dirty="0">
                <a:solidFill>
                  <a:schemeClr val="bg1">
                    <a:lumMod val="50000"/>
                  </a:schemeClr>
                </a:solidFill>
                <a:latin typeface="Calibri Light" panose="020F0302020204030204"/>
                <a:cs typeface="Adobe Arabic" panose="02040503050201020203" pitchFamily="18" charset="-78"/>
              </a:rPr>
              <a:t>A growing number of recent studies have focused on the ‘resilience’ in the urban settings </a:t>
            </a:r>
            <a:r>
              <a:rPr lang="en-US" sz="1400" dirty="0">
                <a:solidFill>
                  <a:schemeClr val="bg1">
                    <a:lumMod val="50000"/>
                  </a:schemeClr>
                </a:solidFill>
                <a:latin typeface="Calibri Light" panose="020F0302020204030204"/>
                <a:cs typeface="Adobe Arabic" panose="02040503050201020203" pitchFamily="18" charset="-78"/>
              </a:rPr>
              <a:t>(Davoudi et al. 2012, </a:t>
            </a:r>
            <a:r>
              <a:rPr lang="en-US" sz="1400" dirty="0" err="1">
                <a:solidFill>
                  <a:schemeClr val="bg1">
                    <a:lumMod val="50000"/>
                  </a:schemeClr>
                </a:solidFill>
                <a:latin typeface="Calibri Light" panose="020F0302020204030204"/>
                <a:cs typeface="Adobe Arabic" panose="02040503050201020203" pitchFamily="18" charset="-78"/>
              </a:rPr>
              <a:t>Feliciotti</a:t>
            </a:r>
            <a:r>
              <a:rPr lang="en-US" sz="1400" dirty="0">
                <a:solidFill>
                  <a:schemeClr val="bg1">
                    <a:lumMod val="50000"/>
                  </a:schemeClr>
                </a:solidFill>
                <a:latin typeface="Calibri Light" panose="020F0302020204030204"/>
                <a:cs typeface="Adobe Arabic" panose="02040503050201020203" pitchFamily="18" charset="-78"/>
              </a:rPr>
              <a:t>, 2015) </a:t>
            </a:r>
            <a:r>
              <a:rPr lang="en-US" dirty="0">
                <a:solidFill>
                  <a:schemeClr val="bg1">
                    <a:lumMod val="50000"/>
                  </a:schemeClr>
                </a:solidFill>
                <a:latin typeface="Calibri Light" panose="020F0302020204030204"/>
                <a:cs typeface="Adobe Arabic" panose="02040503050201020203" pitchFamily="18" charset="-78"/>
              </a:rPr>
              <a:t>to explain the ‘city’ capabilities in confronting the systemic threats </a:t>
            </a:r>
            <a:r>
              <a:rPr lang="en-US" sz="1400" dirty="0">
                <a:solidFill>
                  <a:schemeClr val="bg1">
                    <a:lumMod val="50000"/>
                  </a:schemeClr>
                </a:solidFill>
                <a:latin typeface="Calibri Light" panose="020F0302020204030204"/>
                <a:cs typeface="Adobe Arabic" panose="02040503050201020203" pitchFamily="18" charset="-78"/>
              </a:rPr>
              <a:t>(Vale, 2014). </a:t>
            </a:r>
            <a:r>
              <a:rPr lang="en-US" dirty="0">
                <a:solidFill>
                  <a:schemeClr val="bg1">
                    <a:lumMod val="50000"/>
                  </a:schemeClr>
                </a:solidFill>
                <a:latin typeface="Calibri Light" panose="020F0302020204030204"/>
                <a:cs typeface="Adobe Arabic" panose="02040503050201020203" pitchFamily="18" charset="-78"/>
              </a:rPr>
              <a:t>Some of such threats the urban theory is trying to find solutions for through the resilience concept include Emergencies </a:t>
            </a:r>
            <a:r>
              <a:rPr lang="en-US" sz="1400" dirty="0">
                <a:solidFill>
                  <a:schemeClr val="bg1">
                    <a:lumMod val="50000"/>
                  </a:schemeClr>
                </a:solidFill>
                <a:latin typeface="Calibri Light" panose="020F0302020204030204"/>
                <a:cs typeface="Adobe Arabic" panose="02040503050201020203" pitchFamily="18" charset="-78"/>
              </a:rPr>
              <a:t>(Liao 2012), </a:t>
            </a:r>
            <a:r>
              <a:rPr lang="en-US" dirty="0">
                <a:solidFill>
                  <a:schemeClr val="bg1">
                    <a:lumMod val="50000"/>
                  </a:schemeClr>
                </a:solidFill>
                <a:latin typeface="Calibri Light" panose="020F0302020204030204"/>
                <a:cs typeface="Adobe Arabic" panose="02040503050201020203" pitchFamily="18" charset="-78"/>
              </a:rPr>
              <a:t>climatic change </a:t>
            </a:r>
            <a:r>
              <a:rPr lang="en-US" sz="1400" dirty="0">
                <a:solidFill>
                  <a:schemeClr val="bg1">
                    <a:lumMod val="50000"/>
                  </a:schemeClr>
                </a:solidFill>
                <a:latin typeface="Calibri Light" panose="020F0302020204030204"/>
                <a:cs typeface="Adobe Arabic" panose="02040503050201020203" pitchFamily="18" charset="-78"/>
              </a:rPr>
              <a:t>(Brown et al. 2012), </a:t>
            </a:r>
            <a:r>
              <a:rPr lang="en-US" dirty="0">
                <a:solidFill>
                  <a:schemeClr val="bg1">
                    <a:lumMod val="50000"/>
                  </a:schemeClr>
                </a:solidFill>
                <a:latin typeface="Calibri Light" panose="020F0302020204030204"/>
                <a:cs typeface="Adobe Arabic" panose="02040503050201020203" pitchFamily="18" charset="-78"/>
              </a:rPr>
              <a:t>catastrophic events </a:t>
            </a:r>
            <a:r>
              <a:rPr lang="en-US" sz="1400" dirty="0">
                <a:solidFill>
                  <a:schemeClr val="bg1">
                    <a:lumMod val="50000"/>
                  </a:schemeClr>
                </a:solidFill>
                <a:latin typeface="Calibri Light" panose="020F0302020204030204"/>
                <a:cs typeface="Adobe Arabic" panose="02040503050201020203" pitchFamily="18" charset="-78"/>
              </a:rPr>
              <a:t>(Paton and Johnston 2001), </a:t>
            </a:r>
            <a:r>
              <a:rPr lang="en-US" dirty="0">
                <a:solidFill>
                  <a:schemeClr val="bg1">
                    <a:lumMod val="50000"/>
                  </a:schemeClr>
                </a:solidFill>
                <a:latin typeface="Calibri Light" panose="020F0302020204030204"/>
                <a:cs typeface="Adobe Arabic" panose="02040503050201020203" pitchFamily="18" charset="-78"/>
              </a:rPr>
              <a:t>and recovery from disaster </a:t>
            </a:r>
            <a:r>
              <a:rPr lang="en-US" sz="1400" dirty="0">
                <a:solidFill>
                  <a:schemeClr val="bg1">
                    <a:lumMod val="50000"/>
                  </a:schemeClr>
                </a:solidFill>
                <a:latin typeface="Calibri Light" panose="020F0302020204030204"/>
                <a:cs typeface="Adobe Arabic" panose="02040503050201020203" pitchFamily="18" charset="-78"/>
              </a:rPr>
              <a:t>(Vale and Campanella 2005). </a:t>
            </a:r>
            <a:r>
              <a:rPr lang="en-US" dirty="0">
                <a:solidFill>
                  <a:schemeClr val="bg1">
                    <a:lumMod val="50000"/>
                  </a:schemeClr>
                </a:solidFill>
                <a:latin typeface="Calibri Light" panose="020F0302020204030204"/>
                <a:cs typeface="Adobe Arabic" panose="02040503050201020203" pitchFamily="18" charset="-78"/>
              </a:rPr>
              <a:t>The resilience thinking is now in its initial stages</a:t>
            </a:r>
            <a:r>
              <a:rPr lang="en-US" sz="1400" dirty="0">
                <a:solidFill>
                  <a:schemeClr val="bg1">
                    <a:lumMod val="50000"/>
                  </a:schemeClr>
                </a:solidFill>
                <a:latin typeface="Calibri Light" panose="020F0302020204030204"/>
                <a:cs typeface="Adobe Arabic" panose="02040503050201020203" pitchFamily="18" charset="-78"/>
              </a:rPr>
              <a:t>—</a:t>
            </a:r>
            <a:r>
              <a:rPr lang="en-US" dirty="0">
                <a:solidFill>
                  <a:schemeClr val="bg1">
                    <a:lumMod val="50000"/>
                  </a:schemeClr>
                </a:solidFill>
                <a:latin typeface="Calibri Light" panose="020F0302020204030204"/>
                <a:cs typeface="Adobe Arabic" panose="02040503050201020203" pitchFamily="18" charset="-78"/>
              </a:rPr>
              <a:t>despite the urban design</a:t>
            </a:r>
            <a:r>
              <a:rPr lang="en-US" sz="1400" dirty="0">
                <a:solidFill>
                  <a:schemeClr val="bg1">
                    <a:lumMod val="50000"/>
                  </a:schemeClr>
                </a:solidFill>
                <a:latin typeface="Calibri Light" panose="020F0302020204030204"/>
                <a:cs typeface="Adobe Arabic" panose="02040503050201020203" pitchFamily="18" charset="-78"/>
              </a:rPr>
              <a:t>—</a:t>
            </a:r>
            <a:r>
              <a:rPr lang="en-US" dirty="0">
                <a:solidFill>
                  <a:schemeClr val="bg1">
                    <a:lumMod val="50000"/>
                  </a:schemeClr>
                </a:solidFill>
                <a:latin typeface="Calibri Light" panose="020F0302020204030204"/>
                <a:cs typeface="Adobe Arabic" panose="02040503050201020203" pitchFamily="18" charset="-78"/>
              </a:rPr>
              <a:t>and needs extensive investigation </a:t>
            </a:r>
            <a:r>
              <a:rPr lang="en-US" sz="1400" dirty="0">
                <a:solidFill>
                  <a:schemeClr val="bg1">
                    <a:lumMod val="50000"/>
                  </a:schemeClr>
                </a:solidFill>
                <a:latin typeface="Calibri Light" panose="020F0302020204030204"/>
                <a:cs typeface="Adobe Arabic" panose="02040503050201020203" pitchFamily="18" charset="-78"/>
              </a:rPr>
              <a:t>(Allan and Bryant 2011; Ahern 2013; Marcus and </a:t>
            </a:r>
            <a:r>
              <a:rPr lang="en-US" sz="1400" dirty="0" err="1">
                <a:solidFill>
                  <a:schemeClr val="bg1">
                    <a:lumMod val="50000"/>
                  </a:schemeClr>
                </a:solidFill>
                <a:latin typeface="Calibri Light" panose="020F0302020204030204"/>
                <a:cs typeface="Adobe Arabic" panose="02040503050201020203" pitchFamily="18" charset="-78"/>
              </a:rPr>
              <a:t>Colding</a:t>
            </a:r>
            <a:r>
              <a:rPr lang="en-US" sz="1400" dirty="0">
                <a:solidFill>
                  <a:schemeClr val="bg1">
                    <a:lumMod val="50000"/>
                  </a:schemeClr>
                </a:solidFill>
                <a:latin typeface="Calibri Light" panose="020F0302020204030204"/>
                <a:cs typeface="Adobe Arabic" panose="02040503050201020203" pitchFamily="18" charset="-78"/>
              </a:rPr>
              <a:t> 2014; Pickett, </a:t>
            </a:r>
            <a:r>
              <a:rPr lang="en-US" sz="1400" dirty="0" err="1">
                <a:solidFill>
                  <a:schemeClr val="bg1">
                    <a:lumMod val="50000"/>
                  </a:schemeClr>
                </a:solidFill>
                <a:latin typeface="Calibri Light" panose="020F0302020204030204"/>
                <a:cs typeface="Adobe Arabic" panose="02040503050201020203" pitchFamily="18" charset="-78"/>
              </a:rPr>
              <a:t>Cadenasso</a:t>
            </a:r>
            <a:r>
              <a:rPr lang="en-US" sz="1400" dirty="0">
                <a:solidFill>
                  <a:schemeClr val="bg1">
                    <a:lumMod val="50000"/>
                  </a:schemeClr>
                </a:solidFill>
                <a:latin typeface="Calibri Light" panose="020F0302020204030204"/>
                <a:cs typeface="Adobe Arabic" panose="02040503050201020203" pitchFamily="18" charset="-78"/>
              </a:rPr>
              <a:t> and McGrath 2014; </a:t>
            </a:r>
            <a:r>
              <a:rPr lang="en-US" sz="1400" dirty="0" err="1">
                <a:solidFill>
                  <a:schemeClr val="bg1">
                    <a:lumMod val="50000"/>
                  </a:schemeClr>
                </a:solidFill>
                <a:latin typeface="Calibri Light" panose="020F0302020204030204"/>
                <a:cs typeface="Adobe Arabic" panose="02040503050201020203" pitchFamily="18" charset="-78"/>
              </a:rPr>
              <a:t>Roggema</a:t>
            </a:r>
            <a:r>
              <a:rPr lang="en-US" sz="1400" dirty="0">
                <a:solidFill>
                  <a:schemeClr val="bg1">
                    <a:lumMod val="50000"/>
                  </a:schemeClr>
                </a:solidFill>
                <a:latin typeface="Calibri Light" panose="020F0302020204030204"/>
                <a:cs typeface="Adobe Arabic" panose="02040503050201020203" pitchFamily="18" charset="-78"/>
              </a:rPr>
              <a:t> 2014). </a:t>
            </a:r>
            <a:endParaRPr lang="en-US" dirty="0">
              <a:solidFill>
                <a:schemeClr val="bg1">
                  <a:lumMod val="50000"/>
                </a:schemeClr>
              </a:solidFill>
              <a:latin typeface="Calibri Light" panose="020F0302020204030204"/>
              <a:cs typeface="Adobe Arabic" panose="02040503050201020203" pitchFamily="18" charset="-78"/>
            </a:endParaRPr>
          </a:p>
        </p:txBody>
      </p:sp>
      <p:pic>
        <p:nvPicPr>
          <p:cNvPr id="5" name="Picture 4">
            <a:extLst>
              <a:ext uri="{FF2B5EF4-FFF2-40B4-BE49-F238E27FC236}">
                <a16:creationId xmlns:a16="http://schemas.microsoft.com/office/drawing/2014/main" id="{3F73A3C2-E7EA-E0E5-74B5-8993D07D8F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840" y="7713649"/>
            <a:ext cx="2001017" cy="285145"/>
          </a:xfrm>
          <a:prstGeom prst="rect">
            <a:avLst/>
          </a:prstGeom>
        </p:spPr>
      </p:pic>
      <p:pic>
        <p:nvPicPr>
          <p:cNvPr id="6" name="Picture 2" descr="AMS Institute - Delft University of Technology (TU Delft)">
            <a:extLst>
              <a:ext uri="{FF2B5EF4-FFF2-40B4-BE49-F238E27FC236}">
                <a16:creationId xmlns:a16="http://schemas.microsoft.com/office/drawing/2014/main" id="{C7D84901-166A-087E-FFA9-69B19FB397F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003" b="19969"/>
          <a:stretch/>
        </p:blipFill>
        <p:spPr bwMode="auto">
          <a:xfrm>
            <a:off x="3217803" y="7674054"/>
            <a:ext cx="656491" cy="2672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9C7D902-C330-D1C9-2424-0B9A09FBEF93}"/>
              </a:ext>
            </a:extLst>
          </p:cNvPr>
          <p:cNvSpPr txBox="1"/>
          <p:nvPr/>
        </p:nvSpPr>
        <p:spPr>
          <a:xfrm>
            <a:off x="1053744" y="3099868"/>
            <a:ext cx="5414666" cy="769441"/>
          </a:xfrm>
          <a:prstGeom prst="rect">
            <a:avLst/>
          </a:prstGeom>
          <a:noFill/>
        </p:spPr>
        <p:txBody>
          <a:bodyPr wrap="square">
            <a:spAutoFit/>
          </a:bodyPr>
          <a:lstStyle/>
          <a:p>
            <a:pPr marR="0" lvl="0" rtl="0">
              <a:spcBef>
                <a:spcPts val="0"/>
              </a:spcBef>
              <a:spcAft>
                <a:spcPts val="0"/>
              </a:spcAft>
            </a:pPr>
            <a:r>
              <a:rPr lang="en-US" sz="2400" b="1" dirty="0">
                <a:solidFill>
                  <a:schemeClr val="bg1">
                    <a:lumMod val="65000"/>
                  </a:schemeClr>
                </a:solidFill>
                <a:latin typeface="Calibri Light" panose="020F0302020204030204"/>
                <a:cs typeface="Adobe Arabic" panose="02040503050201020203" pitchFamily="18" charset="-78"/>
              </a:rPr>
              <a:t>What is </a:t>
            </a:r>
          </a:p>
          <a:p>
            <a:pPr marR="0" lvl="0" rtl="0">
              <a:spcBef>
                <a:spcPts val="0"/>
              </a:spcBef>
              <a:spcAft>
                <a:spcPts val="0"/>
              </a:spcAft>
            </a:pPr>
            <a:endParaRPr lang="en-US" sz="2000" b="1" dirty="0">
              <a:solidFill>
                <a:srgbClr val="3A2861"/>
              </a:solidFill>
              <a:latin typeface="Calibri Light" panose="020F0302020204030204"/>
              <a:cs typeface="Adobe Arabic" panose="02040503050201020203" pitchFamily="18" charset="-78"/>
            </a:endParaRPr>
          </a:p>
        </p:txBody>
      </p:sp>
      <p:sp>
        <p:nvSpPr>
          <p:cNvPr id="8" name="TextBox 7">
            <a:extLst>
              <a:ext uri="{FF2B5EF4-FFF2-40B4-BE49-F238E27FC236}">
                <a16:creationId xmlns:a16="http://schemas.microsoft.com/office/drawing/2014/main" id="{48D8B7C6-743E-0D62-0ED6-7F49B95C554C}"/>
              </a:ext>
            </a:extLst>
          </p:cNvPr>
          <p:cNvSpPr txBox="1"/>
          <p:nvPr/>
        </p:nvSpPr>
        <p:spPr>
          <a:xfrm>
            <a:off x="812800" y="3414957"/>
            <a:ext cx="4243971" cy="769441"/>
          </a:xfrm>
          <a:prstGeom prst="rect">
            <a:avLst/>
          </a:prstGeom>
          <a:noFill/>
        </p:spPr>
        <p:txBody>
          <a:bodyPr wrap="square">
            <a:spAutoFit/>
          </a:bodyPr>
          <a:lstStyle/>
          <a:p>
            <a:pPr algn="ctr"/>
            <a:r>
              <a:rPr lang="en-US" sz="4400" b="1" dirty="0">
                <a:solidFill>
                  <a:srgbClr val="F5AF51"/>
                </a:solidFill>
                <a:latin typeface="Calibri Light" panose="020F0302020204030204"/>
                <a:cs typeface="Adobe Arabic" panose="02040503050201020203" pitchFamily="18" charset="-78"/>
              </a:rPr>
              <a:t>Urban Resilience</a:t>
            </a:r>
            <a:endParaRPr lang="en-US" sz="4400" dirty="0"/>
          </a:p>
        </p:txBody>
      </p:sp>
    </p:spTree>
    <p:extLst>
      <p:ext uri="{BB962C8B-B14F-4D97-AF65-F5344CB8AC3E}">
        <p14:creationId xmlns:p14="http://schemas.microsoft.com/office/powerpoint/2010/main" val="189702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A18C4F-1399-8EF8-55A8-9B0874486F4C}"/>
              </a:ext>
            </a:extLst>
          </p:cNvPr>
          <p:cNvSpPr>
            <a:spLocks noGrp="1"/>
          </p:cNvSpPr>
          <p:nvPr>
            <p:ph type="sldNum" sz="quarter" idx="12"/>
          </p:nvPr>
        </p:nvSpPr>
        <p:spPr/>
        <p:txBody>
          <a:bodyPr/>
          <a:lstStyle/>
          <a:p>
            <a:fld id="{0B6E3864-6231-48FB-8B2F-405093D53FB3}" type="slidenum">
              <a:rPr lang="en-US" smtClean="0"/>
              <a:t>8</a:t>
            </a:fld>
            <a:endParaRPr lang="en-US"/>
          </a:p>
        </p:txBody>
      </p:sp>
      <p:sp>
        <p:nvSpPr>
          <p:cNvPr id="4" name="TextBox 3">
            <a:extLst>
              <a:ext uri="{FF2B5EF4-FFF2-40B4-BE49-F238E27FC236}">
                <a16:creationId xmlns:a16="http://schemas.microsoft.com/office/drawing/2014/main" id="{519C517A-3D81-C6EC-21BA-5A455C492632}"/>
              </a:ext>
            </a:extLst>
          </p:cNvPr>
          <p:cNvSpPr txBox="1"/>
          <p:nvPr/>
        </p:nvSpPr>
        <p:spPr>
          <a:xfrm>
            <a:off x="1144840" y="5194638"/>
            <a:ext cx="10158160" cy="1264642"/>
          </a:xfrm>
          <a:prstGeom prst="rect">
            <a:avLst/>
          </a:prstGeom>
          <a:noFill/>
        </p:spPr>
        <p:txBody>
          <a:bodyPr wrap="square">
            <a:spAutoFit/>
          </a:bodyPr>
          <a:lstStyle/>
          <a:p>
            <a:pPr algn="just">
              <a:lnSpc>
                <a:spcPct val="107000"/>
              </a:lnSpc>
              <a:spcAft>
                <a:spcPts val="800"/>
              </a:spcAft>
            </a:pPr>
            <a:r>
              <a:rPr lang="en-US" dirty="0">
                <a:solidFill>
                  <a:schemeClr val="bg1">
                    <a:lumMod val="50000"/>
                  </a:schemeClr>
                </a:solidFill>
                <a:latin typeface="Calibri Light" panose="020F0302020204030204"/>
                <a:cs typeface="Adobe Arabic" panose="02040503050201020203" pitchFamily="18" charset="-78"/>
              </a:rPr>
              <a:t>Social-ecological resilience has been considered as a way to understand the dynamics of change in urban systems characterized by multilevel complexity, unpredictability, and non-linearity </a:t>
            </a:r>
            <a:r>
              <a:rPr lang="en-US" sz="1400" dirty="0">
                <a:solidFill>
                  <a:schemeClr val="bg1">
                    <a:lumMod val="50000"/>
                  </a:schemeClr>
                </a:solidFill>
                <a:latin typeface="Calibri Light" panose="020F0302020204030204"/>
                <a:cs typeface="Adobe Arabic" panose="02040503050201020203" pitchFamily="18" charset="-78"/>
              </a:rPr>
              <a:t>(Davoudi et al. 2012), </a:t>
            </a:r>
            <a:r>
              <a:rPr lang="en-US" dirty="0">
                <a:solidFill>
                  <a:schemeClr val="bg1">
                    <a:lumMod val="50000"/>
                  </a:schemeClr>
                </a:solidFill>
                <a:latin typeface="Calibri Light" panose="020F0302020204030204"/>
                <a:cs typeface="Adobe Arabic" panose="02040503050201020203" pitchFamily="18" charset="-78"/>
              </a:rPr>
              <a:t>contributing to catching the patterns of alteration, inconstancy, and the interrelationships between intricate social and ecological systems </a:t>
            </a:r>
            <a:r>
              <a:rPr lang="en-US" sz="1400" dirty="0">
                <a:solidFill>
                  <a:schemeClr val="bg1">
                    <a:lumMod val="50000"/>
                  </a:schemeClr>
                </a:solidFill>
                <a:latin typeface="Calibri Light" panose="020F0302020204030204"/>
                <a:cs typeface="Adobe Arabic" panose="02040503050201020203" pitchFamily="18" charset="-78"/>
              </a:rPr>
              <a:t>(Chapin et al., 2009). </a:t>
            </a:r>
            <a:endParaRPr lang="en-US" dirty="0">
              <a:solidFill>
                <a:schemeClr val="bg1">
                  <a:lumMod val="50000"/>
                </a:schemeClr>
              </a:solidFill>
              <a:latin typeface="Calibri Light" panose="020F0302020204030204"/>
              <a:cs typeface="Adobe Arabic" panose="02040503050201020203" pitchFamily="18" charset="-78"/>
            </a:endParaRPr>
          </a:p>
        </p:txBody>
      </p:sp>
      <p:pic>
        <p:nvPicPr>
          <p:cNvPr id="5" name="Picture 4">
            <a:extLst>
              <a:ext uri="{FF2B5EF4-FFF2-40B4-BE49-F238E27FC236}">
                <a16:creationId xmlns:a16="http://schemas.microsoft.com/office/drawing/2014/main" id="{92487632-142E-B9E0-372B-996F2BA036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840" y="7713649"/>
            <a:ext cx="2001017" cy="285145"/>
          </a:xfrm>
          <a:prstGeom prst="rect">
            <a:avLst/>
          </a:prstGeom>
        </p:spPr>
      </p:pic>
      <p:pic>
        <p:nvPicPr>
          <p:cNvPr id="6" name="Picture 2" descr="AMS Institute - Delft University of Technology (TU Delft)">
            <a:extLst>
              <a:ext uri="{FF2B5EF4-FFF2-40B4-BE49-F238E27FC236}">
                <a16:creationId xmlns:a16="http://schemas.microsoft.com/office/drawing/2014/main" id="{68CDC51F-7BD1-C6AF-4F0E-755F6CBA462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003" b="19969"/>
          <a:stretch/>
        </p:blipFill>
        <p:spPr bwMode="auto">
          <a:xfrm>
            <a:off x="3217803" y="7674054"/>
            <a:ext cx="656491" cy="26728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4000B68-43A8-FDE5-BC5B-721F4C28DDDE}"/>
              </a:ext>
            </a:extLst>
          </p:cNvPr>
          <p:cNvSpPr txBox="1"/>
          <p:nvPr/>
        </p:nvSpPr>
        <p:spPr>
          <a:xfrm>
            <a:off x="945794" y="3034962"/>
            <a:ext cx="5414666" cy="1600438"/>
          </a:xfrm>
          <a:prstGeom prst="rect">
            <a:avLst/>
          </a:prstGeom>
          <a:noFill/>
        </p:spPr>
        <p:txBody>
          <a:bodyPr wrap="square">
            <a:spAutoFit/>
          </a:bodyPr>
          <a:lstStyle/>
          <a:p>
            <a:pPr marR="0" lvl="0" rtl="0">
              <a:spcBef>
                <a:spcPts val="0"/>
              </a:spcBef>
              <a:spcAft>
                <a:spcPts val="0"/>
              </a:spcAft>
            </a:pPr>
            <a:r>
              <a:rPr lang="en-US" sz="2400" b="1" dirty="0">
                <a:solidFill>
                  <a:schemeClr val="bg1">
                    <a:lumMod val="65000"/>
                  </a:schemeClr>
                </a:solidFill>
                <a:latin typeface="Calibri Light" panose="020F0302020204030204"/>
                <a:cs typeface="Adobe Arabic" panose="02040503050201020203" pitchFamily="18" charset="-78"/>
              </a:rPr>
              <a:t>What is the</a:t>
            </a:r>
          </a:p>
          <a:p>
            <a:pPr marR="0" lvl="0" rtl="0">
              <a:spcBef>
                <a:spcPts val="0"/>
              </a:spcBef>
              <a:spcAft>
                <a:spcPts val="0"/>
              </a:spcAft>
            </a:pPr>
            <a:endParaRPr lang="en-US" sz="2000" b="1" dirty="0">
              <a:solidFill>
                <a:srgbClr val="3A2861"/>
              </a:solidFill>
              <a:latin typeface="Calibri Light" panose="020F0302020204030204"/>
              <a:cs typeface="Adobe Arabic" panose="02040503050201020203" pitchFamily="18" charset="-78"/>
            </a:endParaRPr>
          </a:p>
          <a:p>
            <a:pPr marR="0" lvl="0" rtl="0">
              <a:spcBef>
                <a:spcPts val="0"/>
              </a:spcBef>
              <a:spcAft>
                <a:spcPts val="0"/>
              </a:spcAft>
            </a:pPr>
            <a:r>
              <a:rPr lang="en-US" sz="5400" b="1" dirty="0">
                <a:solidFill>
                  <a:srgbClr val="3A2861"/>
                </a:solidFill>
                <a:latin typeface="Calibri Light" panose="020F0302020204030204"/>
                <a:cs typeface="Adobe Arabic" panose="02040503050201020203" pitchFamily="18" charset="-78"/>
              </a:rPr>
              <a:t>resilience</a:t>
            </a:r>
          </a:p>
        </p:txBody>
      </p:sp>
      <p:sp>
        <p:nvSpPr>
          <p:cNvPr id="10" name="TextBox 9">
            <a:extLst>
              <a:ext uri="{FF2B5EF4-FFF2-40B4-BE49-F238E27FC236}">
                <a16:creationId xmlns:a16="http://schemas.microsoft.com/office/drawing/2014/main" id="{05F1D55E-956C-C48C-7E3C-1A6557A71CCC}"/>
              </a:ext>
            </a:extLst>
          </p:cNvPr>
          <p:cNvSpPr txBox="1"/>
          <p:nvPr/>
        </p:nvSpPr>
        <p:spPr>
          <a:xfrm>
            <a:off x="1821992" y="3267484"/>
            <a:ext cx="4243971" cy="769441"/>
          </a:xfrm>
          <a:prstGeom prst="rect">
            <a:avLst/>
          </a:prstGeom>
          <a:noFill/>
        </p:spPr>
        <p:txBody>
          <a:bodyPr wrap="square">
            <a:spAutoFit/>
          </a:bodyPr>
          <a:lstStyle/>
          <a:p>
            <a:pPr algn="ctr"/>
            <a:r>
              <a:rPr lang="en-US" sz="4400" b="1" dirty="0">
                <a:solidFill>
                  <a:srgbClr val="F5AF51"/>
                </a:solidFill>
                <a:latin typeface="Calibri Light" panose="020F0302020204030204"/>
                <a:cs typeface="Adobe Arabic" panose="02040503050201020203" pitchFamily="18" charset="-78"/>
              </a:rPr>
              <a:t>Social-ecological </a:t>
            </a:r>
          </a:p>
        </p:txBody>
      </p:sp>
    </p:spTree>
    <p:extLst>
      <p:ext uri="{BB962C8B-B14F-4D97-AF65-F5344CB8AC3E}">
        <p14:creationId xmlns:p14="http://schemas.microsoft.com/office/powerpoint/2010/main" val="12982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299607-841B-2F88-F6F2-2204ADA312A9}"/>
              </a:ext>
            </a:extLst>
          </p:cNvPr>
          <p:cNvSpPr>
            <a:spLocks noGrp="1"/>
          </p:cNvSpPr>
          <p:nvPr>
            <p:ph type="sldNum" sz="quarter" idx="12"/>
          </p:nvPr>
        </p:nvSpPr>
        <p:spPr/>
        <p:txBody>
          <a:bodyPr/>
          <a:lstStyle/>
          <a:p>
            <a:fld id="{0B6E3864-6231-48FB-8B2F-405093D53FB3}" type="slidenum">
              <a:rPr lang="en-US" smtClean="0"/>
              <a:t>9</a:t>
            </a:fld>
            <a:endParaRPr lang="en-US"/>
          </a:p>
        </p:txBody>
      </p:sp>
      <p:sp>
        <p:nvSpPr>
          <p:cNvPr id="3" name="TextBox 2">
            <a:extLst>
              <a:ext uri="{FF2B5EF4-FFF2-40B4-BE49-F238E27FC236}">
                <a16:creationId xmlns:a16="http://schemas.microsoft.com/office/drawing/2014/main" id="{16CD02BE-6425-9AA7-7F5F-A1DB2FA8925A}"/>
              </a:ext>
            </a:extLst>
          </p:cNvPr>
          <p:cNvSpPr txBox="1"/>
          <p:nvPr/>
        </p:nvSpPr>
        <p:spPr>
          <a:xfrm>
            <a:off x="1152208" y="3399737"/>
            <a:ext cx="10122149" cy="784702"/>
          </a:xfrm>
          <a:prstGeom prst="rect">
            <a:avLst/>
          </a:prstGeom>
          <a:noFill/>
        </p:spPr>
        <p:txBody>
          <a:bodyPr wrap="square">
            <a:spAutoFit/>
          </a:bodyPr>
          <a:lstStyle/>
          <a:p>
            <a:pPr marL="0" marR="0">
              <a:lnSpc>
                <a:spcPct val="107000"/>
              </a:lnSpc>
              <a:spcBef>
                <a:spcPts val="0"/>
              </a:spcBef>
            </a:pPr>
            <a:r>
              <a:rPr lang="en-US" sz="4400" b="1" dirty="0">
                <a:solidFill>
                  <a:srgbClr val="F5AF51"/>
                </a:solidFill>
                <a:latin typeface="Calibri Light" panose="020F0302020204030204"/>
                <a:cs typeface="Adobe Arabic" panose="02040503050201020203" pitchFamily="18" charset="-78"/>
              </a:rPr>
              <a:t>RESILIENCE PROPERTIES </a:t>
            </a:r>
          </a:p>
        </p:txBody>
      </p:sp>
      <p:sp>
        <p:nvSpPr>
          <p:cNvPr id="5" name="TextBox 4">
            <a:extLst>
              <a:ext uri="{FF2B5EF4-FFF2-40B4-BE49-F238E27FC236}">
                <a16:creationId xmlns:a16="http://schemas.microsoft.com/office/drawing/2014/main" id="{CBE47C69-295B-BE1E-1E6B-E52DE2446816}"/>
              </a:ext>
            </a:extLst>
          </p:cNvPr>
          <p:cNvSpPr txBox="1"/>
          <p:nvPr/>
        </p:nvSpPr>
        <p:spPr>
          <a:xfrm>
            <a:off x="1306515" y="4447397"/>
            <a:ext cx="2584452" cy="470000"/>
          </a:xfrm>
          <a:prstGeom prst="rect">
            <a:avLst/>
          </a:prstGeom>
          <a:solidFill>
            <a:srgbClr val="FB9500"/>
          </a:solidFill>
        </p:spPr>
        <p:txBody>
          <a:bodyPr wrap="square">
            <a:spAutoFit/>
          </a:bodyPr>
          <a:lstStyle/>
          <a:p>
            <a:pPr marL="0" marR="0" algn="ctr">
              <a:lnSpc>
                <a:spcPct val="107000"/>
              </a:lnSpc>
              <a:spcBef>
                <a:spcPts val="0"/>
              </a:spcBef>
              <a:spcAft>
                <a:spcPts val="800"/>
              </a:spcAft>
            </a:pPr>
            <a:r>
              <a:rPr lang="en-US" sz="2400" b="1" dirty="0">
                <a:solidFill>
                  <a:schemeClr val="bg1"/>
                </a:solidFill>
                <a:effectLst/>
                <a:latin typeface="Calibri Light" panose="020F0302020204030204" pitchFamily="34" charset="0"/>
                <a:ea typeface="Calibri" panose="020F0502020204030204" pitchFamily="34" charset="0"/>
                <a:cs typeface="Arial" panose="020B0604020202020204" pitchFamily="34" charset="0"/>
              </a:rPr>
              <a:t>CONNECTIONS</a:t>
            </a:r>
            <a:endParaRPr lang="en-US"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84FB555D-0429-D4C7-3CDB-D29C14E0EFD7}"/>
              </a:ext>
            </a:extLst>
          </p:cNvPr>
          <p:cNvSpPr txBox="1"/>
          <p:nvPr/>
        </p:nvSpPr>
        <p:spPr>
          <a:xfrm>
            <a:off x="1306515" y="5205741"/>
            <a:ext cx="2584452" cy="470000"/>
          </a:xfrm>
          <a:prstGeom prst="rect">
            <a:avLst/>
          </a:prstGeom>
          <a:solidFill>
            <a:srgbClr val="FB9500"/>
          </a:solidFill>
        </p:spPr>
        <p:txBody>
          <a:bodyPr wrap="square">
            <a:spAutoFit/>
          </a:bodyPr>
          <a:lstStyle/>
          <a:p>
            <a:pPr algn="ctr">
              <a:lnSpc>
                <a:spcPct val="107000"/>
              </a:lnSpc>
              <a:spcAft>
                <a:spcPts val="800"/>
              </a:spcAft>
            </a:pPr>
            <a:r>
              <a:rPr lang="en-US" sz="2400" b="1" dirty="0">
                <a:solidFill>
                  <a:schemeClr val="bg1"/>
                </a:solidFill>
                <a:effectLst/>
                <a:latin typeface="Calibri Light" panose="020F0302020204030204" pitchFamily="34" charset="0"/>
                <a:ea typeface="Calibri" panose="020F0502020204030204" pitchFamily="34" charset="0"/>
                <a:cs typeface="Arial" panose="020B0604020202020204" pitchFamily="34" charset="0"/>
              </a:rPr>
              <a:t>OPEN SPACES</a:t>
            </a:r>
            <a:endParaRPr lang="en-US"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5ED48FC7-3733-CA72-2DEB-8204DB8DBED4}"/>
              </a:ext>
            </a:extLst>
          </p:cNvPr>
          <p:cNvSpPr txBox="1"/>
          <p:nvPr/>
        </p:nvSpPr>
        <p:spPr>
          <a:xfrm>
            <a:off x="1306515" y="5964085"/>
            <a:ext cx="2584452" cy="470000"/>
          </a:xfrm>
          <a:prstGeom prst="rect">
            <a:avLst/>
          </a:prstGeom>
          <a:solidFill>
            <a:srgbClr val="FB9500"/>
          </a:solidFill>
        </p:spPr>
        <p:txBody>
          <a:bodyPr wrap="square">
            <a:spAutoFit/>
          </a:bodyPr>
          <a:lstStyle/>
          <a:p>
            <a:pPr algn="ctr">
              <a:lnSpc>
                <a:spcPct val="107000"/>
              </a:lnSpc>
              <a:spcAft>
                <a:spcPts val="800"/>
              </a:spcAft>
            </a:pPr>
            <a:r>
              <a:rPr lang="en-US" sz="2400" b="1" dirty="0">
                <a:solidFill>
                  <a:schemeClr val="bg1"/>
                </a:solidFill>
                <a:effectLst/>
                <a:latin typeface="Calibri Light" panose="020F0302020204030204" pitchFamily="34" charset="0"/>
                <a:ea typeface="Calibri" panose="020F0502020204030204" pitchFamily="34" charset="0"/>
                <a:cs typeface="Arial" panose="020B0604020202020204" pitchFamily="34" charset="0"/>
              </a:rPr>
              <a:t>INTEGRATION</a:t>
            </a:r>
            <a:endParaRPr lang="en-US"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44B32B8-662B-9283-A01C-86D194AF839F}"/>
              </a:ext>
            </a:extLst>
          </p:cNvPr>
          <p:cNvSpPr txBox="1"/>
          <p:nvPr/>
        </p:nvSpPr>
        <p:spPr>
          <a:xfrm>
            <a:off x="1306515" y="6722429"/>
            <a:ext cx="2584452" cy="470000"/>
          </a:xfrm>
          <a:prstGeom prst="rect">
            <a:avLst/>
          </a:prstGeom>
          <a:solidFill>
            <a:srgbClr val="FB9500"/>
          </a:solidFill>
        </p:spPr>
        <p:txBody>
          <a:bodyPr wrap="square">
            <a:spAutoFit/>
          </a:bodyPr>
          <a:lstStyle/>
          <a:p>
            <a:pPr algn="ctr">
              <a:lnSpc>
                <a:spcPct val="107000"/>
              </a:lnSpc>
              <a:spcAft>
                <a:spcPts val="800"/>
              </a:spcAft>
            </a:pPr>
            <a:r>
              <a:rPr lang="en-US" sz="2400" b="1" dirty="0">
                <a:solidFill>
                  <a:schemeClr val="bg1"/>
                </a:solidFill>
                <a:effectLst/>
                <a:latin typeface="Calibri Light" panose="020F0302020204030204" pitchFamily="34" charset="0"/>
                <a:ea typeface="Calibri" panose="020F0502020204030204" pitchFamily="34" charset="0"/>
                <a:cs typeface="Arial" panose="020B0604020202020204" pitchFamily="34" charset="0"/>
              </a:rPr>
              <a:t>SCALES</a:t>
            </a:r>
            <a:endParaRPr lang="en-US"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2982956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17129</TotalTime>
  <Words>1140</Words>
  <Application>Microsoft Macintosh PowerPoint</Application>
  <PresentationFormat>Custom</PresentationFormat>
  <Paragraphs>129</Paragraphs>
  <Slides>21</Slides>
  <Notes>9</Notes>
  <HiddenSlides>6</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Calibri</vt:lpstr>
      <vt:lpstr>Arial</vt:lpstr>
      <vt:lpstr>interstate</vt:lpstr>
      <vt:lpstr>freight-micro-pro</vt:lpstr>
      <vt:lpstr>Calibri Light</vt:lpstr>
      <vt:lpstr>Fira Sans Extra Condensed Medium</vt:lpstr>
      <vt:lpstr>1_Office Theme</vt:lpstr>
      <vt:lpstr>2_Office Theme</vt:lpstr>
      <vt:lpstr>PowerPoint Presentation</vt:lpstr>
      <vt:lpstr>PowerPoint Presentation</vt:lpstr>
      <vt:lpstr>4TU Centre for Resilience Engineering   Introduction</vt:lpstr>
      <vt:lpstr>Our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DearUser</dc:creator>
  <cp:lastModifiedBy>Claudiu Forgaci</cp:lastModifiedBy>
  <cp:revision>1414</cp:revision>
  <dcterms:created xsi:type="dcterms:W3CDTF">2019-06-21T11:30:19Z</dcterms:created>
  <dcterms:modified xsi:type="dcterms:W3CDTF">2022-11-03T08:27:24Z</dcterms:modified>
</cp:coreProperties>
</file>