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"/>
  </p:notesMasterIdLst>
  <p:sldIdLst>
    <p:sldId id="270" r:id="rId2"/>
    <p:sldId id="288" r:id="rId3"/>
    <p:sldId id="278" r:id="rId4"/>
    <p:sldId id="286" r:id="rId5"/>
    <p:sldId id="287" r:id="rId6"/>
    <p:sldId id="289" r:id="rId7"/>
    <p:sldId id="29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B6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3979" autoAdjust="0"/>
  </p:normalViewPr>
  <p:slideViewPr>
    <p:cSldViewPr snapToGrid="0">
      <p:cViewPr varScale="1">
        <p:scale>
          <a:sx n="65" d="100"/>
          <a:sy n="65" d="100"/>
        </p:scale>
        <p:origin x="2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777DE-CEED-4B58-A8E0-FA24C2E7FC3A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5AA41-5952-4B53-9DA9-C827EA2A1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85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1C3D-E29C-4CEB-BA55-1A0166F7A18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65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1C3D-E29C-4CEB-BA55-1A0166F7A18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06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1C3D-E29C-4CEB-BA55-1A0166F7A18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388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1C3D-E29C-4CEB-BA55-1A0166F7A18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989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1C3D-E29C-4CEB-BA55-1A0166F7A18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733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71C3D-E29C-4CEB-BA55-1A0166F7A18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9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CA8F-2427-4177-BAC8-F2741EACDBF1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56FD-901F-49F0-B8AF-370673B2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17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CA8F-2427-4177-BAC8-F2741EACDBF1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56FD-901F-49F0-B8AF-370673B2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19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CA8F-2427-4177-BAC8-F2741EACDBF1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56FD-901F-49F0-B8AF-370673B2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372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CA8F-2427-4177-BAC8-F2741EACDBF1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56FD-901F-49F0-B8AF-370673B2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70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CA8F-2427-4177-BAC8-F2741EACDBF1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56FD-901F-49F0-B8AF-370673B2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69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CA8F-2427-4177-BAC8-F2741EACDBF1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56FD-901F-49F0-B8AF-370673B2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74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CA8F-2427-4177-BAC8-F2741EACDBF1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56FD-901F-49F0-B8AF-370673B2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67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CA8F-2427-4177-BAC8-F2741EACDBF1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56FD-901F-49F0-B8AF-370673B2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878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CA8F-2427-4177-BAC8-F2741EACDBF1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56FD-901F-49F0-B8AF-370673B2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334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CA8F-2427-4177-BAC8-F2741EACDBF1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56FD-901F-49F0-B8AF-370673B2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510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CA8F-2427-4177-BAC8-F2741EACDBF1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256FD-901F-49F0-B8AF-370673B2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49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6CA8F-2427-4177-BAC8-F2741EACDBF1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256FD-901F-49F0-B8AF-370673B20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35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20.tiff"/><Relationship Id="rId18" Type="http://schemas.openxmlformats.org/officeDocument/2006/relationships/image" Target="../media/image25.png"/><Relationship Id="rId3" Type="http://schemas.openxmlformats.org/officeDocument/2006/relationships/image" Target="../media/image10.tiff"/><Relationship Id="rId21" Type="http://schemas.openxmlformats.org/officeDocument/2006/relationships/image" Target="../media/image28.png"/><Relationship Id="rId7" Type="http://schemas.openxmlformats.org/officeDocument/2006/relationships/image" Target="../media/image14.tiff"/><Relationship Id="rId12" Type="http://schemas.openxmlformats.org/officeDocument/2006/relationships/image" Target="../media/image19.tiff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5" Type="http://schemas.openxmlformats.org/officeDocument/2006/relationships/image" Target="../media/image22.tiff"/><Relationship Id="rId10" Type="http://schemas.openxmlformats.org/officeDocument/2006/relationships/image" Target="../media/image17.tiff"/><Relationship Id="rId19" Type="http://schemas.openxmlformats.org/officeDocument/2006/relationships/image" Target="../media/image26.jpg"/><Relationship Id="rId4" Type="http://schemas.openxmlformats.org/officeDocument/2006/relationships/image" Target="../media/image11.tiff"/><Relationship Id="rId9" Type="http://schemas.openxmlformats.org/officeDocument/2006/relationships/image" Target="../media/image16.tiff"/><Relationship Id="rId14" Type="http://schemas.openxmlformats.org/officeDocument/2006/relationships/image" Target="../media/image21.tiff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8" b="17084"/>
          <a:stretch/>
        </p:blipFill>
        <p:spPr>
          <a:xfrm>
            <a:off x="0" y="-12700"/>
            <a:ext cx="12192000" cy="6883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896139" cy="6858000"/>
          </a:xfrm>
          <a:prstGeom prst="rect">
            <a:avLst/>
          </a:prstGeom>
          <a:solidFill>
            <a:srgbClr val="0000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47650" y="393700"/>
            <a:ext cx="364848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RESILIENT</a:t>
            </a:r>
          </a:p>
          <a:p>
            <a:r>
              <a:rPr lang="en-GB" sz="3300" b="1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DEVELOPMENT</a:t>
            </a:r>
          </a:p>
          <a:p>
            <a:r>
              <a:rPr lang="en-GB" sz="4100" b="1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 CLIMATE </a:t>
            </a:r>
            <a:r>
              <a:rPr lang="en-GB" sz="2800" b="1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GENTRIFICATION?</a:t>
            </a:r>
          </a:p>
          <a:p>
            <a:endParaRPr lang="en-US" b="1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Linking Real Estate Finance with Social Equity </a:t>
            </a:r>
            <a:endParaRPr lang="en-US" sz="2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650" y="5686276"/>
            <a:ext cx="3410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Zac J. Taylor</a:t>
            </a:r>
            <a:endParaRPr lang="en-GB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b="1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November 2, 2022</a:t>
            </a:r>
            <a:endParaRPr lang="en-GB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05512" y="6471106"/>
            <a:ext cx="5620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Image: Powerhouse Company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32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399" y="322241"/>
            <a:ext cx="11599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Climate Risk, Finance and the Global Search for “Resilient” Real Assets </a:t>
            </a:r>
            <a:endParaRPr lang="en-US" sz="2200" b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2" t="496" r="2912" b="-496"/>
          <a:stretch/>
        </p:blipFill>
        <p:spPr>
          <a:xfrm>
            <a:off x="6385073" y="1335266"/>
            <a:ext cx="5346045" cy="4505886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6296695" y="5917022"/>
            <a:ext cx="4446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Image: City and County of San Francisco/ RMS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1273" t="38339" r="22490" b="26050"/>
          <a:stretch/>
        </p:blipFill>
        <p:spPr>
          <a:xfrm>
            <a:off x="348273" y="1583009"/>
            <a:ext cx="7907383" cy="2816605"/>
          </a:xfrm>
          <a:prstGeom prst="rect">
            <a:avLst/>
          </a:prstGeom>
        </p:spPr>
      </p:pic>
      <p:sp>
        <p:nvSpPr>
          <p:cNvPr id="18" name="TextBox 2"/>
          <p:cNvSpPr txBox="1"/>
          <p:nvPr/>
        </p:nvSpPr>
        <p:spPr>
          <a:xfrm>
            <a:off x="328055" y="4437586"/>
            <a:ext cx="10425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PGGM – Climate Risk Assessment in Global Real Estate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04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399" y="322241"/>
            <a:ext cx="11599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Climate </a:t>
            </a:r>
            <a:r>
              <a:rPr lang="en-US" sz="2200" b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Gentrification: Linking Spatial Intervention with Equity and Justice </a:t>
            </a:r>
            <a:endParaRPr lang="en-US" sz="2200" b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237563" y="5914958"/>
            <a:ext cx="5620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Image: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New York City Department of Parks &amp; Recreation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r="10232"/>
          <a:stretch/>
        </p:blipFill>
        <p:spPr>
          <a:xfrm>
            <a:off x="6311900" y="1348739"/>
            <a:ext cx="5537201" cy="45277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400" y="5914958"/>
            <a:ext cx="5620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Image: City of Vancouver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6"/>
          <a:stretch/>
        </p:blipFill>
        <p:spPr>
          <a:xfrm>
            <a:off x="323736" y="1348739"/>
            <a:ext cx="5588001" cy="45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399" y="322241"/>
            <a:ext cx="1159970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Deconstructive Approach: Reading Real Estate-Finance Climate Risk Strategies through Greater Miami </a:t>
            </a:r>
            <a:endParaRPr lang="en-US" sz="2200" b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5" r="3677" b="11938"/>
          <a:stretch/>
        </p:blipFill>
        <p:spPr>
          <a:xfrm>
            <a:off x="396129" y="1348739"/>
            <a:ext cx="5519154" cy="44924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9146" y="5898356"/>
            <a:ext cx="5620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Image: ‘The Invading Sea’ project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7563" y="5865798"/>
            <a:ext cx="5620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Image: Zac Taylor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3037" t="32717" r="40374" b="9879"/>
          <a:stretch/>
        </p:blipFill>
        <p:spPr>
          <a:xfrm>
            <a:off x="6337300" y="1348740"/>
            <a:ext cx="5521024" cy="448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6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399" y="322241"/>
            <a:ext cx="1159970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Reconstructive Approach: Co-Creating Knowledge with Large Institutional Real Estate Investors </a:t>
            </a:r>
            <a:endParaRPr lang="en-US" sz="2200" b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8" name="TextBox 2"/>
          <p:cNvSpPr txBox="1"/>
          <p:nvPr/>
        </p:nvSpPr>
        <p:spPr>
          <a:xfrm>
            <a:off x="416500" y="4987132"/>
            <a:ext cx="5503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Climate Migration and Real Estate Investment Decision-Making. Urban Land Institute (2022).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2361" t="25062" r="23889" b="19630"/>
          <a:stretch/>
        </p:blipFill>
        <p:spPr>
          <a:xfrm>
            <a:off x="416500" y="1726833"/>
            <a:ext cx="5632749" cy="3260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7362" t="20865" r="28888" b="7531"/>
          <a:stretch/>
        </p:blipFill>
        <p:spPr>
          <a:xfrm>
            <a:off x="6240010" y="1081050"/>
            <a:ext cx="5405889" cy="49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0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8D2008-ED19-264A-A9B3-DA8EE5A11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51" r="31449"/>
          <a:stretch/>
        </p:blipFill>
        <p:spPr>
          <a:xfrm>
            <a:off x="3774939" y="1557797"/>
            <a:ext cx="676900" cy="1190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1C9414-3DFB-0245-9827-53DE571CA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767" y="3772946"/>
            <a:ext cx="1215931" cy="607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A8A29F-3C4A-9249-9758-24A9273DC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757" y="5865603"/>
            <a:ext cx="740599" cy="762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3A0570-D7B9-B941-BF53-45D891A65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414" y="4862289"/>
            <a:ext cx="1181128" cy="730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768360-88D8-784A-B5D9-D68D6E587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5963" y="4417628"/>
            <a:ext cx="926845" cy="541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3403E9-E193-BB47-A7E4-3A936EC4CB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634" y="2929425"/>
            <a:ext cx="832442" cy="6705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391B50-F872-E443-AC29-46416FF410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8218" y="5210417"/>
            <a:ext cx="564590" cy="564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1A6FB9-12BD-3444-9DDE-C31FBC06DC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988" t="17527" r="1988" b="12176"/>
          <a:stretch/>
        </p:blipFill>
        <p:spPr>
          <a:xfrm>
            <a:off x="373082" y="1725126"/>
            <a:ext cx="1196879" cy="8413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ADA233-2A0A-E141-B32F-F6EA19A268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675" y="2669352"/>
            <a:ext cx="852112" cy="3837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614D8E-AEE9-4D49-A5B5-0F8BFFFBB8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587" y="3478782"/>
            <a:ext cx="1083868" cy="5419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706D3C-C862-364B-B246-5D6DBCB830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2168" y="3220171"/>
            <a:ext cx="1090594" cy="8724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06FF45-D6A6-834B-965D-CE61C2BB7D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043" y="4709305"/>
            <a:ext cx="809167" cy="809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455D2-463D-1049-9F3B-919C58DD896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208" t="25902" r="10653" b="42507"/>
          <a:stretch/>
        </p:blipFill>
        <p:spPr>
          <a:xfrm>
            <a:off x="1803393" y="4423452"/>
            <a:ext cx="1298255" cy="285435"/>
          </a:xfrm>
          <a:prstGeom prst="rect">
            <a:avLst/>
          </a:prstGeom>
        </p:spPr>
      </p:pic>
      <p:pic>
        <p:nvPicPr>
          <p:cNvPr id="22" name="Picture 2" descr="APG-logo | G-Nius | Detachering &amp; Consultancy">
            <a:extLst>
              <a:ext uri="{FF2B5EF4-FFF2-40B4-BE49-F238E27FC236}">
                <a16:creationId xmlns:a16="http://schemas.microsoft.com/office/drawing/2014/main" id="{1A41DD9A-E8C7-AEBF-8EFD-0BC456EEF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39" y="4209810"/>
            <a:ext cx="846811" cy="52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Provincie Noord-Holland - YouTube">
            <a:extLst>
              <a:ext uri="{FF2B5EF4-FFF2-40B4-BE49-F238E27FC236}">
                <a16:creationId xmlns:a16="http://schemas.microsoft.com/office/drawing/2014/main" id="{9E1C1AB1-BAC9-8E24-EE2D-82848886A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1" t="30712" r="16007" b="31470"/>
          <a:stretch/>
        </p:blipFill>
        <p:spPr bwMode="auto">
          <a:xfrm>
            <a:off x="2294749" y="2723486"/>
            <a:ext cx="806899" cy="4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AMS logo – Co-Lab Research">
            <a:extLst>
              <a:ext uri="{FF2B5EF4-FFF2-40B4-BE49-F238E27FC236}">
                <a16:creationId xmlns:a16="http://schemas.microsoft.com/office/drawing/2014/main" id="{97041FE1-4E62-397E-2A85-4D76B5093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928" y="4877126"/>
            <a:ext cx="860362" cy="47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64" y="5846864"/>
            <a:ext cx="1574045" cy="253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182" y="1737774"/>
            <a:ext cx="1317881" cy="515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3" y="5426165"/>
            <a:ext cx="1328066" cy="10503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2"/>
          <a:srcRect l="21528" t="21509" r="22456" b="7132"/>
          <a:stretch/>
        </p:blipFill>
        <p:spPr>
          <a:xfrm>
            <a:off x="5517401" y="1615660"/>
            <a:ext cx="6081821" cy="435791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01799" y="474641"/>
            <a:ext cx="1159970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Combined Approach? </a:t>
            </a:r>
            <a:r>
              <a:rPr lang="en-US" sz="2200" b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Integrated Real Estate Climate Risk Management in the Netherlands with RED&amp;BLUE</a:t>
            </a:r>
            <a:endParaRPr lang="en-US" sz="2200" b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1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399" y="322241"/>
            <a:ext cx="11599701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Thanks!</a:t>
            </a:r>
          </a:p>
          <a:p>
            <a:endParaRPr lang="en-US" sz="2200" b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200" b="1" dirty="0" smtClean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200" b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200" b="1" dirty="0" smtClean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200" b="1" dirty="0" smtClean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200" b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200" b="1" dirty="0" smtClean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200" b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200" b="1" dirty="0" smtClean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Zac Taylor</a:t>
            </a:r>
          </a:p>
          <a:p>
            <a:endParaRPr lang="en-US" sz="2200" b="1" dirty="0" smtClean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Assistant Professor</a:t>
            </a:r>
          </a:p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Department of Management in the Built Environment</a:t>
            </a:r>
          </a:p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TU Delft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Academic Coordinator, Delta Systems</a:t>
            </a:r>
          </a:p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Resilient Delta Initiative 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RED&amp;BLUE </a:t>
            </a:r>
          </a:p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www.redblueclimate.nl</a:t>
            </a:r>
            <a:endParaRPr lang="en-US" sz="2200" b="1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33" y="5585204"/>
            <a:ext cx="1931116" cy="755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61" y="5274433"/>
            <a:ext cx="1741539" cy="137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1773</TotalTime>
  <Words>184</Words>
  <Application>Microsoft Office PowerPoint</Application>
  <PresentationFormat>Widescreen</PresentationFormat>
  <Paragraphs>47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 Taylor</dc:creator>
  <cp:lastModifiedBy>Zac Taylor</cp:lastModifiedBy>
  <cp:revision>78</cp:revision>
  <dcterms:created xsi:type="dcterms:W3CDTF">2021-06-21T13:45:24Z</dcterms:created>
  <dcterms:modified xsi:type="dcterms:W3CDTF">2022-11-02T17:22:54Z</dcterms:modified>
</cp:coreProperties>
</file>