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sldIdLst>
    <p:sldId id="267" r:id="rId5"/>
    <p:sldId id="256" r:id="rId6"/>
    <p:sldId id="1489" r:id="rId7"/>
    <p:sldId id="290" r:id="rId8"/>
    <p:sldId id="291" r:id="rId9"/>
    <p:sldId id="352" r:id="rId10"/>
    <p:sldId id="1488" r:id="rId11"/>
    <p:sldId id="354" r:id="rId12"/>
    <p:sldId id="1491" r:id="rId13"/>
    <p:sldId id="1492" r:id="rId14"/>
    <p:sldId id="257" r:id="rId15"/>
    <p:sldId id="297" r:id="rId16"/>
    <p:sldId id="287" r:id="rId17"/>
    <p:sldId id="1487" r:id="rId18"/>
  </p:sldIdLst>
  <p:sldSz cx="12192000" cy="6858000"/>
  <p:notesSz cx="12192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E0057-A2C2-42F8-8529-8823C66856EF}" v="8" dt="2022-11-02T21:40:46.53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23" autoAdjust="0"/>
  </p:normalViewPr>
  <p:slideViewPr>
    <p:cSldViewPr>
      <p:cViewPr varScale="1">
        <p:scale>
          <a:sx n="57" d="100"/>
          <a:sy n="57" d="100"/>
        </p:scale>
        <p:origin x="992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EE0B2-612B-4E9C-855B-E78EA6829357}" type="datetimeFigureOut">
              <a:rPr lang="nl-NL" smtClean="0"/>
              <a:t>3-11-2022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997BB-D85D-4B2F-90B9-236EC152533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62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997BB-D85D-4B2F-90B9-236EC152533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1745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of satellite image to assess risk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997BB-D85D-4B2F-90B9-236EC152533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628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997BB-D85D-4B2F-90B9-236EC152533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560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997BB-D85D-4B2F-90B9-236EC152533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688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997BB-D85D-4B2F-90B9-236EC152533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55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997BB-D85D-4B2F-90B9-236EC152533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226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997BB-D85D-4B2F-90B9-236EC152533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54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997BB-D85D-4B2F-90B9-236EC152533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056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997BB-D85D-4B2F-90B9-236EC152533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599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997BB-D85D-4B2F-90B9-236EC152533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677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997BB-D85D-4B2F-90B9-236EC152533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4111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997BB-D85D-4B2F-90B9-236EC152533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775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997BB-D85D-4B2F-90B9-236EC152533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30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7131D-37AE-EBA9-514E-13F7F586F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53DD6-CD15-F8B2-F8C1-1A991775E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1F9B5-74A5-C64B-E533-200E68BB7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E35B-E90B-3C41-AF2A-3BA9DFD80441}" type="datetimeFigureOut">
              <a:rPr lang="en-NL" smtClean="0"/>
              <a:t>11/03/2022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489AF-D284-C1DA-21F6-BFCB514FD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63C8C-A7D7-B83E-1315-F6A8B789F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E1F92-F084-474A-BFCE-4DC00D9A0EC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803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013" y="232178"/>
            <a:ext cx="11533972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3081" y="1510682"/>
            <a:ext cx="10945837" cy="405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CNNd-60KY&amp;t=1s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ur03.safelinks.protection.outlook.com/?url=http%3A%2F%2Fscarlet-design.co.uk%2F&amp;data=04%7C01%7Cirene.manzella%40plymouth.ac.uk%7Cb76bba73d05f4f8135c108d997c74214%7C5437e7eb83fb4d1abfd3bb247e061bf1%7C1%7C0%7C637707704566735301%7CUnknown%7CTWFpbGZsb3d8eyJWIjoiMC4wLjAwMDAiLCJQIjoiV2luMzIiLCJBTiI6Ik1haWwiLCJXVCI6Mn0%3D%7C1000&amp;sdata=YR2momAqdliSkeoR9RZsSMdL8ImdoaKNGsOqK0mqrV8%3D&amp;reserved=0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s://vimeo.com/691073786/3717b518c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://www.itc.nl/cdr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mailto:i.manzella@utwente.nl" TargetMode="External"/><Relationship Id="rId7" Type="http://schemas.openxmlformats.org/officeDocument/2006/relationships/hyperlink" Target="http://www.itc.nl/cd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eur03.safelinks.protection.outlook.com/?url=http%3A%2F%2Fscarlet-design.co.uk%2F&amp;data=04%7C01%7Cirene.manzella%40plymouth.ac.uk%7Cb76bba73d05f4f8135c108d997c74214%7C5437e7eb83fb4d1abfd3bb247e061bf1%7C1%7C0%7C637707704566735301%7CUnknown%7CTWFpbGZsb3d8eyJWIjoiMC4wLjAwMDAiLCJQIjoiV2luMzIiLCJBTiI6Ik1haWwiLCJXVCI6Mn0%3D%7C1000&amp;sdata=YR2momAqdliSkeoR9RZsSMdL8ImdoaKNGsOqK0mqrV8%3D&amp;reserved=0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jpeg"/><Relationship Id="rId18" Type="http://schemas.openxmlformats.org/officeDocument/2006/relationships/image" Target="../media/image4.png"/><Relationship Id="rId3" Type="http://schemas.openxmlformats.org/officeDocument/2006/relationships/image" Target="../media/image7.jpg"/><Relationship Id="rId7" Type="http://schemas.openxmlformats.org/officeDocument/2006/relationships/image" Target="../media/image11.emf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jpeg"/><Relationship Id="rId5" Type="http://schemas.openxmlformats.org/officeDocument/2006/relationships/image" Target="../media/image9.emf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19" Type="http://schemas.openxmlformats.org/officeDocument/2006/relationships/image" Target="../media/image22.jpeg"/><Relationship Id="rId4" Type="http://schemas.openxmlformats.org/officeDocument/2006/relationships/image" Target="../media/image8.png"/><Relationship Id="rId9" Type="http://schemas.openxmlformats.org/officeDocument/2006/relationships/image" Target="../media/image13.emf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image" Target="../media/image7.jp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06426" y="4704639"/>
            <a:ext cx="1732914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latin typeface="Calibri"/>
                <a:cs typeface="Calibri"/>
                <a:hlinkClick r:id="rId3"/>
              </a:rPr>
              <a:t>Carey</a:t>
            </a:r>
            <a:r>
              <a:rPr sz="1000" spc="-25" dirty="0">
                <a:latin typeface="Calibri"/>
                <a:cs typeface="Calibri"/>
                <a:hlinkClick r:id="rId3"/>
              </a:rPr>
              <a:t> </a:t>
            </a:r>
            <a:r>
              <a:rPr sz="1000" spc="-5" dirty="0">
                <a:latin typeface="Calibri"/>
                <a:cs typeface="Calibri"/>
                <a:hlinkClick r:id="rId3"/>
              </a:rPr>
              <a:t>Marks,</a:t>
            </a:r>
            <a:r>
              <a:rPr sz="1000" spc="-40" dirty="0">
                <a:latin typeface="Calibri"/>
                <a:cs typeface="Calibri"/>
                <a:hlinkClick r:id="rId3"/>
              </a:rPr>
              <a:t> </a:t>
            </a:r>
            <a:r>
              <a:rPr sz="1000" spc="-5" dirty="0">
                <a:solidFill>
                  <a:srgbClr val="0562C1"/>
                </a:solidFill>
                <a:latin typeface="Calibri"/>
                <a:cs typeface="Calibri"/>
                <a:hlinkClick r:id="rId3"/>
              </a:rPr>
              <a:t>Scarlet-design.co.uk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07474" y="4813230"/>
            <a:ext cx="1031875" cy="7620"/>
          </a:xfrm>
          <a:custGeom>
            <a:avLst/>
            <a:gdLst/>
            <a:ahLst/>
            <a:cxnLst/>
            <a:rect l="l" t="t" r="r" b="b"/>
            <a:pathLst>
              <a:path w="1031875" h="7620">
                <a:moveTo>
                  <a:pt x="1031735" y="0"/>
                </a:moveTo>
                <a:lnTo>
                  <a:pt x="687819" y="0"/>
                </a:lnTo>
                <a:lnTo>
                  <a:pt x="0" y="0"/>
                </a:lnTo>
                <a:lnTo>
                  <a:pt x="0" y="7607"/>
                </a:lnTo>
                <a:lnTo>
                  <a:pt x="1031735" y="7607"/>
                </a:lnTo>
                <a:lnTo>
                  <a:pt x="1031735" y="0"/>
                </a:lnTo>
                <a:close/>
              </a:path>
            </a:pathLst>
          </a:custGeom>
          <a:solidFill>
            <a:srgbClr val="056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36675" y="334667"/>
            <a:ext cx="8946642" cy="4916423"/>
            <a:chOff x="836675" y="334667"/>
            <a:chExt cx="8946642" cy="4916423"/>
          </a:xfrm>
        </p:grpSpPr>
        <p:sp>
          <p:nvSpPr>
            <p:cNvPr id="6" name="object 6"/>
            <p:cNvSpPr/>
            <p:nvPr/>
          </p:nvSpPr>
          <p:spPr>
            <a:xfrm>
              <a:off x="836675" y="867155"/>
              <a:ext cx="8648700" cy="605155"/>
            </a:xfrm>
            <a:custGeom>
              <a:avLst/>
              <a:gdLst/>
              <a:ahLst/>
              <a:cxnLst/>
              <a:rect l="l" t="t" r="r" b="b"/>
              <a:pathLst>
                <a:path w="8648700" h="605155">
                  <a:moveTo>
                    <a:pt x="8648700" y="0"/>
                  </a:moveTo>
                  <a:lnTo>
                    <a:pt x="0" y="0"/>
                  </a:lnTo>
                  <a:lnTo>
                    <a:pt x="0" y="605027"/>
                  </a:lnTo>
                  <a:lnTo>
                    <a:pt x="8648700" y="605027"/>
                  </a:lnTo>
                  <a:lnTo>
                    <a:pt x="8648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>
              <a:hlinkClick r:id="rId4"/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682" y="334667"/>
              <a:ext cx="7374635" cy="491642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896508" y="5068578"/>
            <a:ext cx="10706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Carey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Marks, </a:t>
            </a:r>
            <a:r>
              <a:rPr sz="6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6"/>
              </a:rPr>
              <a:t>Scarlet-design.co.uk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2548A0-88CD-69FC-3FF6-8515CDF81F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4011"/>
            <a:ext cx="8107474" cy="13632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FB9195-78E9-ED97-B118-33E35032F4B3}"/>
              </a:ext>
            </a:extLst>
          </p:cNvPr>
          <p:cNvSpPr txBox="1"/>
          <p:nvPr/>
        </p:nvSpPr>
        <p:spPr>
          <a:xfrm>
            <a:off x="8763000" y="5594296"/>
            <a:ext cx="2667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Honorable Mention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creen Shot 2015-11-04 at 15.48.11.png">
            <a:extLst>
              <a:ext uri="{FF2B5EF4-FFF2-40B4-BE49-F238E27FC236}">
                <a16:creationId xmlns:a16="http://schemas.microsoft.com/office/drawing/2014/main" id="{D48D6CE5-48D1-AE16-7E56-684B89362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23" y="24032"/>
            <a:ext cx="5586195" cy="650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0E68B36F-BBE5-1755-7C28-954C14F13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684" y="6494471"/>
            <a:ext cx="5940974" cy="40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NL" sz="2000" dirty="0"/>
              <a:t>Radarsat-2 data [2010.06 – 2015.08]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BA91C8BD-B06D-69A1-0E67-9A5879BD9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250" y="0"/>
            <a:ext cx="3202649" cy="36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NL" dirty="0">
                <a:solidFill>
                  <a:schemeClr val="bg1"/>
                </a:solidFill>
              </a:rPr>
              <a:t>Risk-map</a:t>
            </a:r>
            <a:r>
              <a:rPr lang="nl-NL" altLang="en-NL" dirty="0">
                <a:solidFill>
                  <a:schemeClr val="bg1"/>
                </a:solidFill>
              </a:rPr>
              <a:t> </a:t>
            </a:r>
            <a:r>
              <a:rPr lang="en-US" altLang="en-NL" dirty="0">
                <a:solidFill>
                  <a:schemeClr val="bg1"/>
                </a:solidFill>
              </a:rPr>
              <a:t>example</a:t>
            </a:r>
            <a:endParaRPr lang="en-GB" altLang="en-NL" dirty="0">
              <a:solidFill>
                <a:schemeClr val="bg1"/>
              </a:solidFill>
            </a:endParaRPr>
          </a:p>
        </p:txBody>
      </p:sp>
      <p:pic>
        <p:nvPicPr>
          <p:cNvPr id="8" name="Picture 1" descr="Screen Shot 2016-03-08 at 13.32.38.png">
            <a:extLst>
              <a:ext uri="{FF2B5EF4-FFF2-40B4-BE49-F238E27FC236}">
                <a16:creationId xmlns:a16="http://schemas.microsoft.com/office/drawing/2014/main" id="{2CA176BC-C4D2-B766-3B1E-13CADC602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483" y="455899"/>
            <a:ext cx="1413384" cy="169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Screen Shot 2015-11-04 at 15.45.51.png">
            <a:extLst>
              <a:ext uri="{FF2B5EF4-FFF2-40B4-BE49-F238E27FC236}">
                <a16:creationId xmlns:a16="http://schemas.microsoft.com/office/drawing/2014/main" id="{3AA913C9-B25F-115B-3325-33C847ABD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033"/>
            <a:ext cx="5908983" cy="650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nl_v_map.eps">
            <a:extLst>
              <a:ext uri="{FF2B5EF4-FFF2-40B4-BE49-F238E27FC236}">
                <a16:creationId xmlns:a16="http://schemas.microsoft.com/office/drawing/2014/main" id="{4530A370-2CC0-0813-C8E9-9ED2D20E1C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9" y="393636"/>
            <a:ext cx="1289224" cy="234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9079C5D3-A38D-7837-53EA-BB80F481C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6" y="6481377"/>
            <a:ext cx="5940974" cy="40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NL" sz="2000" dirty="0"/>
              <a:t>Radarsat-2 data [2010.06 – 2015.08]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4568E842-D746-AA49-61D9-B8BB314E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7" y="0"/>
            <a:ext cx="3202649" cy="36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altLang="en-NL" dirty="0">
                <a:solidFill>
                  <a:schemeClr val="bg1"/>
                </a:solidFill>
              </a:rPr>
              <a:t>Nation-wide rail-deformation</a:t>
            </a:r>
            <a:endParaRPr lang="nl-NL" altLang="en-NL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526911-C927-E414-4E62-5E5CB43B6157}"/>
              </a:ext>
            </a:extLst>
          </p:cNvPr>
          <p:cNvSpPr txBox="1"/>
          <p:nvPr/>
        </p:nvSpPr>
        <p:spPr>
          <a:xfrm>
            <a:off x="10820400" y="6594946"/>
            <a:ext cx="2170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/>
              <a:t>Chang et al, 2018</a:t>
            </a:r>
          </a:p>
        </p:txBody>
      </p:sp>
    </p:spTree>
    <p:extLst>
      <p:ext uri="{BB962C8B-B14F-4D97-AF65-F5344CB8AC3E}">
        <p14:creationId xmlns:p14="http://schemas.microsoft.com/office/powerpoint/2010/main" val="964974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1118566-5448-9F44-96CB-2D18D86D4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454" y="5951413"/>
            <a:ext cx="2155172" cy="6350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113314" cy="68580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 txBox="1">
            <a:spLocks/>
          </p:cNvSpPr>
          <p:nvPr/>
        </p:nvSpPr>
        <p:spPr>
          <a:xfrm>
            <a:off x="4338271" y="513868"/>
            <a:ext cx="7491681" cy="1251357"/>
          </a:xfrm>
          <a:prstGeom prst="rect">
            <a:avLst/>
          </a:prstGeom>
          <a:noFill/>
        </p:spPr>
        <p:txBody>
          <a:bodyPr anchor="b"/>
          <a:lstStyle>
            <a:lvl1pPr algn="l" defTabSz="9142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1"/>
                </a:solidFill>
              </a:rPr>
              <a:t>UAV CENTRE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Problem identification &gt; Data collection &gt;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 txBox="1">
            <a:spLocks/>
          </p:cNvSpPr>
          <p:nvPr/>
        </p:nvSpPr>
        <p:spPr>
          <a:xfrm>
            <a:off x="4343400" y="1731723"/>
            <a:ext cx="7491681" cy="578732"/>
          </a:xfrm>
          <a:prstGeom prst="rect">
            <a:avLst/>
          </a:prstGeom>
        </p:spPr>
        <p:txBody>
          <a:bodyPr/>
          <a:lstStyle>
            <a:lvl1pPr marL="0" indent="0" algn="l" defTabSz="91425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accent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691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19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47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74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02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30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57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84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WWW.ITC.NL/UAV-CENTRE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9"/>
          <a:stretch/>
        </p:blipFill>
        <p:spPr>
          <a:xfrm>
            <a:off x="9750022" y="271533"/>
            <a:ext cx="2150306" cy="21612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6C0AA2-F134-22B2-1313-9210EC17B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48" y="3093194"/>
            <a:ext cx="7820059" cy="1582531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2E45BCD2-4876-0906-DF97-52FF7D54D7A0}"/>
              </a:ext>
            </a:extLst>
          </p:cNvPr>
          <p:cNvSpPr txBox="1">
            <a:spLocks/>
          </p:cNvSpPr>
          <p:nvPr/>
        </p:nvSpPr>
        <p:spPr>
          <a:xfrm>
            <a:off x="4377765" y="2245544"/>
            <a:ext cx="7491681" cy="993009"/>
          </a:xfrm>
          <a:prstGeom prst="rect">
            <a:avLst/>
          </a:prstGeom>
          <a:noFill/>
        </p:spPr>
        <p:txBody>
          <a:bodyPr anchor="b"/>
          <a:lstStyle>
            <a:lvl1pPr algn="l" defTabSz="9142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1"/>
                </a:solidFill>
              </a:rPr>
              <a:t>CRIB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A98A26-B956-E6D0-6F5D-6247D0D5031C}"/>
              </a:ext>
            </a:extLst>
          </p:cNvPr>
          <p:cNvSpPr txBox="1">
            <a:spLocks/>
          </p:cNvSpPr>
          <p:nvPr/>
        </p:nvSpPr>
        <p:spPr>
          <a:xfrm>
            <a:off x="5952282" y="2701743"/>
            <a:ext cx="7491681" cy="578732"/>
          </a:xfrm>
          <a:prstGeom prst="rect">
            <a:avLst/>
          </a:prstGeom>
        </p:spPr>
        <p:txBody>
          <a:bodyPr/>
          <a:lstStyle>
            <a:lvl1pPr marL="0" indent="0" algn="l" defTabSz="91425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accent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691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19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47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74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02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30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57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84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WWW.itc.nl/big-geodata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BB7B81-1BAC-FA9C-9615-71FC03414172}"/>
              </a:ext>
            </a:extLst>
          </p:cNvPr>
          <p:cNvSpPr txBox="1"/>
          <p:nvPr/>
        </p:nvSpPr>
        <p:spPr>
          <a:xfrm>
            <a:off x="4377765" y="5626060"/>
            <a:ext cx="6746358" cy="59093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indent="0" defTabSz="914256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cap="all" baseline="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685691" indent="-228564" defTabSz="91425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2819" indent="-228564" defTabSz="91425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599947" indent="-228564" defTabSz="91425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074" indent="-228564" defTabSz="91425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202" indent="-228564" defTabSz="91425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330" indent="-228564" defTabSz="91425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457" indent="-228564" defTabSz="91425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584" indent="-228564" defTabSz="914256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nl-NL" dirty="0"/>
              <a:t>https://www.itc.nl/research/research-facilities/labs-resources/digital-twin-itc/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E8AF6879-32FD-5530-5999-A58C55AFBDAF}"/>
              </a:ext>
            </a:extLst>
          </p:cNvPr>
          <p:cNvSpPr txBox="1">
            <a:spLocks/>
          </p:cNvSpPr>
          <p:nvPr/>
        </p:nvSpPr>
        <p:spPr>
          <a:xfrm>
            <a:off x="4352448" y="4740724"/>
            <a:ext cx="7491681" cy="885336"/>
          </a:xfrm>
          <a:prstGeom prst="rect">
            <a:avLst/>
          </a:prstGeom>
          <a:noFill/>
        </p:spPr>
        <p:txBody>
          <a:bodyPr anchor="b"/>
          <a:lstStyle>
            <a:lvl1pPr algn="l" defTabSz="9142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1"/>
                </a:solidFill>
              </a:rPr>
              <a:t>DIGITAL TWINS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9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A0A2755-F970-4091-97D5-B00949BE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16" y="152400"/>
            <a:ext cx="5370576" cy="925270"/>
          </a:xfrm>
        </p:spPr>
        <p:txBody>
          <a:bodyPr anchor="b">
            <a:normAutofit/>
          </a:bodyPr>
          <a:lstStyle/>
          <a:p>
            <a:r>
              <a:rPr lang="fr-CH" sz="2800" dirty="0"/>
              <a:t>WHAT WE DID @CDR?</a:t>
            </a:r>
            <a:endParaRPr lang="nl-NL" sz="28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88B88C8-08E7-420D-8779-5477EDC4A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423" y="1352285"/>
            <a:ext cx="4954065" cy="3095445"/>
          </a:xfrm>
        </p:spPr>
        <p:txBody>
          <a:bodyPr anchor="t">
            <a:noAutofit/>
          </a:bodyPr>
          <a:lstStyle/>
          <a:p>
            <a:pPr marL="342900" indent="-342900">
              <a:buFontTx/>
              <a:buChar char="-"/>
            </a:pPr>
            <a:r>
              <a:rPr lang="fr-CH" sz="2400" dirty="0"/>
              <a:t>Official </a:t>
            </a:r>
            <a:r>
              <a:rPr lang="fr-CH" sz="2400" dirty="0" err="1"/>
              <a:t>opening</a:t>
            </a:r>
            <a:r>
              <a:rPr lang="fr-CH" sz="2400" dirty="0"/>
              <a:t> </a:t>
            </a:r>
            <a:r>
              <a:rPr lang="en-US" sz="2400" dirty="0"/>
              <a:t>by H.R.H. Princess </a:t>
            </a:r>
            <a:r>
              <a:rPr lang="en-US" sz="2400" dirty="0" err="1"/>
              <a:t>Margriet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ITC symposium: Resilience in Science and Science in Resilience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Dr. Sekhar L. Kuriakose visiting scientist and 4 incoming ones this year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Kerala – ITC collaboration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3 postdocs 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Food transport resilience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Drought Resilience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Climate Financing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Earth Future Festival</a:t>
            </a:r>
          </a:p>
          <a:p>
            <a:pPr marL="342900" indent="-342900">
              <a:buFontTx/>
              <a:buChar char="-"/>
            </a:pPr>
            <a:r>
              <a:rPr lang="fr-CH" sz="2400" dirty="0"/>
              <a:t>Symposium M</a:t>
            </a:r>
            <a:r>
              <a:rPr lang="fr-CH" sz="2400" baseline="30000" dirty="0"/>
              <a:t>2</a:t>
            </a:r>
            <a:r>
              <a:rPr lang="fr-CH" sz="2400" dirty="0"/>
              <a:t>R</a:t>
            </a:r>
            <a:r>
              <a:rPr lang="fr-CH" sz="2400" baseline="30000" dirty="0"/>
              <a:t>2</a:t>
            </a:r>
            <a:endParaRPr lang="nl-NL" sz="2400" dirty="0"/>
          </a:p>
        </p:txBody>
      </p:sp>
      <p:pic>
        <p:nvPicPr>
          <p:cNvPr id="6" name="Picture 5" descr="A group of people standing on a stage&#10;&#10;Description automatically generated">
            <a:extLst>
              <a:ext uri="{FF2B5EF4-FFF2-40B4-BE49-F238E27FC236}">
                <a16:creationId xmlns:a16="http://schemas.microsoft.com/office/drawing/2014/main" id="{C1FDE2D8-E6B7-4206-8317-86DC5A3F8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5"/>
          <a:stretch/>
        </p:blipFill>
        <p:spPr>
          <a:xfrm>
            <a:off x="6579780" y="1"/>
            <a:ext cx="5612219" cy="1988831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7BFA049-3E81-45E7-B67E-2CF6A9C895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4834602" y="4333263"/>
            <a:ext cx="7330818" cy="25247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C0B5C8-7C42-A45F-05A9-0B4AAEC69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81" y="2106833"/>
            <a:ext cx="5612219" cy="222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53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FCB56C-AA65-42CA-B4BA-1529B786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053"/>
            <a:ext cx="10515600" cy="854075"/>
          </a:xfrm>
        </p:spPr>
        <p:txBody>
          <a:bodyPr>
            <a:normAutofit/>
          </a:bodyPr>
          <a:lstStyle/>
          <a:p>
            <a:r>
              <a:rPr lang="fr-CH" sz="2800" dirty="0"/>
              <a:t>WHAT WE ARE PLANNING TO DO?</a:t>
            </a:r>
            <a:endParaRPr lang="nl-NL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34362-58C5-4754-8FFA-112B2091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781" y="883843"/>
            <a:ext cx="11582400" cy="555791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sz="2800" dirty="0"/>
              <a:t>Short courses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sz="2800" dirty="0" err="1"/>
              <a:t>Annual</a:t>
            </a:r>
            <a:r>
              <a:rPr lang="fr-CH" sz="2800" dirty="0"/>
              <a:t> </a:t>
            </a:r>
            <a:r>
              <a:rPr lang="fr-CH" sz="2800" dirty="0" err="1"/>
              <a:t>Conference</a:t>
            </a:r>
            <a:endParaRPr lang="fr-CH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sz="2800" dirty="0"/>
              <a:t>Workshops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sz="2800" dirty="0"/>
              <a:t>Tools for </a:t>
            </a:r>
            <a:r>
              <a:rPr lang="fr-CH" sz="2800" dirty="0" err="1"/>
              <a:t>Disaster</a:t>
            </a:r>
            <a:r>
              <a:rPr lang="fr-CH" sz="2800" dirty="0"/>
              <a:t> </a:t>
            </a:r>
            <a:r>
              <a:rPr lang="fr-CH" sz="2800" dirty="0" err="1"/>
              <a:t>Responses</a:t>
            </a:r>
            <a:r>
              <a:rPr lang="fr-CH" sz="2800" dirty="0"/>
              <a:t> and </a:t>
            </a:r>
            <a:r>
              <a:rPr lang="fr-CH" sz="2800" dirty="0" err="1"/>
              <a:t>Resilience</a:t>
            </a:r>
            <a:endParaRPr lang="fr-CH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sz="2800" dirty="0" err="1"/>
              <a:t>Projects</a:t>
            </a:r>
            <a:r>
              <a:rPr lang="fr-CH" sz="2800" dirty="0"/>
              <a:t> </a:t>
            </a:r>
            <a:r>
              <a:rPr lang="fr-CH" sz="2800" dirty="0" err="1"/>
              <a:t>development</a:t>
            </a:r>
            <a:r>
              <a:rPr lang="fr-CH" sz="28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sz="2800" dirty="0"/>
              <a:t>Call for postdocs (</a:t>
            </a:r>
            <a:r>
              <a:rPr lang="fr-CH" sz="2800" dirty="0" err="1"/>
              <a:t>every</a:t>
            </a:r>
            <a:r>
              <a:rPr lang="fr-CH" sz="2800" dirty="0"/>
              <a:t> </a:t>
            </a:r>
            <a:r>
              <a:rPr lang="fr-CH" sz="2800" dirty="0" err="1"/>
              <a:t>year</a:t>
            </a:r>
            <a:r>
              <a:rPr lang="fr-CH" sz="2800" dirty="0"/>
              <a:t>, 2 positions)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sz="2800" dirty="0"/>
              <a:t>Call for </a:t>
            </a:r>
            <a:r>
              <a:rPr lang="fr-CH" sz="2800" dirty="0" err="1"/>
              <a:t>Visiting</a:t>
            </a:r>
            <a:r>
              <a:rPr lang="fr-CH" sz="2800" dirty="0"/>
              <a:t> </a:t>
            </a:r>
            <a:r>
              <a:rPr lang="fr-CH" sz="2800" dirty="0" err="1"/>
              <a:t>scientists</a:t>
            </a:r>
            <a:r>
              <a:rPr lang="fr-CH" sz="2800" dirty="0"/>
              <a:t>  (</a:t>
            </a:r>
            <a:r>
              <a:rPr lang="fr-CH" sz="2800" dirty="0" err="1"/>
              <a:t>every</a:t>
            </a:r>
            <a:r>
              <a:rPr lang="fr-CH" sz="2800" dirty="0"/>
              <a:t> </a:t>
            </a:r>
            <a:r>
              <a:rPr lang="fr-CH" sz="2800" dirty="0" err="1"/>
              <a:t>year</a:t>
            </a:r>
            <a:r>
              <a:rPr lang="fr-CH" sz="2800" dirty="0"/>
              <a:t> 4-6 positions)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H" sz="2800" dirty="0"/>
              <a:t>… and </a:t>
            </a:r>
            <a:r>
              <a:rPr lang="fr-CH" sz="2800" dirty="0" err="1"/>
              <a:t>many</a:t>
            </a:r>
            <a:r>
              <a:rPr lang="fr-CH" sz="2800" dirty="0"/>
              <a:t> </a:t>
            </a:r>
            <a:r>
              <a:rPr lang="fr-CH" sz="2800" dirty="0" err="1"/>
              <a:t>other</a:t>
            </a:r>
            <a:r>
              <a:rPr lang="fr-CH" sz="2800" dirty="0"/>
              <a:t> </a:t>
            </a:r>
            <a:r>
              <a:rPr lang="fr-CH" sz="2800" dirty="0" err="1"/>
              <a:t>activities</a:t>
            </a:r>
            <a:endParaRPr lang="fr-CH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CH" sz="2800" dirty="0"/>
          </a:p>
          <a:p>
            <a:r>
              <a:rPr lang="fr-CH" sz="2800" dirty="0"/>
              <a:t>NEXT POSITIONS ADVERTISED END OF JANUARY!</a:t>
            </a:r>
          </a:p>
          <a:p>
            <a:endParaRPr lang="fr-CH" sz="2800" dirty="0"/>
          </a:p>
          <a:p>
            <a:endParaRPr lang="fr-CH" sz="2800" dirty="0"/>
          </a:p>
          <a:p>
            <a:r>
              <a:rPr lang="fr-CH" sz="2800" dirty="0"/>
              <a:t>	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CH" sz="2800" dirty="0"/>
          </a:p>
          <a:p>
            <a:endParaRPr lang="nl-NL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A867E4-A5C5-447D-92FC-AE2D7D6A75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FEEF6"/>
              </a:clrFrom>
              <a:clrTo>
                <a:srgbClr val="EFEE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55467"/>
            <a:ext cx="4191000" cy="5278740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9322897-BF92-4EC9-86D4-E341C43154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01" y="6178296"/>
            <a:ext cx="3776132" cy="5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14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A867E4-A5C5-447D-92FC-AE2D7D6A75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FEEF6"/>
              </a:clrFrom>
              <a:clrTo>
                <a:srgbClr val="EFEE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92" y="3048000"/>
            <a:ext cx="2492001" cy="313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E92272-3159-4934-A50D-282DDD21200E}"/>
              </a:ext>
            </a:extLst>
          </p:cNvPr>
          <p:cNvSpPr txBox="1"/>
          <p:nvPr/>
        </p:nvSpPr>
        <p:spPr>
          <a:xfrm>
            <a:off x="457200" y="240020"/>
            <a:ext cx="11277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To find </a:t>
            </a:r>
            <a:r>
              <a:rPr lang="en-US" sz="3200" b="1" dirty="0"/>
              <a:t>together</a:t>
            </a:r>
            <a:r>
              <a:rPr lang="en-US" sz="3200" dirty="0"/>
              <a:t> new ways to build a more </a:t>
            </a:r>
            <a:r>
              <a:rPr lang="en-US" sz="3200" b="1" dirty="0"/>
              <a:t>resilient society </a:t>
            </a:r>
            <a:r>
              <a:rPr lang="en-US" sz="3200" dirty="0"/>
              <a:t>and a </a:t>
            </a:r>
            <a:r>
              <a:rPr lang="en-US" sz="3200" b="1" dirty="0"/>
              <a:t>sustainable future for all</a:t>
            </a:r>
          </a:p>
          <a:p>
            <a:pPr algn="ctr"/>
            <a:r>
              <a:rPr lang="en-US" sz="3200" dirty="0"/>
              <a:t>So that the </a:t>
            </a:r>
            <a:r>
              <a:rPr lang="en-US" sz="3200" b="1" dirty="0"/>
              <a:t>we </a:t>
            </a:r>
            <a:r>
              <a:rPr lang="en-US" sz="3200" dirty="0"/>
              <a:t>can not only </a:t>
            </a:r>
            <a:r>
              <a:rPr lang="en-US" sz="3200" b="1" dirty="0"/>
              <a:t>be part of the change </a:t>
            </a:r>
            <a:r>
              <a:rPr lang="en-US" sz="3200" dirty="0"/>
              <a:t>but be the ones who </a:t>
            </a:r>
            <a:r>
              <a:rPr lang="en-US" sz="3200" b="1" dirty="0"/>
              <a:t>drive the change</a:t>
            </a:r>
          </a:p>
          <a:p>
            <a:pPr algn="ctr"/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CCE383-2FAA-488C-AD2D-020DACBA97EF}"/>
              </a:ext>
            </a:extLst>
          </p:cNvPr>
          <p:cNvSpPr txBox="1"/>
          <p:nvPr/>
        </p:nvSpPr>
        <p:spPr>
          <a:xfrm>
            <a:off x="152400" y="6117559"/>
            <a:ext cx="11277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Thank you all for your attention</a:t>
            </a:r>
            <a:endParaRPr lang="en-US" sz="3200" b="1" dirty="0"/>
          </a:p>
          <a:p>
            <a:pPr algn="ctr"/>
            <a:endParaRPr lang="en-US" sz="3200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967C23B-9E95-4C73-8F89-A50B2FA03D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74544"/>
            <a:ext cx="4838075" cy="762000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F693D7D6-CA79-FFEE-85CB-D1EF92EA5956}"/>
              </a:ext>
            </a:extLst>
          </p:cNvPr>
          <p:cNvSpPr txBox="1"/>
          <p:nvPr/>
        </p:nvSpPr>
        <p:spPr>
          <a:xfrm>
            <a:off x="929541" y="4213441"/>
            <a:ext cx="7300211" cy="10175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49" marR="4823289" indent="-22862">
              <a:lnSpc>
                <a:spcPct val="125000"/>
              </a:lnSpc>
              <a:spcBef>
                <a:spcPts val="1000"/>
              </a:spcBef>
            </a:pPr>
            <a:r>
              <a:rPr sz="2400" spc="-10" dirty="0">
                <a:solidFill>
                  <a:srgbClr val="231F20"/>
                </a:solidFill>
                <a:latin typeface="Arial Narrow"/>
                <a:cs typeface="Arial Narrow"/>
                <a:hlinkClick r:id="rId5"/>
              </a:rPr>
              <a:t>www.itc.nl/cdr</a:t>
            </a:r>
            <a:endParaRPr lang="en-US" sz="2400" spc="-10" dirty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299749" marR="4823289" indent="-22862">
              <a:lnSpc>
                <a:spcPct val="125000"/>
              </a:lnSpc>
              <a:spcBef>
                <a:spcPts val="1000"/>
              </a:spcBef>
            </a:pPr>
            <a:r>
              <a:rPr sz="2400" spc="-25" dirty="0">
                <a:solidFill>
                  <a:srgbClr val="231F20"/>
                </a:solidFill>
                <a:latin typeface="Arial Narrow"/>
                <a:cs typeface="Arial Narrow"/>
              </a:rPr>
              <a:t>@DisasterResil</a:t>
            </a:r>
            <a:endParaRPr sz="2400" dirty="0">
              <a:latin typeface="Arial Narrow"/>
              <a:cs typeface="Arial Narrow"/>
            </a:endParaRPr>
          </a:p>
        </p:txBody>
      </p:sp>
      <p:grpSp>
        <p:nvGrpSpPr>
          <p:cNvPr id="11" name="object 6">
            <a:extLst>
              <a:ext uri="{FF2B5EF4-FFF2-40B4-BE49-F238E27FC236}">
                <a16:creationId xmlns:a16="http://schemas.microsoft.com/office/drawing/2014/main" id="{8D44AFF5-D11F-A5D6-3519-C1306E237C23}"/>
              </a:ext>
            </a:extLst>
          </p:cNvPr>
          <p:cNvGrpSpPr/>
          <p:nvPr/>
        </p:nvGrpSpPr>
        <p:grpSpPr>
          <a:xfrm>
            <a:off x="451884" y="4206758"/>
            <a:ext cx="486517" cy="1080943"/>
            <a:chOff x="3902399" y="13807786"/>
            <a:chExt cx="187190" cy="475197"/>
          </a:xfrm>
        </p:grpSpPr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6E85BCFE-407E-4DBA-623B-ABD2CABC7C17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399" y="13807786"/>
              <a:ext cx="187190" cy="187194"/>
            </a:xfrm>
            <a:prstGeom prst="rect">
              <a:avLst/>
            </a:prstGeom>
          </p:spPr>
        </p:pic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5C8870D2-3F74-17C2-320D-DEC8099DA757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399" y="14095793"/>
              <a:ext cx="187190" cy="187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2832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685800" y="5657640"/>
            <a:ext cx="5341985" cy="1041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Dr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Irene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Manzella</a:t>
            </a:r>
            <a:endParaRPr lang="fr-CH" sz="24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spc="-10" dirty="0">
                <a:latin typeface="Calibri"/>
                <a:cs typeface="Calibri"/>
              </a:rPr>
              <a:t>Associate Professor and Head of the CDR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i.manzella@utwente.nl</a:t>
            </a:r>
            <a:r>
              <a:rPr sz="1800" spc="35" dirty="0">
                <a:solidFill>
                  <a:srgbClr val="05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800" spc="-15" dirty="0">
                <a:latin typeface="Calibri"/>
                <a:cs typeface="Calibri"/>
              </a:rPr>
              <a:t>twitter: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@Irene_Manzella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8010131" cy="5867399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0184942" y="5248489"/>
            <a:ext cx="10706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Carey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Marks, </a:t>
            </a:r>
            <a:r>
              <a:rPr sz="6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Scarlet-design.co.uk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29" name="Subtitle 28">
            <a:extLst>
              <a:ext uri="{FF2B5EF4-FFF2-40B4-BE49-F238E27FC236}">
                <a16:creationId xmlns:a16="http://schemas.microsoft.com/office/drawing/2014/main" id="{9A767F2F-5999-43B3-B6BD-772296EF494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85801" y="228600"/>
            <a:ext cx="5410200" cy="2286000"/>
          </a:xfrm>
        </p:spPr>
        <p:txBody>
          <a:bodyPr/>
          <a:lstStyle/>
          <a:p>
            <a:r>
              <a:rPr lang="fr-CH" sz="4800" dirty="0"/>
              <a:t>CENTRE FOR DISASTER RESILIENCE</a:t>
            </a:r>
          </a:p>
        </p:txBody>
      </p:sp>
      <p:pic>
        <p:nvPicPr>
          <p:cNvPr id="28" name="Picture 27" descr="Text&#10;&#10;Description automatically generated with medium confidence">
            <a:extLst>
              <a:ext uri="{FF2B5EF4-FFF2-40B4-BE49-F238E27FC236}">
                <a16:creationId xmlns:a16="http://schemas.microsoft.com/office/drawing/2014/main" id="{3147FC40-077F-4BE2-842F-ACCBC09E1C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01" y="6178296"/>
            <a:ext cx="3776132" cy="594743"/>
          </a:xfrm>
          <a:prstGeom prst="rect">
            <a:avLst/>
          </a:prstGeom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84B9F5BF-2508-5D53-14F6-C6D36FE8223B}"/>
              </a:ext>
            </a:extLst>
          </p:cNvPr>
          <p:cNvSpPr txBox="1"/>
          <p:nvPr/>
        </p:nvSpPr>
        <p:spPr>
          <a:xfrm>
            <a:off x="1135485" y="2137225"/>
            <a:ext cx="7300211" cy="10175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49" marR="4823289" indent="-22862">
              <a:lnSpc>
                <a:spcPct val="125000"/>
              </a:lnSpc>
              <a:spcBef>
                <a:spcPts val="1000"/>
              </a:spcBef>
            </a:pPr>
            <a:r>
              <a:rPr sz="2400" spc="-10" dirty="0">
                <a:solidFill>
                  <a:srgbClr val="231F20"/>
                </a:solidFill>
                <a:latin typeface="Arial Narrow"/>
                <a:cs typeface="Arial Narrow"/>
                <a:hlinkClick r:id="rId7"/>
              </a:rPr>
              <a:t>www.itc.nl/cdr</a:t>
            </a:r>
            <a:endParaRPr lang="en-US" sz="2400" spc="-10" dirty="0">
              <a:solidFill>
                <a:srgbClr val="231F20"/>
              </a:solidFill>
              <a:latin typeface="Arial Narrow"/>
              <a:cs typeface="Arial Narrow"/>
            </a:endParaRPr>
          </a:p>
          <a:p>
            <a:pPr marL="299749" marR="4823289" indent="-22862">
              <a:lnSpc>
                <a:spcPct val="125000"/>
              </a:lnSpc>
              <a:spcBef>
                <a:spcPts val="1000"/>
              </a:spcBef>
            </a:pPr>
            <a:r>
              <a:rPr sz="2400" spc="-25" dirty="0">
                <a:solidFill>
                  <a:srgbClr val="231F20"/>
                </a:solidFill>
                <a:latin typeface="Arial Narrow"/>
                <a:cs typeface="Arial Narrow"/>
              </a:rPr>
              <a:t>@DisasterResil</a:t>
            </a:r>
            <a:endParaRPr sz="2400" dirty="0">
              <a:latin typeface="Arial Narrow"/>
              <a:cs typeface="Arial Narrow"/>
            </a:endParaRPr>
          </a:p>
        </p:txBody>
      </p:sp>
      <p:grpSp>
        <p:nvGrpSpPr>
          <p:cNvPr id="3" name="object 6">
            <a:extLst>
              <a:ext uri="{FF2B5EF4-FFF2-40B4-BE49-F238E27FC236}">
                <a16:creationId xmlns:a16="http://schemas.microsoft.com/office/drawing/2014/main" id="{BC05B48A-4442-E97C-9F65-33A2E2593AC7}"/>
              </a:ext>
            </a:extLst>
          </p:cNvPr>
          <p:cNvGrpSpPr/>
          <p:nvPr/>
        </p:nvGrpSpPr>
        <p:grpSpPr>
          <a:xfrm>
            <a:off x="657828" y="2130542"/>
            <a:ext cx="486517" cy="1080943"/>
            <a:chOff x="3902399" y="13807786"/>
            <a:chExt cx="187190" cy="475197"/>
          </a:xfrm>
        </p:grpSpPr>
        <p:pic>
          <p:nvPicPr>
            <p:cNvPr id="4" name="object 7">
              <a:extLst>
                <a:ext uri="{FF2B5EF4-FFF2-40B4-BE49-F238E27FC236}">
                  <a16:creationId xmlns:a16="http://schemas.microsoft.com/office/drawing/2014/main" id="{ED559A57-E2CF-FB8F-0C18-02371DDB4148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399" y="13807786"/>
              <a:ext cx="187190" cy="187194"/>
            </a:xfrm>
            <a:prstGeom prst="rect">
              <a:avLst/>
            </a:prstGeom>
          </p:spPr>
        </p:pic>
        <p:pic>
          <p:nvPicPr>
            <p:cNvPr id="5" name="object 8">
              <a:extLst>
                <a:ext uri="{FF2B5EF4-FFF2-40B4-BE49-F238E27FC236}">
                  <a16:creationId xmlns:a16="http://schemas.microsoft.com/office/drawing/2014/main" id="{BDB9F1D9-BCDB-10D5-B516-7F665E74CCAC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399" y="14095793"/>
              <a:ext cx="187190" cy="1871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F02431F0-6B44-4264-839B-B446CB151DA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59" y="161005"/>
            <a:ext cx="3810000" cy="33255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06FD531-D6E0-4F67-A5D5-B0439435E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51254"/>
            <a:ext cx="52863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4ACD56-A891-4C8E-AC74-89E724E3CADE}"/>
              </a:ext>
            </a:extLst>
          </p:cNvPr>
          <p:cNvSpPr txBox="1"/>
          <p:nvPr/>
        </p:nvSpPr>
        <p:spPr>
          <a:xfrm>
            <a:off x="914400" y="6256490"/>
            <a:ext cx="10439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SOCIETY IN 2030: CONTRIBUTING TO A FAIR, SUSTAINABLE AND DIGITAL SOCIETY</a:t>
            </a:r>
            <a:endParaRPr lang="nl-NL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D3203E-F7A9-4FF0-9034-DA93D4A5B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28" y="3483295"/>
            <a:ext cx="1028699" cy="10359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C19C6A-5185-459B-9B69-2CCB8D5A55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18" y="3483295"/>
            <a:ext cx="1028700" cy="1035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D5C21E-4CBE-4F61-98EA-333F2F908B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09" y="3483294"/>
            <a:ext cx="1028700" cy="1035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6BECDE-2A42-4DF7-AAF1-BA5A6E1D4A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000" y="3472850"/>
            <a:ext cx="1028700" cy="10359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D88CD2-B66F-4666-A9B9-749CC36A9B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90" y="3472849"/>
            <a:ext cx="1028702" cy="1035997"/>
          </a:xfrm>
          <a:prstGeom prst="rect">
            <a:avLst/>
          </a:prstGeom>
        </p:spPr>
      </p:pic>
      <p:pic>
        <p:nvPicPr>
          <p:cNvPr id="1028" name="Picture 4" descr="What is the SF">
            <a:extLst>
              <a:ext uri="{FF2B5EF4-FFF2-40B4-BE49-F238E27FC236}">
                <a16:creationId xmlns:a16="http://schemas.microsoft.com/office/drawing/2014/main" id="{360E1A49-110C-4EC4-87F1-3369C36AC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984" y="710493"/>
            <a:ext cx="3945635" cy="542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7E0CBE-A121-4FA6-AE8D-3EF6779A0C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2" y="710493"/>
            <a:ext cx="2395002" cy="17148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4E2FFB-4F19-4461-A1BC-294F36A2397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709" y="2618619"/>
            <a:ext cx="2393727" cy="4052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00EA1D-1B92-4EBE-B052-26FA4102EA9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9" y="5510591"/>
            <a:ext cx="2358295" cy="5751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42C8FE-4A9E-4E57-948F-A5D6333DBE4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9" y="4829801"/>
            <a:ext cx="2361893" cy="5751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21FA16-F119-4DB8-85C5-8550BC6D6ED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709" y="4299825"/>
            <a:ext cx="2383802" cy="4243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C16C86D-09B6-409C-BBCB-FD820D05A88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9" y="3684331"/>
            <a:ext cx="2376971" cy="5098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A041144-1AEC-463B-915D-33932C07FB6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709" y="3129473"/>
            <a:ext cx="2401625" cy="449262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9A099700-C308-0EF7-15F9-5A016A8957B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" y="30397"/>
            <a:ext cx="3776132" cy="594743"/>
          </a:xfrm>
          <a:prstGeom prst="rect">
            <a:avLst/>
          </a:prstGeom>
        </p:spPr>
      </p:pic>
      <p:pic>
        <p:nvPicPr>
          <p:cNvPr id="7" name="object 25">
            <a:extLst>
              <a:ext uri="{FF2B5EF4-FFF2-40B4-BE49-F238E27FC236}">
                <a16:creationId xmlns:a16="http://schemas.microsoft.com/office/drawing/2014/main" id="{E1D8FE70-E6FB-BCE2-7065-1049D6B3C568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0"/>
            <a:ext cx="914400" cy="71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5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744" y="1568196"/>
            <a:ext cx="4850891" cy="431863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47800" y="1468110"/>
            <a:ext cx="309499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nl-NL" sz="2800" spc="-10" dirty="0">
                <a:latin typeface="Calibri"/>
                <a:cs typeface="Calibri"/>
              </a:rPr>
              <a:t>REACH</a:t>
            </a:r>
            <a:r>
              <a:rPr lang="nl-NL" sz="2800" spc="-30" dirty="0">
                <a:latin typeface="Calibri"/>
                <a:cs typeface="Calibri"/>
              </a:rPr>
              <a:t> </a:t>
            </a:r>
            <a:r>
              <a:rPr lang="nl-NL" sz="2800" spc="-5" dirty="0">
                <a:latin typeface="Calibri"/>
                <a:cs typeface="Calibri"/>
              </a:rPr>
              <a:t>OUT</a:t>
            </a:r>
            <a:r>
              <a:rPr lang="nl-NL" sz="2800" spc="-15" dirty="0">
                <a:latin typeface="Calibri"/>
                <a:cs typeface="Calibri"/>
              </a:rPr>
              <a:t> </a:t>
            </a:r>
            <a:r>
              <a:rPr lang="nl-NL" sz="2800" dirty="0">
                <a:latin typeface="Calibri"/>
                <a:cs typeface="Calibri"/>
              </a:rPr>
              <a:t>AND</a:t>
            </a:r>
            <a:r>
              <a:rPr lang="nl-NL" sz="2800" spc="-30" dirty="0">
                <a:latin typeface="Calibri"/>
                <a:cs typeface="Calibri"/>
              </a:rPr>
              <a:t> </a:t>
            </a:r>
            <a:r>
              <a:rPr lang="nl-NL" sz="2800" spc="-10" dirty="0">
                <a:latin typeface="Calibri"/>
                <a:cs typeface="Calibri"/>
              </a:rPr>
              <a:t>CONNECT</a:t>
            </a:r>
            <a:endParaRPr lang="nl-NL"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8385" y="1530614"/>
            <a:ext cx="407987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nl-NL" sz="2800" spc="-15" dirty="0">
                <a:latin typeface="Calibri"/>
                <a:cs typeface="Calibri"/>
              </a:rPr>
              <a:t>SYNERGETIC</a:t>
            </a:r>
            <a:r>
              <a:rPr lang="nl-NL" sz="2800" spc="-25" dirty="0">
                <a:latin typeface="Calibri"/>
                <a:cs typeface="Calibri"/>
              </a:rPr>
              <a:t> </a:t>
            </a:r>
            <a:r>
              <a:rPr lang="nl-NL" sz="2800" dirty="0">
                <a:latin typeface="Calibri"/>
                <a:cs typeface="Calibri"/>
              </a:rPr>
              <a:t>AND</a:t>
            </a:r>
            <a:r>
              <a:rPr lang="nl-NL" sz="2800" spc="-15" dirty="0">
                <a:latin typeface="Calibri"/>
                <a:cs typeface="Calibri"/>
              </a:rPr>
              <a:t> </a:t>
            </a:r>
            <a:r>
              <a:rPr lang="nl-NL" sz="2800" spc="-10" dirty="0">
                <a:latin typeface="Calibri"/>
                <a:cs typeface="Calibri"/>
              </a:rPr>
              <a:t>COMMON</a:t>
            </a:r>
            <a:r>
              <a:rPr lang="nl-NL" sz="2800" spc="5" dirty="0">
                <a:latin typeface="Calibri"/>
                <a:cs typeface="Calibri"/>
              </a:rPr>
              <a:t> </a:t>
            </a:r>
            <a:r>
              <a:rPr lang="nl-NL" sz="2800" spc="-25" dirty="0">
                <a:latin typeface="Calibri"/>
                <a:cs typeface="Calibri"/>
              </a:rPr>
              <a:t>EFFORT</a:t>
            </a:r>
            <a:endParaRPr lang="nl-NL"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8777" y="4590655"/>
            <a:ext cx="320230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nl-NL" sz="2800" spc="-5" dirty="0">
                <a:latin typeface="Calibri"/>
                <a:cs typeface="Calibri"/>
              </a:rPr>
              <a:t>INCREASE</a:t>
            </a:r>
            <a:r>
              <a:rPr lang="nl-NL" sz="2800" spc="-65" dirty="0">
                <a:latin typeface="Calibri"/>
                <a:cs typeface="Calibri"/>
              </a:rPr>
              <a:t> </a:t>
            </a:r>
            <a:r>
              <a:rPr lang="nl-NL" sz="2800" spc="-10" dirty="0">
                <a:latin typeface="Calibri"/>
                <a:cs typeface="Calibri"/>
              </a:rPr>
              <a:t>COHERENCE</a:t>
            </a:r>
            <a:r>
              <a:rPr lang="nl-NL" sz="2800" spc="-60" dirty="0">
                <a:latin typeface="Calibri"/>
                <a:cs typeface="Calibri"/>
              </a:rPr>
              <a:t> </a:t>
            </a:r>
            <a:r>
              <a:rPr lang="nl-NL" sz="2800" dirty="0">
                <a:latin typeface="Calibri"/>
                <a:cs typeface="Calibri"/>
              </a:rPr>
              <a:t>AND </a:t>
            </a:r>
            <a:r>
              <a:rPr lang="nl-NL" sz="2800" spc="-570" dirty="0">
                <a:latin typeface="Calibri"/>
                <a:cs typeface="Calibri"/>
              </a:rPr>
              <a:t> </a:t>
            </a:r>
            <a:r>
              <a:rPr lang="nl-NL" sz="2800" dirty="0">
                <a:latin typeface="Calibri"/>
                <a:cs typeface="Calibri"/>
              </a:rPr>
              <a:t>VISIBILITY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25077" y="4359490"/>
            <a:ext cx="303085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800" spc="-20" dirty="0">
                <a:latin typeface="Calibri"/>
                <a:cs typeface="Calibri"/>
              </a:rPr>
              <a:t>MAKE </a:t>
            </a:r>
            <a:r>
              <a:rPr lang="en-US" sz="2800" spc="-5" dirty="0">
                <a:latin typeface="Calibri"/>
                <a:cs typeface="Calibri"/>
              </a:rPr>
              <a:t>OUR </a:t>
            </a:r>
            <a:r>
              <a:rPr lang="en-US" sz="2800" spc="-10" dirty="0">
                <a:latin typeface="Calibri"/>
                <a:cs typeface="Calibri"/>
              </a:rPr>
              <a:t>WORK </a:t>
            </a:r>
            <a:r>
              <a:rPr lang="en-US" sz="2800" spc="-5" dirty="0">
                <a:latin typeface="Calibri"/>
                <a:cs typeface="Calibri"/>
              </a:rPr>
              <a:t>USEFUL, </a:t>
            </a:r>
            <a:r>
              <a:rPr lang="en-US" sz="2800" spc="-57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USABLE,</a:t>
            </a:r>
            <a:r>
              <a:rPr lang="en-US" sz="2800" spc="-35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OPEN</a:t>
            </a:r>
            <a:r>
              <a:rPr lang="en-US" sz="2800" spc="-2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SOURCE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1108" y="3059146"/>
            <a:ext cx="256159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nl-NL" sz="2800" spc="-10" dirty="0">
                <a:latin typeface="Calibri"/>
                <a:cs typeface="Calibri"/>
              </a:rPr>
              <a:t>KNOWLEDGE</a:t>
            </a:r>
            <a:r>
              <a:rPr lang="nl-NL" sz="2800" spc="-75" dirty="0">
                <a:latin typeface="Calibri"/>
                <a:cs typeface="Calibri"/>
              </a:rPr>
              <a:t> </a:t>
            </a:r>
            <a:r>
              <a:rPr lang="nl-NL" sz="2800" spc="-5" dirty="0">
                <a:latin typeface="Calibri"/>
                <a:cs typeface="Calibri"/>
              </a:rPr>
              <a:t>SHARING</a:t>
            </a:r>
            <a:endParaRPr lang="nl-NL"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95344" y="2867336"/>
            <a:ext cx="209994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nl-NL" sz="2800" spc="-10" dirty="0">
                <a:latin typeface="Calibri"/>
                <a:cs typeface="Calibri"/>
              </a:rPr>
              <a:t>KNOWLEDGE</a:t>
            </a:r>
            <a:r>
              <a:rPr lang="nl-NL" sz="2800" spc="-90" dirty="0">
                <a:latin typeface="Calibri"/>
                <a:cs typeface="Calibri"/>
              </a:rPr>
              <a:t> </a:t>
            </a:r>
            <a:r>
              <a:rPr lang="nl-NL" sz="2800" spc="-5" dirty="0">
                <a:latin typeface="Calibri"/>
                <a:cs typeface="Calibri"/>
              </a:rPr>
              <a:t>HUB</a:t>
            </a:r>
            <a:endParaRPr lang="nl-NL" sz="2800" dirty="0">
              <a:latin typeface="Calibri"/>
              <a:cs typeface="Calibri"/>
            </a:endParaRPr>
          </a:p>
        </p:txBody>
      </p:sp>
      <p:pic>
        <p:nvPicPr>
          <p:cNvPr id="14" name="object 25">
            <a:extLst>
              <a:ext uri="{FF2B5EF4-FFF2-40B4-BE49-F238E27FC236}">
                <a16:creationId xmlns:a16="http://schemas.microsoft.com/office/drawing/2014/main" id="{8ABAD761-E57C-FCB0-43F3-2EBEFFC41F5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0"/>
            <a:ext cx="914400" cy="710493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C226037E-764C-47E6-A8CB-9925177027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" y="30397"/>
            <a:ext cx="3776132" cy="5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92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970" y="1956160"/>
            <a:ext cx="3315873" cy="2761530"/>
          </a:xfrm>
          <a:prstGeom prst="rect">
            <a:avLst/>
          </a:prstGeom>
        </p:spPr>
      </p:pic>
      <p:pic>
        <p:nvPicPr>
          <p:cNvPr id="14" name="Picture 1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8B951681-AC38-4C2D-BE9D-3C2E3E569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05" y="-7547"/>
            <a:ext cx="1550118" cy="172979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211CBD1B-AD02-4252-8E35-45D7AB62C7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3210" y="0"/>
            <a:ext cx="1561742" cy="17406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AA5E36-7D62-451D-9467-1B32AA0E1FC2}"/>
              </a:ext>
            </a:extLst>
          </p:cNvPr>
          <p:cNvSpPr txBox="1"/>
          <p:nvPr/>
        </p:nvSpPr>
        <p:spPr>
          <a:xfrm>
            <a:off x="4763761" y="1868381"/>
            <a:ext cx="683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ea typeface="+mn-lt"/>
                <a:cs typeface="+mn-lt"/>
              </a:rPr>
              <a:t>PGM</a:t>
            </a:r>
            <a:endParaRPr lang="nl-NL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EABA5D-4F11-4175-8DC0-3BA563BE51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757" y="290565"/>
            <a:ext cx="1483178" cy="17293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81E5144-DCEB-47BC-A74F-DDFCBAD09A1E}"/>
              </a:ext>
            </a:extLst>
          </p:cNvPr>
          <p:cNvSpPr txBox="1"/>
          <p:nvPr/>
        </p:nvSpPr>
        <p:spPr>
          <a:xfrm>
            <a:off x="6731818" y="1918599"/>
            <a:ext cx="607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EOS</a:t>
            </a:r>
            <a:endParaRPr lang="nl-N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281614-7D1A-4247-818A-6AE17D920BF7}"/>
              </a:ext>
            </a:extLst>
          </p:cNvPr>
          <p:cNvSpPr txBox="1"/>
          <p:nvPr/>
        </p:nvSpPr>
        <p:spPr>
          <a:xfrm>
            <a:off x="8027435" y="2224821"/>
            <a:ext cx="562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AES</a:t>
            </a:r>
            <a:endParaRPr lang="nl-N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4ECDF9-3A10-4A80-ADD5-6CB6F672672D}"/>
              </a:ext>
            </a:extLst>
          </p:cNvPr>
          <p:cNvSpPr txBox="1"/>
          <p:nvPr/>
        </p:nvSpPr>
        <p:spPr>
          <a:xfrm>
            <a:off x="3807075" y="1643600"/>
            <a:ext cx="2141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latin typeface="+mn-lt"/>
                <a:cs typeface="Times New Roman" panose="02020603050405020304" pitchFamily="18" charset="0"/>
              </a:rPr>
              <a:t>Richard Sliuzas</a:t>
            </a:r>
            <a:endParaRPr lang="nl-N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0C5E86-8E2A-45A6-A912-17416B584026}"/>
              </a:ext>
            </a:extLst>
          </p:cNvPr>
          <p:cNvSpPr txBox="1"/>
          <p:nvPr/>
        </p:nvSpPr>
        <p:spPr>
          <a:xfrm>
            <a:off x="6209882" y="1656376"/>
            <a:ext cx="1220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cs typeface="Times New Roman"/>
              </a:rPr>
              <a:t>Ling Chang</a:t>
            </a:r>
            <a:endParaRPr lang="nl-N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212856-2AB8-49B5-AF0E-C6CA20C54606}"/>
              </a:ext>
            </a:extLst>
          </p:cNvPr>
          <p:cNvSpPr txBox="1"/>
          <p:nvPr/>
        </p:nvSpPr>
        <p:spPr>
          <a:xfrm>
            <a:off x="7483388" y="1982362"/>
            <a:ext cx="1838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+mn-lt"/>
                <a:ea typeface="+mn-ea"/>
                <a:cs typeface="Calibri"/>
              </a:rPr>
              <a:t>Cees van Westen</a:t>
            </a:r>
            <a:endParaRPr lang="nl-NL" dirty="0"/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id="{F2D650D3-6AA0-431C-90BB-271871098F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7763" y="811642"/>
            <a:ext cx="1416069" cy="172934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5DE908E-6D4E-4393-8755-D1BFA848CA0D}"/>
              </a:ext>
            </a:extLst>
          </p:cNvPr>
          <p:cNvSpPr txBox="1"/>
          <p:nvPr/>
        </p:nvSpPr>
        <p:spPr>
          <a:xfrm>
            <a:off x="2363958" y="3279186"/>
            <a:ext cx="567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GIP</a:t>
            </a:r>
            <a:endParaRPr lang="nl-NL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47D007-32C8-4883-B14F-5241B1D1EEC4}"/>
              </a:ext>
            </a:extLst>
          </p:cNvPr>
          <p:cNvSpPr txBox="1"/>
          <p:nvPr/>
        </p:nvSpPr>
        <p:spPr>
          <a:xfrm>
            <a:off x="9518518" y="480261"/>
            <a:ext cx="567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NRS</a:t>
            </a:r>
            <a:endParaRPr lang="nl-NL" dirty="0"/>
          </a:p>
        </p:txBody>
      </p:sp>
      <p:pic>
        <p:nvPicPr>
          <p:cNvPr id="28" name="Picture 11">
            <a:extLst>
              <a:ext uri="{FF2B5EF4-FFF2-40B4-BE49-F238E27FC236}">
                <a16:creationId xmlns:a16="http://schemas.microsoft.com/office/drawing/2014/main" id="{32DA01E4-C401-4FFB-8C7B-0F5D857546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3129" y="318868"/>
            <a:ext cx="1550119" cy="167730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E3DFCC7-E9A5-41AF-8B1E-3D2CC50D8FEA}"/>
              </a:ext>
            </a:extLst>
          </p:cNvPr>
          <p:cNvSpPr txBox="1"/>
          <p:nvPr/>
        </p:nvSpPr>
        <p:spPr>
          <a:xfrm>
            <a:off x="3233433" y="2210509"/>
            <a:ext cx="744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WRS</a:t>
            </a:r>
            <a:endParaRPr lang="nl-NL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EE35AF-987B-4858-BF93-91CBA71E4812}"/>
              </a:ext>
            </a:extLst>
          </p:cNvPr>
          <p:cNvSpPr txBox="1"/>
          <p:nvPr/>
        </p:nvSpPr>
        <p:spPr>
          <a:xfrm>
            <a:off x="2450382" y="1963600"/>
            <a:ext cx="2190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ea typeface="+mn-lt"/>
                <a:cs typeface="+mn-lt"/>
              </a:rPr>
              <a:t>Daphne van der Wal</a:t>
            </a:r>
            <a:endParaRPr lang="nl-NL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1D1DC5-E2F2-4096-B11D-3142DA84F292}"/>
              </a:ext>
            </a:extLst>
          </p:cNvPr>
          <p:cNvSpPr txBox="1"/>
          <p:nvPr/>
        </p:nvSpPr>
        <p:spPr>
          <a:xfrm>
            <a:off x="8370171" y="3186853"/>
            <a:ext cx="1600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latin typeface="+mn-lt"/>
                <a:cs typeface="Times New Roman" panose="02020603050405020304" pitchFamily="18" charset="0"/>
              </a:rPr>
              <a:t>4TU.Resilience Engineering Center</a:t>
            </a:r>
            <a:endParaRPr lang="nl-NL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A83C23-35EC-4DCA-8BC1-5CE66B2C68D8}"/>
              </a:ext>
            </a:extLst>
          </p:cNvPr>
          <p:cNvSpPr txBox="1"/>
          <p:nvPr/>
        </p:nvSpPr>
        <p:spPr>
          <a:xfrm>
            <a:off x="8795852" y="2579841"/>
            <a:ext cx="1129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latin typeface="+mn-lt"/>
                <a:cs typeface="Times New Roman" panose="02020603050405020304" pitchFamily="18" charset="0"/>
              </a:rPr>
              <a:t>Stephanie Hessing</a:t>
            </a:r>
            <a:endParaRPr lang="nl-NL" dirty="0"/>
          </a:p>
        </p:txBody>
      </p:sp>
      <p:pic>
        <p:nvPicPr>
          <p:cNvPr id="33" name="Picture 3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FB96B2-ECCF-4143-A78D-75C56C59BB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105" y="2579841"/>
            <a:ext cx="1524536" cy="175653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C5F1A49-B888-441E-9C3F-F6F870CA7014}"/>
              </a:ext>
            </a:extLst>
          </p:cNvPr>
          <p:cNvSpPr txBox="1"/>
          <p:nvPr/>
        </p:nvSpPr>
        <p:spPr>
          <a:xfrm>
            <a:off x="9126439" y="246383"/>
            <a:ext cx="1524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cs typeface="Times New Roman"/>
              </a:rPr>
              <a:t>Andy Nelson</a:t>
            </a:r>
            <a:endParaRPr lang="nl-NL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0EFF3-AF1C-45E2-AB9A-85F32F92EC91}"/>
              </a:ext>
            </a:extLst>
          </p:cNvPr>
          <p:cNvSpPr txBox="1"/>
          <p:nvPr/>
        </p:nvSpPr>
        <p:spPr>
          <a:xfrm>
            <a:off x="2334252" y="2768752"/>
            <a:ext cx="170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+mn-lt"/>
                <a:cs typeface="Times New Roman" panose="02020603050405020304" pitchFamily="18" charset="0"/>
              </a:rPr>
              <a:t>Frank Ostermann</a:t>
            </a:r>
            <a:endParaRPr lang="nl-NL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30B5763-7A2A-4A5F-95FE-CCE5018688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6" y="2668165"/>
            <a:ext cx="1531376" cy="165079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ECECE31-0CCD-4CE1-B7D4-4629678BA0AC}"/>
              </a:ext>
            </a:extLst>
          </p:cNvPr>
          <p:cNvSpPr txBox="1"/>
          <p:nvPr/>
        </p:nvSpPr>
        <p:spPr>
          <a:xfrm>
            <a:off x="4947648" y="4496068"/>
            <a:ext cx="20310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ea typeface="+mn-lt"/>
                <a:cs typeface="+mn-lt"/>
              </a:rPr>
              <a:t>Irene Manzella</a:t>
            </a:r>
          </a:p>
          <a:p>
            <a:pPr algn="ctr"/>
            <a:r>
              <a:rPr lang="en-GB" dirty="0">
                <a:ea typeface="+mn-lt"/>
                <a:cs typeface="+mn-lt"/>
              </a:rPr>
              <a:t>Leader/Coordinator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057CF8-4209-4C92-8D12-CE2D973BBB2C}"/>
              </a:ext>
            </a:extLst>
          </p:cNvPr>
          <p:cNvSpPr txBox="1"/>
          <p:nvPr/>
        </p:nvSpPr>
        <p:spPr>
          <a:xfrm>
            <a:off x="1203709" y="6026204"/>
            <a:ext cx="17445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Lise-Lotte </a:t>
            </a:r>
            <a:r>
              <a:rPr lang="en-GB" dirty="0" err="1">
                <a:ea typeface="+mn-lt"/>
                <a:cs typeface="+mn-lt"/>
              </a:rPr>
              <a:t>Westerhof</a:t>
            </a:r>
            <a:r>
              <a:rPr lang="en-GB" dirty="0">
                <a:ea typeface="+mn-lt"/>
                <a:cs typeface="+mn-lt"/>
              </a:rPr>
              <a:t>-Smit</a:t>
            </a:r>
          </a:p>
          <a:p>
            <a:r>
              <a:rPr lang="en-GB" dirty="0">
                <a:ea typeface="+mn-lt"/>
                <a:cs typeface="+mn-lt"/>
              </a:rPr>
              <a:t>Administrator</a:t>
            </a:r>
          </a:p>
          <a:p>
            <a:endParaRPr lang="en-GB" dirty="0">
              <a:ea typeface="+mn-lt"/>
              <a:cs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DBB674-670C-46D7-8D15-D87E82401054}"/>
              </a:ext>
            </a:extLst>
          </p:cNvPr>
          <p:cNvSpPr txBox="1"/>
          <p:nvPr/>
        </p:nvSpPr>
        <p:spPr>
          <a:xfrm>
            <a:off x="3260438" y="4227782"/>
            <a:ext cx="1678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Dinand Alkema</a:t>
            </a:r>
          </a:p>
          <a:p>
            <a:r>
              <a:rPr lang="en-GB" dirty="0">
                <a:ea typeface="+mn-lt"/>
                <a:cs typeface="+mn-lt"/>
              </a:rPr>
              <a:t>Project Officer</a:t>
            </a:r>
          </a:p>
        </p:txBody>
      </p:sp>
      <p:pic>
        <p:nvPicPr>
          <p:cNvPr id="40" name="Picture 2" descr="A picture containing person, wall, indoor, person&#10;&#10;Description automatically generated">
            <a:extLst>
              <a:ext uri="{FF2B5EF4-FFF2-40B4-BE49-F238E27FC236}">
                <a16:creationId xmlns:a16="http://schemas.microsoft.com/office/drawing/2014/main" id="{7EA729F2-8551-41D3-9E09-3FBFDADF9DE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9230" y="4845808"/>
            <a:ext cx="1714389" cy="1861951"/>
          </a:xfrm>
          <a:prstGeom prst="rect">
            <a:avLst/>
          </a:prstGeom>
        </p:spPr>
      </p:pic>
      <p:pic>
        <p:nvPicPr>
          <p:cNvPr id="41" name="Content Placeholder 6">
            <a:extLst>
              <a:ext uri="{FF2B5EF4-FFF2-40B4-BE49-F238E27FC236}">
                <a16:creationId xmlns:a16="http://schemas.microsoft.com/office/drawing/2014/main" id="{EC018EB2-C111-4E20-A45F-7F39A183AF1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498" y="5170400"/>
            <a:ext cx="1771485" cy="1687600"/>
          </a:xfrm>
          <a:prstGeom prst="rect">
            <a:avLst/>
          </a:prstGeom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E7D4D4BE-0B6A-4FFA-A3A1-830583DF1BB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" t="-165"/>
          <a:stretch/>
        </p:blipFill>
        <p:spPr>
          <a:xfrm>
            <a:off x="7023231" y="4859345"/>
            <a:ext cx="1770932" cy="185839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2BE5C56-B6B4-4682-B16C-B8A0FD5607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30" y="4389616"/>
            <a:ext cx="1678621" cy="167862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1E7F0A2-FF83-4DC0-B37E-F12805B2F823}"/>
              </a:ext>
            </a:extLst>
          </p:cNvPr>
          <p:cNvSpPr txBox="1"/>
          <p:nvPr/>
        </p:nvSpPr>
        <p:spPr>
          <a:xfrm>
            <a:off x="6586562" y="4233070"/>
            <a:ext cx="24124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ea typeface="+mn-lt"/>
                <a:cs typeface="+mn-lt"/>
              </a:rPr>
              <a:t>Heather Handley</a:t>
            </a:r>
          </a:p>
          <a:p>
            <a:pPr algn="r"/>
            <a:r>
              <a:rPr lang="en-GB" dirty="0">
                <a:ea typeface="+mn-lt"/>
                <a:cs typeface="+mn-lt"/>
              </a:rPr>
              <a:t>Expert Communicator</a:t>
            </a:r>
          </a:p>
          <a:p>
            <a:pPr algn="r"/>
            <a:endParaRPr lang="en-GB" dirty="0">
              <a:ea typeface="+mn-lt"/>
              <a:cs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FEDBC8-B458-4A78-B8C1-137D3E2CC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250" y="4400557"/>
            <a:ext cx="1770933" cy="157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9EAA17B-AF61-4551-80C4-6FB8640FD8D3}"/>
              </a:ext>
            </a:extLst>
          </p:cNvPr>
          <p:cNvSpPr txBox="1"/>
          <p:nvPr/>
        </p:nvSpPr>
        <p:spPr>
          <a:xfrm>
            <a:off x="9021405" y="5947246"/>
            <a:ext cx="27621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+mn-lt"/>
                <a:cs typeface="Times New Roman" panose="02020603050405020304" pitchFamily="18" charset="0"/>
              </a:rPr>
              <a:t>Lisa Timmerman </a:t>
            </a:r>
          </a:p>
          <a:p>
            <a:r>
              <a:rPr lang="en-GB" sz="1800" dirty="0">
                <a:latin typeface="+mn-lt"/>
                <a:cs typeface="Times New Roman" panose="02020603050405020304" pitchFamily="18" charset="0"/>
              </a:rPr>
              <a:t>Ingenuity project manager</a:t>
            </a:r>
            <a:endParaRPr lang="nl-NL" dirty="0"/>
          </a:p>
        </p:txBody>
      </p:sp>
      <p:pic>
        <p:nvPicPr>
          <p:cNvPr id="1028" name="Picture 4" descr="Freek van der Meer">
            <a:extLst>
              <a:ext uri="{FF2B5EF4-FFF2-40B4-BE49-F238E27FC236}">
                <a16:creationId xmlns:a16="http://schemas.microsoft.com/office/drawing/2014/main" id="{4D014451-EE73-4BC1-88FF-CA8ACADF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39" y="1101618"/>
            <a:ext cx="14954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EEBC17C-B99B-4CFF-8762-604B5F50BBD0}"/>
              </a:ext>
            </a:extLst>
          </p:cNvPr>
          <p:cNvSpPr txBox="1"/>
          <p:nvPr/>
        </p:nvSpPr>
        <p:spPr>
          <a:xfrm>
            <a:off x="750712" y="410278"/>
            <a:ext cx="2002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/>
              <a:t>Freek van der Meer Dean of ITC</a:t>
            </a:r>
          </a:p>
        </p:txBody>
      </p:sp>
      <p:sp>
        <p:nvSpPr>
          <p:cNvPr id="47" name="object 4">
            <a:extLst>
              <a:ext uri="{FF2B5EF4-FFF2-40B4-BE49-F238E27FC236}">
                <a16:creationId xmlns:a16="http://schemas.microsoft.com/office/drawing/2014/main" id="{B337A6B2-C28E-47F7-8DFD-E46FDE07BA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20323"/>
            <a:ext cx="96532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W</a:t>
            </a:r>
            <a:r>
              <a:rPr lang="fr-CH" sz="2800" spc="-10" dirty="0"/>
              <a:t>HO</a:t>
            </a:r>
            <a:r>
              <a:rPr sz="2800" spc="-5" dirty="0"/>
              <a:t>?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302076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50760" y="5703059"/>
            <a:ext cx="2541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Photograph: NASA/REID WISEMAN/EPA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BB8CA-5C43-4232-9CD4-3AF0851624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67728"/>
            <a:ext cx="8839200" cy="1082219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GB" sz="2800" dirty="0"/>
              <a:t>WHAT?  Participatory approach and innovative technology</a:t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14" name="Picture 13" descr="A group of people looking at a map&#10;&#10;Description automatically generated with medium confidence">
            <a:extLst>
              <a:ext uri="{FF2B5EF4-FFF2-40B4-BE49-F238E27FC236}">
                <a16:creationId xmlns:a16="http://schemas.microsoft.com/office/drawing/2014/main" id="{92849DFF-8111-4E04-9FA6-975DFC3A66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788" y="151436"/>
            <a:ext cx="1801475" cy="135110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AFD22A-0336-405C-83B7-90D470464B8E}"/>
              </a:ext>
            </a:extLst>
          </p:cNvPr>
          <p:cNvSpPr txBox="1"/>
          <p:nvPr/>
        </p:nvSpPr>
        <p:spPr>
          <a:xfrm>
            <a:off x="304800" y="921746"/>
            <a:ext cx="701040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Engage stakeholders for inclusive resilience building spatial strategies.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4E671F-322F-4C3C-9580-C3D8DAB9BD91}"/>
              </a:ext>
            </a:extLst>
          </p:cNvPr>
          <p:cNvSpPr txBox="1"/>
          <p:nvPr/>
        </p:nvSpPr>
        <p:spPr>
          <a:xfrm>
            <a:off x="304800" y="2245875"/>
            <a:ext cx="81692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Sustainable water use, water management and climate resilience</a:t>
            </a:r>
            <a:endParaRPr lang="nl-NL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39081F-5576-4331-BBB7-318A1E60F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4798" y="1547207"/>
            <a:ext cx="2944475" cy="13973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08C76D0-B147-4709-AAE5-77182FE5EDEE}"/>
              </a:ext>
            </a:extLst>
          </p:cNvPr>
          <p:cNvSpPr txBox="1"/>
          <p:nvPr/>
        </p:nvSpPr>
        <p:spPr>
          <a:xfrm>
            <a:off x="9034798" y="2209302"/>
            <a:ext cx="2833297" cy="734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333" i="1" dirty="0">
                <a:solidFill>
                  <a:schemeClr val="bg1"/>
                </a:solidFill>
                <a:latin typeface="Arial Narrow" panose="020B0606020202030204" pitchFamily="34" charset="0"/>
              </a:rPr>
              <a:t>Soil moisture </a:t>
            </a:r>
          </a:p>
          <a:p>
            <a:pPr algn="just"/>
            <a:r>
              <a:rPr lang="en-US" sz="1333" i="1" dirty="0">
                <a:solidFill>
                  <a:schemeClr val="bg1"/>
                </a:solidFill>
                <a:latin typeface="Arial Narrow" panose="020B0606020202030204" pitchFamily="34" charset="0"/>
              </a:rPr>
              <a:t>network Twente</a:t>
            </a:r>
          </a:p>
          <a:p>
            <a:pPr algn="just"/>
            <a:r>
              <a:rPr lang="en-US" sz="1333" i="1" dirty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en-US" sz="1333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Benninga</a:t>
            </a:r>
            <a:r>
              <a:rPr lang="en-US" sz="1333" i="1" dirty="0">
                <a:solidFill>
                  <a:schemeClr val="bg1"/>
                </a:solidFill>
                <a:latin typeface="Arial Narrow" panose="020B0606020202030204" pitchFamily="34" charset="0"/>
              </a:rPr>
              <a:t>, van der Velde)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AFD60F-059D-403D-BBBC-20BB80F7F335}"/>
              </a:ext>
            </a:extLst>
          </p:cNvPr>
          <p:cNvSpPr txBox="1"/>
          <p:nvPr/>
        </p:nvSpPr>
        <p:spPr>
          <a:xfrm>
            <a:off x="304800" y="4935196"/>
            <a:ext cx="71024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Geosocial media analysis for responding to rapid-onset disasters and </a:t>
            </a:r>
            <a:r>
              <a:rPr lang="en-US" sz="2400" dirty="0" err="1"/>
              <a:t>spatio</a:t>
            </a:r>
            <a:r>
              <a:rPr lang="en-US" sz="2400" dirty="0"/>
              <a:t>-temporal modelling and machine learning for responding to slow-onset disasters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80D88D4-587F-43E3-B64D-8B67418F2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0706" y="4819877"/>
            <a:ext cx="3888567" cy="20515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CB724F-4262-4537-B40F-0AF52E9CD3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8"/>
          <a:stretch/>
        </p:blipFill>
        <p:spPr bwMode="auto">
          <a:xfrm>
            <a:off x="8418918" y="2999556"/>
            <a:ext cx="3736165" cy="17457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285A7A-5EF6-4089-A043-80D3F72AB50F}"/>
              </a:ext>
            </a:extLst>
          </p:cNvPr>
          <p:cNvSpPr txBox="1"/>
          <p:nvPr/>
        </p:nvSpPr>
        <p:spPr>
          <a:xfrm>
            <a:off x="10837717" y="4534972"/>
            <a:ext cx="12804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i="1" dirty="0">
                <a:effectLst/>
                <a:latin typeface="Palatino Linotype" panose="02040502050505030304" pitchFamily="18" charset="0"/>
              </a:rPr>
              <a:t>Nelson et al (2021)</a:t>
            </a:r>
          </a:p>
          <a:p>
            <a:endParaRPr lang="en-GB" sz="1000" i="1" dirty="0">
              <a:latin typeface="Palatino Linotype" panose="020405020505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96124-BA18-475A-B397-A66597802E1D}"/>
              </a:ext>
            </a:extLst>
          </p:cNvPr>
          <p:cNvSpPr txBox="1"/>
          <p:nvPr/>
        </p:nvSpPr>
        <p:spPr>
          <a:xfrm>
            <a:off x="307127" y="3872411"/>
            <a:ext cx="6097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Building Resilient food transport networks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91937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7" grpId="0"/>
      <p:bldP spid="22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8301F135-EAC8-4FDD-A111-2671055A8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6287" y="1421567"/>
            <a:ext cx="2220466" cy="249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F9DF1F-C0FC-411E-A96E-DE2173BFF2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2317006" y="1421568"/>
            <a:ext cx="2898646" cy="2492010"/>
          </a:xfrm>
          <a:prstGeom prst="rect">
            <a:avLst/>
          </a:prstGeom>
        </p:spPr>
      </p:pic>
      <p:pic>
        <p:nvPicPr>
          <p:cNvPr id="2054" name="Picture 6" descr="Maarten van Aalst — University of Twente Research Information">
            <a:extLst>
              <a:ext uri="{FF2B5EF4-FFF2-40B4-BE49-F238E27FC236}">
                <a16:creationId xmlns:a16="http://schemas.microsoft.com/office/drawing/2014/main" id="{776591B4-A49D-4A7E-B947-E3C1762B9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" b="-6"/>
          <a:stretch/>
        </p:blipFill>
        <p:spPr bwMode="auto">
          <a:xfrm>
            <a:off x="-16287" y="4030242"/>
            <a:ext cx="2220466" cy="282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EA483B1-C916-442F-A49D-D91B3CA16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"/>
          <a:stretch/>
        </p:blipFill>
        <p:spPr bwMode="auto">
          <a:xfrm>
            <a:off x="2317004" y="4030254"/>
            <a:ext cx="2898648" cy="28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F3792A-3D4A-4B21-B10B-9AFE9EF1540E}"/>
              </a:ext>
            </a:extLst>
          </p:cNvPr>
          <p:cNvSpPr txBox="1"/>
          <p:nvPr/>
        </p:nvSpPr>
        <p:spPr>
          <a:xfrm>
            <a:off x="5550046" y="990600"/>
            <a:ext cx="6595348" cy="30954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Climate action and National Research </a:t>
            </a:r>
            <a:r>
              <a:rPr lang="en-US" sz="2400" dirty="0" err="1"/>
              <a:t>Programme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Climate Resilience and Ministry OCW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Sustainibility</a:t>
            </a:r>
            <a:r>
              <a:rPr lang="en-US" sz="2400" dirty="0"/>
              <a:t> in the East of Netherlands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European Scientific Advisory Board on Climate Change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Intergovernmental Panel on Climate Change (IPCC)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KNMI and RCCC close collaborations and partnership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9A11B0-707D-48BA-BA66-2AE86F197AFA}"/>
              </a:ext>
            </a:extLst>
          </p:cNvPr>
          <p:cNvSpPr txBox="1">
            <a:spLocks/>
          </p:cNvSpPr>
          <p:nvPr/>
        </p:nvSpPr>
        <p:spPr>
          <a:xfrm>
            <a:off x="304800" y="167728"/>
            <a:ext cx="11430000" cy="7231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ts val="2800"/>
              </a:lnSpc>
            </a:pPr>
            <a:r>
              <a:rPr lang="en-GB" sz="2800" kern="0" dirty="0"/>
              <a:t>WHAT? Policy making, Climate Action and Sustainability at the regional, national and international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F1534-1B4E-4A7C-B84A-DEC1AEDED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77" y="4629150"/>
            <a:ext cx="3097622" cy="2228850"/>
          </a:xfrm>
          <a:prstGeom prst="rect">
            <a:avLst/>
          </a:prstGeom>
        </p:spPr>
      </p:pic>
      <p:pic>
        <p:nvPicPr>
          <p:cNvPr id="7" name="Picture 2" descr="Victor Jetten — University of Twente Research Information">
            <a:extLst>
              <a:ext uri="{FF2B5EF4-FFF2-40B4-BE49-F238E27FC236}">
                <a16:creationId xmlns:a16="http://schemas.microsoft.com/office/drawing/2014/main" id="{2B7ED7AF-6DD2-4D8B-A2D8-78C0245ED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924" y="4629150"/>
            <a:ext cx="1936542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D555F4-2B42-072E-8FEF-1F9C0571253B}"/>
              </a:ext>
            </a:extLst>
          </p:cNvPr>
          <p:cNvSpPr txBox="1"/>
          <p:nvPr/>
        </p:nvSpPr>
        <p:spPr>
          <a:xfrm>
            <a:off x="6477000" y="6581001"/>
            <a:ext cx="26686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Gerard  van der Steenhoven</a:t>
            </a:r>
            <a:endParaRPr lang="nl-NL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DF2C8D-EBFC-15AC-40F0-7D2DFC37FD79}"/>
              </a:ext>
            </a:extLst>
          </p:cNvPr>
          <p:cNvSpPr txBox="1"/>
          <p:nvPr/>
        </p:nvSpPr>
        <p:spPr>
          <a:xfrm>
            <a:off x="8403062" y="6551772"/>
            <a:ext cx="26686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Viktor Jetten</a:t>
            </a:r>
            <a:endParaRPr lang="nl-NL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0DBBAD-315D-C1F7-886C-FD22D3B89AC8}"/>
              </a:ext>
            </a:extLst>
          </p:cNvPr>
          <p:cNvSpPr txBox="1"/>
          <p:nvPr/>
        </p:nvSpPr>
        <p:spPr>
          <a:xfrm>
            <a:off x="3653077" y="6581001"/>
            <a:ext cx="61509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Diana Reckien </a:t>
            </a:r>
            <a:endParaRPr lang="nl-NL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3EB0CC-3EA5-DD5B-3133-EDD7792BA7F6}"/>
              </a:ext>
            </a:extLst>
          </p:cNvPr>
          <p:cNvSpPr txBox="1"/>
          <p:nvPr/>
        </p:nvSpPr>
        <p:spPr>
          <a:xfrm>
            <a:off x="277235" y="6581001"/>
            <a:ext cx="61509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Maarten Van Aalst</a:t>
            </a:r>
            <a:endParaRPr lang="nl-NL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3B47AD-9999-DC87-2B3B-A53F74A342EC}"/>
              </a:ext>
            </a:extLst>
          </p:cNvPr>
          <p:cNvSpPr txBox="1"/>
          <p:nvPr/>
        </p:nvSpPr>
        <p:spPr>
          <a:xfrm>
            <a:off x="277235" y="3654898"/>
            <a:ext cx="61509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Debra Roberts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41695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5.png">
            <a:extLst>
              <a:ext uri="{FF2B5EF4-FFF2-40B4-BE49-F238E27FC236}">
                <a16:creationId xmlns:a16="http://schemas.microsoft.com/office/drawing/2014/main" id="{6545DD22-652E-476D-B0DA-B00715F573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094" y="0"/>
            <a:ext cx="2124106" cy="1447800"/>
          </a:xfrm>
          <a:prstGeom prst="rect">
            <a:avLst/>
          </a:prstGeom>
          <a:ln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A29D32-886C-9C1B-E660-3C7EE7BADDE6}"/>
              </a:ext>
            </a:extLst>
          </p:cNvPr>
          <p:cNvSpPr txBox="1"/>
          <p:nvPr/>
        </p:nvSpPr>
        <p:spPr>
          <a:xfrm>
            <a:off x="2514600" y="76200"/>
            <a:ext cx="6858001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100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Increasing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reparedness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nd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esilience Of European Communities By Co-Developing Services Using Dynamic Systemic Risk Assessment</a:t>
            </a:r>
            <a:endParaRPr lang="en-US" sz="2400" b="0" dirty="0">
              <a:effectLst/>
            </a:endParaRPr>
          </a:p>
          <a:p>
            <a:br>
              <a:rPr lang="en-US" sz="2400" dirty="0"/>
            </a:br>
            <a:endParaRPr lang="nl-NL" sz="2400" dirty="0"/>
          </a:p>
        </p:txBody>
      </p:sp>
      <p:pic>
        <p:nvPicPr>
          <p:cNvPr id="16" name="Shape 23" descr="Map&#10;&#10;Description automatically generated">
            <a:extLst>
              <a:ext uri="{FF2B5EF4-FFF2-40B4-BE49-F238E27FC236}">
                <a16:creationId xmlns:a16="http://schemas.microsoft.com/office/drawing/2014/main" id="{0C9A7595-6F67-36B3-3D43-7B96CD7F5BBA}"/>
              </a:ext>
            </a:extLst>
          </p:cNvPr>
          <p:cNvPicPr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5507" y="0"/>
            <a:ext cx="268289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12">
            <a:extLst>
              <a:ext uri="{FF2B5EF4-FFF2-40B4-BE49-F238E27FC236}">
                <a16:creationId xmlns:a16="http://schemas.microsoft.com/office/drawing/2014/main" id="{2F36F63C-064D-63B1-336E-F72DCB8449FC}"/>
              </a:ext>
            </a:extLst>
          </p:cNvPr>
          <p:cNvPicPr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600200"/>
            <a:ext cx="69342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07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6AB39-0F2E-8C40-D72D-68DFB829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3F9EE-C5CF-53CE-3056-6D7CC321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081" y="1510682"/>
            <a:ext cx="10945837" cy="138499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8" name="Picture 4" descr="Kerala stares at repeat of 2018 floods as rain fury continues - The Hindu">
            <a:extLst>
              <a:ext uri="{FF2B5EF4-FFF2-40B4-BE49-F238E27FC236}">
                <a16:creationId xmlns:a16="http://schemas.microsoft.com/office/drawing/2014/main" id="{869780F1-5147-AA73-267F-63AD9BC60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3600" y="0"/>
            <a:ext cx="62483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urope floods have killed dozens of people, but no one in the Netherlands.  Here's why | CNN">
            <a:extLst>
              <a:ext uri="{FF2B5EF4-FFF2-40B4-BE49-F238E27FC236}">
                <a16:creationId xmlns:a16="http://schemas.microsoft.com/office/drawing/2014/main" id="{1C744103-AE08-BAE3-9584-2AB6D65AE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6104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395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3DA7E8D6D53F4784EFBE65DDC6F8D3" ma:contentTypeVersion="13" ma:contentTypeDescription="Een nieuw document maken." ma:contentTypeScope="" ma:versionID="1301f33a6950e3b63529eda96f43709c">
  <xsd:schema xmlns:xsd="http://www.w3.org/2001/XMLSchema" xmlns:xs="http://www.w3.org/2001/XMLSchema" xmlns:p="http://schemas.microsoft.com/office/2006/metadata/properties" xmlns:ns3="bc29dc98-2658-4786-9eec-f5418a966812" xmlns:ns4="a9238952-e139-43d6-ae37-bab8b555bfde" targetNamespace="http://schemas.microsoft.com/office/2006/metadata/properties" ma:root="true" ma:fieldsID="73bd8334ee3e0265290bf7dae9745cd3" ns3:_="" ns4:_="">
    <xsd:import namespace="bc29dc98-2658-4786-9eec-f5418a966812"/>
    <xsd:import namespace="a9238952-e139-43d6-ae37-bab8b555bf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9dc98-2658-4786-9eec-f5418a9668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38952-e139-43d6-ae37-bab8b555b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E0AB8F-EDC6-4910-8E73-AFACF06417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29dc98-2658-4786-9eec-f5418a966812"/>
    <ds:schemaRef ds:uri="a9238952-e139-43d6-ae37-bab8b555bf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6F83AB-34F6-4741-9D27-371EA72260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7746C6-EAE0-48DB-80A2-41DD81283434}">
  <ds:schemaRefs>
    <ds:schemaRef ds:uri="http://purl.org/dc/terms/"/>
    <ds:schemaRef ds:uri="a9238952-e139-43d6-ae37-bab8b555bfde"/>
    <ds:schemaRef ds:uri="http://purl.org/dc/dcmitype/"/>
    <ds:schemaRef ds:uri="http://schemas.microsoft.com/office/infopath/2007/PartnerControls"/>
    <ds:schemaRef ds:uri="bc29dc98-2658-4786-9eec-f5418a966812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1926</TotalTime>
  <Words>569</Words>
  <Application>Microsoft Office PowerPoint</Application>
  <PresentationFormat>Widescreen</PresentationFormat>
  <Paragraphs>127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Palatino Linotype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WHO?</vt:lpstr>
      <vt:lpstr>WHAT?  Participatory approach and innovative technology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 DID @CDR?</vt:lpstr>
      <vt:lpstr>WHAT WE ARE PLANNING TO DO?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Marks</dc:creator>
  <cp:lastModifiedBy>Schoemaker, Carmen (UT-TNW)</cp:lastModifiedBy>
  <cp:revision>11</cp:revision>
  <dcterms:created xsi:type="dcterms:W3CDTF">2022-01-05T18:09:30Z</dcterms:created>
  <dcterms:modified xsi:type="dcterms:W3CDTF">2022-11-03T12:21:51Z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2021-12-14T00:00:00Z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2022-01-05T00:00:00Z</vt:filetime>
  </property>
  <property fmtid="{D5CDD505-2E9C-101B-9397-08002B2CF9AE}" pid="5" name="ContentTypeId">
    <vt:lpwstr>0x010100B03DA7E8D6D53F4784EFBE65DDC6F8D3</vt:lpwstr>
  </property>
</Properties>
</file>