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0" r:id="rId3"/>
    <p:sldId id="270" r:id="rId4"/>
    <p:sldId id="259" r:id="rId5"/>
    <p:sldId id="284" r:id="rId6"/>
    <p:sldId id="272" r:id="rId7"/>
    <p:sldId id="285" r:id="rId8"/>
    <p:sldId id="286" r:id="rId9"/>
    <p:sldId id="278" r:id="rId10"/>
    <p:sldId id="287" r:id="rId11"/>
    <p:sldId id="267" r:id="rId12"/>
    <p:sldId id="288" r:id="rId13"/>
    <p:sldId id="268" r:id="rId1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/>
    <p:restoredTop sz="94558"/>
  </p:normalViewPr>
  <p:slideViewPr>
    <p:cSldViewPr snapToGrid="0">
      <p:cViewPr varScale="1">
        <p:scale>
          <a:sx n="121" d="100"/>
          <a:sy n="121" d="100"/>
        </p:scale>
        <p:origin x="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117A6-CF6C-FA41-A231-487DCB64EAFB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9564D-DC0C-C74C-8774-A2412E4FC4F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7197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0D6F7-4EC2-B8E6-C0B2-679B4E476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88DA4-45D9-E884-1A35-3D4B7C1DA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D147D-187C-5D5A-7745-A38A6D56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57CEF-56F2-90FD-D2B4-01ACBE68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8795F-4BEB-1369-28DF-482D6B89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3444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1809-EAE3-DD06-AB96-0ADA2484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5A0C8-6180-452D-F044-B509A80D5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D7490-6081-F371-D56F-19BCF138F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9ADA7-F372-3A15-2142-CE9AB6A9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1CE0E-C04F-4A28-E15D-C1EAB2DB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287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945890-A50F-C3AA-4309-3D7B34469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0BA01-0017-8120-6871-4AB045D08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AF002-3B80-7FEE-7476-F725D716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27468-CF96-8256-CFD5-DA2F32C8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B52B-0B49-91A3-E3B8-ECDE4BEE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978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0333-F64E-3277-30DA-02B7AFB5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0F755-77AF-3469-441C-24697AE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07108-8D80-5D1C-4D6A-DA55EE21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8754-A1AE-6816-3602-2904864C8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4A76C-B016-3EBE-2CDB-B0AD17A5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9050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E48E-113E-918A-590E-0080E724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B04B-F2E1-E0C6-ECD6-A4B8B80DF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6E7BA-128D-CFA6-DAE5-AE7C1925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05F14-30D4-5570-C062-530CE286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3B7E6-CB0D-A7FB-9A2B-D6D0D189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168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C854-7314-2984-AE1D-4978D5F43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00236-CAD9-55F7-0DAC-6C1548B6A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9455A-4314-B552-6B7C-D446024E3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0BCC4-29AF-416A-1CC9-8DC802FE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EF9B9-B33A-E341-3AAA-CC296E49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F02F1-AD3F-1DC4-64A2-5FF58F07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0869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880F-8C0D-0E2A-98DC-C5DD31F2E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4F644-3C5C-F9F8-BC2B-87A13B5C3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8AA18-E090-6CD9-D738-A7639F0ED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2C3BDD-7835-16B8-9A70-019715A69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726F5-679F-4FB5-15A8-E09778508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2BBA0-25AE-044B-7DFB-1E424EBEE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6E43A-8915-AE39-0506-09AA93AD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FFDEFC-2F04-E807-04D8-F0AF72BE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734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B0D3-E0C4-D45F-7F25-689BB3B6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34F186-4EE7-8780-EB94-1AC61396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7078D-C306-B1E2-E590-0022F2E1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57CB5-5746-6F96-76B1-D888D8FF3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6513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9AB2D-4C86-981C-9250-5B4D967D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EAF8B9-C00A-112F-B909-6D16F9E2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F01A4-E786-484C-D28C-852D2F79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7817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4E60-2CEE-8A93-B092-EB17FC11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75DB3-398D-E6A6-8045-CBCB74DC5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0BE03-66D2-92EC-D98C-F0A7112E3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3950E-3192-1A60-4ED8-B2544396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BA025-9480-E81C-F762-015D26D2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EE0D4-9DCE-7239-CE15-01A79C1E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122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15542-AB75-EA4A-44C3-5B629F2C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54750A-F6E2-D206-1F2B-DC77EAA9F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A4A87-F922-1D3B-B6AA-FA75ABDA3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4AEEF-07B2-29E0-6BDA-EE8F669C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49D8E-4CB9-9A21-F4A9-26321CCF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529C0-D639-A946-0D2B-DCB74489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838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363102-7633-E178-3F3F-BBED8D23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A9C7B-7F0D-83B6-18C0-3066E4473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8B603-B152-54B8-F3AC-272847379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C64DE-A882-784F-859B-3570B7EDB9C9}" type="datetimeFigureOut">
              <a:rPr lang="en-NL" smtClean="0"/>
              <a:t>02/11/2022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E4EAC-7B46-02F0-E8AC-EB41EE6F3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777C9-126E-7FDA-691E-1F7F702AE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D069F-DC54-674C-A475-A03EAB68D1D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384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3.png"/><Relationship Id="rId5" Type="http://schemas.openxmlformats.org/officeDocument/2006/relationships/image" Target="../media/image29.jpeg"/><Relationship Id="rId10" Type="http://schemas.microsoft.com/office/2007/relationships/hdphoto" Target="../media/hdphoto1.wdp"/><Relationship Id="rId4" Type="http://schemas.openxmlformats.org/officeDocument/2006/relationships/image" Target="../media/image28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28D2AA-B1EC-44D4-43AE-9802B2815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929" y="4957534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NL" dirty="0">
                <a:latin typeface="IBM Plex Mono SemiBold" panose="020B0709050203000203" pitchFamily="49" charset="77"/>
              </a:rPr>
              <a:t>Tenure Tracker on Flood Defence Resilience</a:t>
            </a:r>
          </a:p>
          <a:p>
            <a:pPr algn="l"/>
            <a:r>
              <a:rPr lang="en-NL" dirty="0">
                <a:latin typeface="IBM Plex Mono SemiBold" panose="020B0709050203000203" pitchFamily="49" charset="77"/>
              </a:rPr>
              <a:t>Hydraulic Engineering Department</a:t>
            </a:r>
          </a:p>
          <a:p>
            <a:pPr algn="l"/>
            <a:r>
              <a:rPr lang="en-NL" dirty="0">
                <a:latin typeface="IBM Plex Mono SemiBold" panose="020B0709050203000203" pitchFamily="49" charset="77"/>
              </a:rPr>
              <a:t>CEG- Delft University of Technology</a:t>
            </a:r>
          </a:p>
          <a:p>
            <a:pPr algn="l"/>
            <a:endParaRPr lang="en-NL" dirty="0">
              <a:latin typeface="IBM Plex Mono SemiBold" panose="020B0709050203000203" pitchFamily="49" charset="77"/>
            </a:endParaRPr>
          </a:p>
          <a:p>
            <a:pPr algn="l"/>
            <a:endParaRPr lang="en-NL" dirty="0">
              <a:latin typeface="IBM Plex Mono SemiBold" panose="020B0709050203000203" pitchFamily="49" charset="77"/>
            </a:endParaRPr>
          </a:p>
          <a:p>
            <a:pPr algn="l"/>
            <a:endParaRPr lang="en-NL" dirty="0">
              <a:latin typeface="IBM Plex Mono SemiBold" panose="020B0709050203000203" pitchFamily="49" charset="77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40B26-5C48-E0AD-B4F9-246CE5CAB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929" y="2519916"/>
            <a:ext cx="10041924" cy="1396981"/>
          </a:xfrm>
        </p:spPr>
        <p:txBody>
          <a:bodyPr>
            <a:normAutofit fontScale="90000"/>
          </a:bodyPr>
          <a:lstStyle/>
          <a:p>
            <a:pPr algn="l"/>
            <a:br>
              <a:rPr lang="en-GB" sz="4400" dirty="0">
                <a:effectLst/>
                <a:latin typeface="IBM Plex Mono SemiBold" panose="020B0709050203000203" pitchFamily="49" charset="77"/>
              </a:rPr>
            </a:br>
            <a:br>
              <a:rPr lang="en-GB" sz="4400" dirty="0">
                <a:effectLst/>
                <a:latin typeface="IBM Plex Mono SemiBold" panose="020B0709050203000203" pitchFamily="49" charset="77"/>
              </a:rPr>
            </a:br>
            <a:r>
              <a:rPr lang="en-GB" sz="3300" dirty="0">
                <a:effectLst/>
                <a:latin typeface="IBM Plex Mono SemiBold" panose="020B0709050203000203" pitchFamily="49" charset="77"/>
              </a:rPr>
              <a:t>Droughts and dikes: The stress that amplifies the shock </a:t>
            </a:r>
            <a:br>
              <a:rPr lang="en-GB" sz="3300" dirty="0">
                <a:effectLst/>
                <a:latin typeface="IBM Plex Mono SemiBold" panose="020B0709050203000203" pitchFamily="49" charset="77"/>
              </a:rPr>
            </a:br>
            <a:r>
              <a:rPr lang="en-GB" sz="3300" dirty="0">
                <a:effectLst/>
                <a:latin typeface="IBM Plex Mono SemiBold" panose="020B0709050203000203" pitchFamily="49" charset="77"/>
              </a:rPr>
              <a:t>on flood defence systems </a:t>
            </a:r>
            <a:br>
              <a:rPr lang="en-GB" sz="4400" dirty="0">
                <a:solidFill>
                  <a:srgbClr val="767070"/>
                </a:solidFill>
                <a:effectLst/>
                <a:latin typeface="IBM Plex Mono SemiBold" panose="020B0709050203000203" pitchFamily="49" charset="77"/>
              </a:rPr>
            </a:br>
            <a:br>
              <a:rPr lang="en-NL" sz="2700" dirty="0">
                <a:latin typeface="IBM Plex Mono SemiBold" panose="020B0709050203000203" pitchFamily="49" charset="77"/>
              </a:rPr>
            </a:br>
            <a:br>
              <a:rPr lang="en-NL" dirty="0">
                <a:latin typeface="IBM Plex Mono SemiBold" panose="020B0709050203000203" pitchFamily="49" charset="77"/>
              </a:rPr>
            </a:br>
            <a:r>
              <a:rPr lang="en-NL" sz="4400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Juan Pablo </a:t>
            </a:r>
            <a:br>
              <a:rPr lang="en-NL" sz="4400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</a:br>
            <a:r>
              <a:rPr lang="en-NL" sz="4400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Aguilar-López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5CB03-C557-FBB0-A1CA-22F0416B9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259" y="2254687"/>
            <a:ext cx="3698677" cy="2182529"/>
          </a:xfrm>
          <a:prstGeom prst="rect">
            <a:avLst/>
          </a:prstGeom>
        </p:spPr>
      </p:pic>
      <p:pic>
        <p:nvPicPr>
          <p:cNvPr id="2" name="Picture 2" descr="TU Delft Logo PNG">
            <a:extLst>
              <a:ext uri="{FF2B5EF4-FFF2-40B4-BE49-F238E27FC236}">
                <a16:creationId xmlns:a16="http://schemas.microsoft.com/office/drawing/2014/main" id="{478F3EDF-DDC5-DC98-657A-84155F44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005" y="6141010"/>
            <a:ext cx="1443876" cy="5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63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A8227D-D53F-8F81-96ED-C8002DB5F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315" y="8485"/>
            <a:ext cx="11505965" cy="1020113"/>
          </a:xfrm>
        </p:spPr>
        <p:txBody>
          <a:bodyPr>
            <a:noAutofit/>
          </a:bodyPr>
          <a:lstStyle/>
          <a:p>
            <a:r>
              <a:rPr lang="en-NL" sz="37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  <a:t>4. Uncertainty under detailed modeling:</a:t>
            </a:r>
          </a:p>
        </p:txBody>
      </p:sp>
      <p:sp>
        <p:nvSpPr>
          <p:cNvPr id="8" name="Google Shape;269;p25">
            <a:extLst>
              <a:ext uri="{FF2B5EF4-FFF2-40B4-BE49-F238E27FC236}">
                <a16:creationId xmlns:a16="http://schemas.microsoft.com/office/drawing/2014/main" id="{8E587C00-6559-71B6-A7B1-30FE905718FD}"/>
              </a:ext>
            </a:extLst>
          </p:cNvPr>
          <p:cNvSpPr txBox="1">
            <a:spLocks/>
          </p:cNvSpPr>
          <p:nvPr/>
        </p:nvSpPr>
        <p:spPr>
          <a:xfrm>
            <a:off x="2375242" y="1057844"/>
            <a:ext cx="6414996" cy="696709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BC62ED-9467-E9D1-EF6D-975240A11D2E}"/>
              </a:ext>
            </a:extLst>
          </p:cNvPr>
          <p:cNvSpPr txBox="1"/>
          <p:nvPr/>
        </p:nvSpPr>
        <p:spPr>
          <a:xfrm>
            <a:off x="462314" y="-1591733"/>
            <a:ext cx="1671286" cy="47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1DD276-F59C-AAC7-4137-48B0F573BEDB}"/>
              </a:ext>
            </a:extLst>
          </p:cNvPr>
          <p:cNvSpPr txBox="1"/>
          <p:nvPr/>
        </p:nvSpPr>
        <p:spPr>
          <a:xfrm>
            <a:off x="6659719" y="6461054"/>
            <a:ext cx="6399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MSc Thesis </a:t>
            </a:r>
            <a:r>
              <a:rPr lang="en-US" altLang="en-US" sz="1400" i="1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Jorijn</a:t>
            </a:r>
            <a:r>
              <a:rPr lang="en-US" altLang="en-US" sz="14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 </a:t>
            </a:r>
            <a:r>
              <a:rPr lang="en-US" altLang="en-US" sz="1400" i="1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Holstvoogd</a:t>
            </a:r>
            <a:r>
              <a:rPr lang="en-US" altLang="en-US" sz="14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 (2022)</a:t>
            </a:r>
            <a:endParaRPr lang="en-NL" sz="14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C472C-4D66-0E13-6CAD-E59E68F95604}"/>
              </a:ext>
            </a:extLst>
          </p:cNvPr>
          <p:cNvSpPr txBox="1"/>
          <p:nvPr/>
        </p:nvSpPr>
        <p:spPr>
          <a:xfrm>
            <a:off x="6368989" y="5635058"/>
            <a:ext cx="50228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3. Different Rainfall storm shapes with SAME volume.</a:t>
            </a:r>
            <a:endParaRPr lang="en-NL" sz="1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CD2C54-D269-8EF9-EB77-99600A60F276}"/>
              </a:ext>
            </a:extLst>
          </p:cNvPr>
          <p:cNvGrpSpPr/>
          <p:nvPr/>
        </p:nvGrpSpPr>
        <p:grpSpPr>
          <a:xfrm>
            <a:off x="5609282" y="1192683"/>
            <a:ext cx="5782528" cy="4210669"/>
            <a:chOff x="2409825" y="1346200"/>
            <a:chExt cx="7372346" cy="5241477"/>
          </a:xfrm>
        </p:grpSpPr>
        <p:pic>
          <p:nvPicPr>
            <p:cNvPr id="19" name="Picture 18" descr="Chart&#10;&#10;Description automatically generated">
              <a:extLst>
                <a:ext uri="{FF2B5EF4-FFF2-40B4-BE49-F238E27FC236}">
                  <a16:creationId xmlns:a16="http://schemas.microsoft.com/office/drawing/2014/main" id="{3F43583C-A9F9-A869-2B99-E8E07500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825" y="1346200"/>
              <a:ext cx="7372343" cy="1751504"/>
            </a:xfrm>
            <a:prstGeom prst="rect">
              <a:avLst/>
            </a:prstGeom>
          </p:spPr>
        </p:pic>
        <p:pic>
          <p:nvPicPr>
            <p:cNvPr id="20" name="Picture 19" descr="Chart, line chart&#10;&#10;Description automatically generated">
              <a:extLst>
                <a:ext uri="{FF2B5EF4-FFF2-40B4-BE49-F238E27FC236}">
                  <a16:creationId xmlns:a16="http://schemas.microsoft.com/office/drawing/2014/main" id="{1E8D0374-2BE6-23F6-D114-3D27D938A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825" y="3039123"/>
              <a:ext cx="7372346" cy="1751504"/>
            </a:xfrm>
            <a:prstGeom prst="rect">
              <a:avLst/>
            </a:prstGeom>
          </p:spPr>
        </p:pic>
        <p:pic>
          <p:nvPicPr>
            <p:cNvPr id="21" name="Picture 20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4ED77157-AC4D-89CD-1C20-451F71E2D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828" y="4836173"/>
              <a:ext cx="7372343" cy="1751504"/>
            </a:xfrm>
            <a:prstGeom prst="rect">
              <a:avLst/>
            </a:prstGeom>
          </p:spPr>
        </p:pic>
      </p:grpSp>
      <p:pic>
        <p:nvPicPr>
          <p:cNvPr id="26" name="Picture 2" descr="TU Delft Logo PNG">
            <a:extLst>
              <a:ext uri="{FF2B5EF4-FFF2-40B4-BE49-F238E27FC236}">
                <a16:creationId xmlns:a16="http://schemas.microsoft.com/office/drawing/2014/main" id="{4FECA026-5F97-C42F-C524-4D1F50B1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296" y="6253950"/>
            <a:ext cx="1201029" cy="4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3BF9485-6169-EB89-C271-A6C71EAB2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369" y="1108322"/>
            <a:ext cx="4632365" cy="4556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CE8220-FC7C-7DC8-105C-A5407CBD30A1}"/>
              </a:ext>
            </a:extLst>
          </p:cNvPr>
          <p:cNvSpPr txBox="1"/>
          <p:nvPr/>
        </p:nvSpPr>
        <p:spPr>
          <a:xfrm>
            <a:off x="344369" y="5744357"/>
            <a:ext cx="50228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3. Surrogate model of FEM based on </a:t>
            </a:r>
          </a:p>
          <a:p>
            <a:pPr algn="ctr"/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Recurrent neural network of long short-term memory (RNN-LSTM).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71285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F720D-A5F0-7422-0127-70E2CE577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892" y="2330518"/>
            <a:ext cx="1256830" cy="74163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C3C7F65-68AF-ED6D-D90C-8087ABB4D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35" y="1725471"/>
            <a:ext cx="1729224" cy="17292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sa van der Linde">
            <a:extLst>
              <a:ext uri="{FF2B5EF4-FFF2-40B4-BE49-F238E27FC236}">
                <a16:creationId xmlns:a16="http://schemas.microsoft.com/office/drawing/2014/main" id="{55B2BA84-1E71-BE07-9577-1F95A4AC0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7" y="2653348"/>
            <a:ext cx="1202993" cy="12029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nuel WEWER | Dipl.-Ing | Technische Universität Dresden, Dresden | TUD |  Institut für Wasserbau und technische Hydromechanik">
            <a:extLst>
              <a:ext uri="{FF2B5EF4-FFF2-40B4-BE49-F238E27FC236}">
                <a16:creationId xmlns:a16="http://schemas.microsoft.com/office/drawing/2014/main" id="{8B301DFF-BDBB-C66D-BE37-35B3A3169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59" y="4182390"/>
            <a:ext cx="1253367" cy="12533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rofile photo of Thomas Stolp">
            <a:extLst>
              <a:ext uri="{FF2B5EF4-FFF2-40B4-BE49-F238E27FC236}">
                <a16:creationId xmlns:a16="http://schemas.microsoft.com/office/drawing/2014/main" id="{38188F9E-5034-4B96-3F65-E0A023FDE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29" y="4271875"/>
            <a:ext cx="1286220" cy="12862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BBE4F-1E32-6FD2-02B5-AE6B0D348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2245" y="4340292"/>
            <a:ext cx="1253367" cy="1379889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FE59C9-6860-3184-D3E8-40AEB6AF97AB}"/>
              </a:ext>
            </a:extLst>
          </p:cNvPr>
          <p:cNvSpPr txBox="1"/>
          <p:nvPr/>
        </p:nvSpPr>
        <p:spPr>
          <a:xfrm>
            <a:off x="-493949" y="3918633"/>
            <a:ext cx="252720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Ir. Lisa 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van der Linde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(TU Delft)</a:t>
            </a:r>
          </a:p>
          <a:p>
            <a:pPr algn="ctr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  <a:sym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50ABC-B12B-42A8-CAD8-32D0CDAFC492}"/>
              </a:ext>
            </a:extLst>
          </p:cNvPr>
          <p:cNvSpPr txBox="1"/>
          <p:nvPr/>
        </p:nvSpPr>
        <p:spPr>
          <a:xfrm>
            <a:off x="637856" y="5552153"/>
            <a:ext cx="25272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Ir. Manuel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Wewer</a:t>
            </a: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 (TU Dresden)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2CDB7-5DCF-2770-3332-835FEBBF583A}"/>
              </a:ext>
            </a:extLst>
          </p:cNvPr>
          <p:cNvSpPr txBox="1"/>
          <p:nvPr/>
        </p:nvSpPr>
        <p:spPr>
          <a:xfrm>
            <a:off x="7930655" y="5947270"/>
            <a:ext cx="252720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MSc. </a:t>
            </a:r>
            <a:r>
              <a:rPr lang="en-US" altLang="en-US" sz="1200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Raychel</a:t>
            </a: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 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Bahnick</a:t>
            </a: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 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(Rice University)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9463D9-3CF8-BECE-7EDF-FFBAD1E00459}"/>
              </a:ext>
            </a:extLst>
          </p:cNvPr>
          <p:cNvSpPr txBox="1"/>
          <p:nvPr/>
        </p:nvSpPr>
        <p:spPr>
          <a:xfrm>
            <a:off x="3205449" y="5796171"/>
            <a:ext cx="252720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Dr. Leonardo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Duarte</a:t>
            </a:r>
          </a:p>
          <a:p>
            <a:pPr algn="ctr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(TU Delft)</a:t>
            </a:r>
          </a:p>
          <a:p>
            <a:pPr algn="ctr" eaLnBrk="1" hangingPunct="1">
              <a:spcAft>
                <a:spcPts val="600"/>
              </a:spcAft>
            </a:pPr>
            <a:endParaRPr lang="en-US" altLang="en-US" sz="1200" dirty="0">
              <a:latin typeface="IBM Plex Mono SemiBold" panose="020B0709050203000203" pitchFamily="49" charset="77"/>
              <a:sym typeface="Tahoma" panose="020B0604030504040204" pitchFamily="34" charset="0"/>
            </a:endParaRP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62EDCCEF-56F9-8692-43FF-559DA28C50A0}"/>
              </a:ext>
            </a:extLst>
          </p:cNvPr>
          <p:cNvCxnSpPr>
            <a:stCxn id="5122" idx="4"/>
            <a:endCxn id="5124" idx="0"/>
          </p:cNvCxnSpPr>
          <p:nvPr/>
        </p:nvCxnSpPr>
        <p:spPr>
          <a:xfrm rot="5400000" flipH="1">
            <a:off x="2932352" y="541901"/>
            <a:ext cx="801347" cy="5024243"/>
          </a:xfrm>
          <a:prstGeom prst="bentConnector5">
            <a:avLst>
              <a:gd name="adj1" fmla="val -28527"/>
              <a:gd name="adj2" fmla="val 52618"/>
              <a:gd name="adj3" fmla="val 12852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907FEEB-7D10-4ACF-3741-326D85AC116B}"/>
              </a:ext>
            </a:extLst>
          </p:cNvPr>
          <p:cNvCxnSpPr>
            <a:cxnSpLocks/>
            <a:stCxn id="5122" idx="4"/>
            <a:endCxn id="5" idx="0"/>
          </p:cNvCxnSpPr>
          <p:nvPr/>
        </p:nvCxnSpPr>
        <p:spPr>
          <a:xfrm rot="5400000">
            <a:off x="4759240" y="3254384"/>
            <a:ext cx="885597" cy="1286218"/>
          </a:xfrm>
          <a:prstGeom prst="bentConnector3">
            <a:avLst>
              <a:gd name="adj1" fmla="val 25143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B70F33DF-56E3-A700-EF45-DA46AD7F9BDF}"/>
              </a:ext>
            </a:extLst>
          </p:cNvPr>
          <p:cNvCxnSpPr>
            <a:cxnSpLocks/>
            <a:stCxn id="5122" idx="4"/>
            <a:endCxn id="5128" idx="0"/>
          </p:cNvCxnSpPr>
          <p:nvPr/>
        </p:nvCxnSpPr>
        <p:spPr>
          <a:xfrm rot="5400000">
            <a:off x="3568398" y="1905640"/>
            <a:ext cx="727695" cy="3825804"/>
          </a:xfrm>
          <a:prstGeom prst="bentConnector3">
            <a:avLst>
              <a:gd name="adj1" fmla="val 3138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A4B16F2C-48BA-96A0-8E96-C2F4598DC431}"/>
              </a:ext>
            </a:extLst>
          </p:cNvPr>
          <p:cNvCxnSpPr>
            <a:cxnSpLocks/>
            <a:stCxn id="5122" idx="4"/>
            <a:endCxn id="5130" idx="0"/>
          </p:cNvCxnSpPr>
          <p:nvPr/>
        </p:nvCxnSpPr>
        <p:spPr>
          <a:xfrm rot="16200000" flipH="1">
            <a:off x="6108453" y="3191389"/>
            <a:ext cx="817180" cy="1343792"/>
          </a:xfrm>
          <a:prstGeom prst="bentConnector3">
            <a:avLst>
              <a:gd name="adj1" fmla="val 29278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4" name="Picture 14" descr="Raychel Bahnick">
            <a:extLst>
              <a:ext uri="{FF2B5EF4-FFF2-40B4-BE49-F238E27FC236}">
                <a16:creationId xmlns:a16="http://schemas.microsoft.com/office/drawing/2014/main" id="{6A4F1811-906F-DDA1-CB9C-C8B48C593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46" y="4591862"/>
            <a:ext cx="1343792" cy="13437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EC0DA8DF-2F30-824F-6B6D-6386C9BB52CD}"/>
              </a:ext>
            </a:extLst>
          </p:cNvPr>
          <p:cNvCxnSpPr>
            <a:stCxn id="5122" idx="4"/>
            <a:endCxn id="5134" idx="0"/>
          </p:cNvCxnSpPr>
          <p:nvPr/>
        </p:nvCxnSpPr>
        <p:spPr>
          <a:xfrm rot="16200000" flipH="1">
            <a:off x="6991911" y="2307930"/>
            <a:ext cx="1137167" cy="3430695"/>
          </a:xfrm>
          <a:prstGeom prst="bentConnector3">
            <a:avLst>
              <a:gd name="adj1" fmla="val 20218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7B9B6A7-A11C-6D00-DB94-0C4A2194BE11}"/>
              </a:ext>
            </a:extLst>
          </p:cNvPr>
          <p:cNvSpPr txBox="1"/>
          <p:nvPr/>
        </p:nvSpPr>
        <p:spPr>
          <a:xfrm>
            <a:off x="5925338" y="5656989"/>
            <a:ext cx="252720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Ir. Thomas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 </a:t>
            </a:r>
            <a:r>
              <a:rPr lang="en-US" altLang="en-US" sz="1200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Stolp</a:t>
            </a:r>
            <a:endParaRPr lang="en-US" altLang="en-US" sz="1200" dirty="0">
              <a:latin typeface="IBM Plex Mono SemiBold" panose="020B0709050203000203" pitchFamily="49" charset="77"/>
              <a:sym typeface="Tahoma" panose="020B0604030504040204" pitchFamily="34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(TU Delft)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5FF3752-8D82-6406-0534-431F6824CFD9}"/>
              </a:ext>
            </a:extLst>
          </p:cNvPr>
          <p:cNvSpPr txBox="1"/>
          <p:nvPr/>
        </p:nvSpPr>
        <p:spPr>
          <a:xfrm>
            <a:off x="38564" y="1822351"/>
            <a:ext cx="2527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  <a:sym typeface="Tahoma" panose="020B0604030504040204" pitchFamily="34" charset="0"/>
              </a:rPr>
              <a:t>Piping erosion 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  <a:sym typeface="Tahoma" panose="020B0604030504040204" pitchFamily="34" charset="0"/>
              </a:rPr>
              <a:t>Numerical modeling (PhD)</a:t>
            </a:r>
          </a:p>
          <a:p>
            <a:pPr algn="ctr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tx1"/>
              </a:solidFill>
              <a:latin typeface="Calibri" panose="020F0502020204030204" pitchFamily="34" charset="0"/>
              <a:sym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920A01-C0DC-BEB6-5FA8-F59A91D48258}"/>
              </a:ext>
            </a:extLst>
          </p:cNvPr>
          <p:cNvSpPr txBox="1"/>
          <p:nvPr/>
        </p:nvSpPr>
        <p:spPr>
          <a:xfrm>
            <a:off x="1967794" y="3802237"/>
            <a:ext cx="252720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  <a:sym typeface="Tahoma" panose="020B0604030504040204" pitchFamily="34" charset="0"/>
              </a:rPr>
              <a:t>Piping erosion 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  <a:sym typeface="Tahoma" panose="020B0604030504040204" pitchFamily="34" charset="0"/>
              </a:rPr>
              <a:t>Physical 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  <a:sym typeface="Tahoma" panose="020B0604030504040204" pitchFamily="34" charset="0"/>
              </a:rPr>
              <a:t>Modeling (PhD)</a:t>
            </a:r>
          </a:p>
          <a:p>
            <a:pPr algn="ctr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tx1"/>
              </a:solidFill>
              <a:latin typeface="Calibri" panose="020F0502020204030204" pitchFamily="34" charset="0"/>
              <a:sym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26BC82-91BB-ED6C-2C63-1F3B5E45DCA9}"/>
              </a:ext>
            </a:extLst>
          </p:cNvPr>
          <p:cNvSpPr txBox="1"/>
          <p:nvPr/>
        </p:nvSpPr>
        <p:spPr>
          <a:xfrm>
            <a:off x="4275595" y="3935592"/>
            <a:ext cx="252720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  <a:lvl1pPr algn="ctr">
              <a:spcAft>
                <a:spcPts val="600"/>
              </a:spcAft>
              <a:defRPr sz="120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defRPr>
            </a:lvl1pPr>
          </a:lstStyle>
          <a:p>
            <a:r>
              <a:rPr lang="en-US" altLang="en-US" dirty="0">
                <a:sym typeface="Tahoma" panose="020B0604030504040204" pitchFamily="34" charset="0"/>
              </a:rPr>
              <a:t>FOS Dike crack</a:t>
            </a:r>
          </a:p>
          <a:p>
            <a:r>
              <a:rPr lang="en-US" altLang="en-US" dirty="0">
                <a:sym typeface="Tahoma" panose="020B0604030504040204" pitchFamily="34" charset="0"/>
              </a:rPr>
              <a:t>Monitoring</a:t>
            </a:r>
          </a:p>
          <a:p>
            <a:r>
              <a:rPr lang="en-US" altLang="en-US" dirty="0">
                <a:sym typeface="Tahoma" panose="020B0604030504040204" pitchFamily="34" charset="0"/>
              </a:rPr>
              <a:t>(</a:t>
            </a:r>
            <a:r>
              <a:rPr lang="en-US" altLang="en-US" dirty="0" err="1">
                <a:sym typeface="Tahoma" panose="020B0604030504040204" pitchFamily="34" charset="0"/>
              </a:rPr>
              <a:t>PostDoc</a:t>
            </a:r>
            <a:r>
              <a:rPr lang="en-US" altLang="en-US" dirty="0">
                <a:sym typeface="Tahoma" panose="020B0604030504040204" pitchFamily="34" charset="0"/>
              </a:rPr>
              <a:t>)</a:t>
            </a:r>
          </a:p>
        </p:txBody>
      </p:sp>
      <p:sp>
        <p:nvSpPr>
          <p:cNvPr id="5120" name="TextBox 5119">
            <a:extLst>
              <a:ext uri="{FF2B5EF4-FFF2-40B4-BE49-F238E27FC236}">
                <a16:creationId xmlns:a16="http://schemas.microsoft.com/office/drawing/2014/main" id="{8A1C1D04-5DC4-6170-F720-D3449C8967EB}"/>
              </a:ext>
            </a:extLst>
          </p:cNvPr>
          <p:cNvSpPr txBox="1"/>
          <p:nvPr/>
        </p:nvSpPr>
        <p:spPr>
          <a:xfrm>
            <a:off x="6866730" y="3778956"/>
            <a:ext cx="275950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  <a:lvl1pPr algn="ctr">
              <a:spcAft>
                <a:spcPts val="600"/>
              </a:spcAft>
              <a:defRPr sz="120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defRPr>
            </a:lvl1pPr>
          </a:lstStyle>
          <a:p>
            <a:r>
              <a:rPr lang="en-US" altLang="en-US" dirty="0">
                <a:sym typeface="Tahoma" panose="020B0604030504040204" pitchFamily="34" charset="0"/>
              </a:rPr>
              <a:t>Deep Learning </a:t>
            </a:r>
          </a:p>
          <a:p>
            <a:r>
              <a:rPr lang="en-US" altLang="en-US" dirty="0">
                <a:sym typeface="Tahoma" panose="020B0604030504040204" pitchFamily="34" charset="0"/>
              </a:rPr>
              <a:t>Flood </a:t>
            </a:r>
          </a:p>
          <a:p>
            <a:r>
              <a:rPr lang="en-US" altLang="en-US" dirty="0">
                <a:sym typeface="Tahoma" panose="020B0604030504040204" pitchFamily="34" charset="0"/>
              </a:rPr>
              <a:t>Modelling</a:t>
            </a:r>
          </a:p>
        </p:txBody>
      </p:sp>
      <p:sp>
        <p:nvSpPr>
          <p:cNvPr id="5123" name="TextBox 5122">
            <a:extLst>
              <a:ext uri="{FF2B5EF4-FFF2-40B4-BE49-F238E27FC236}">
                <a16:creationId xmlns:a16="http://schemas.microsoft.com/office/drawing/2014/main" id="{39C3B339-7113-7180-AD6F-7FDD42D27D8F}"/>
              </a:ext>
            </a:extLst>
          </p:cNvPr>
          <p:cNvSpPr txBox="1"/>
          <p:nvPr/>
        </p:nvSpPr>
        <p:spPr>
          <a:xfrm>
            <a:off x="9420734" y="4301494"/>
            <a:ext cx="25272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  <a:lvl1pPr algn="ctr">
              <a:spcAft>
                <a:spcPts val="600"/>
              </a:spcAft>
              <a:defRPr sz="120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defRPr>
            </a:lvl1pPr>
          </a:lstStyle>
          <a:p>
            <a:r>
              <a:rPr lang="en-US" altLang="en-US" dirty="0">
                <a:sym typeface="Tahoma" panose="020B0604030504040204" pitchFamily="34" charset="0"/>
              </a:rPr>
              <a:t>Subsidence impact </a:t>
            </a:r>
          </a:p>
          <a:p>
            <a:r>
              <a:rPr lang="en-US" altLang="en-US" dirty="0">
                <a:sym typeface="Tahoma" panose="020B0604030504040204" pitchFamily="34" charset="0"/>
              </a:rPr>
              <a:t>on flood Resilience</a:t>
            </a:r>
          </a:p>
        </p:txBody>
      </p:sp>
      <p:pic>
        <p:nvPicPr>
          <p:cNvPr id="5131" name="Picture 2" descr="TU Delft Logo PNG">
            <a:extLst>
              <a:ext uri="{FF2B5EF4-FFF2-40B4-BE49-F238E27FC236}">
                <a16:creationId xmlns:a16="http://schemas.microsoft.com/office/drawing/2014/main" id="{2E98172D-3D13-C3F5-480D-962A3606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44" y="6216254"/>
            <a:ext cx="1303692" cy="5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C6A6675F-D991-A96C-C828-BE861F926D65}"/>
              </a:ext>
            </a:extLst>
          </p:cNvPr>
          <p:cNvSpPr/>
          <p:nvPr/>
        </p:nvSpPr>
        <p:spPr>
          <a:xfrm>
            <a:off x="9811309" y="1946381"/>
            <a:ext cx="1456266" cy="1413933"/>
          </a:xfrm>
          <a:prstGeom prst="ellipse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BF87CF09-FD80-F7B1-9F5B-C3621AD65A28}"/>
              </a:ext>
            </a:extLst>
          </p:cNvPr>
          <p:cNvCxnSpPr>
            <a:cxnSpLocks/>
            <a:stCxn id="5122" idx="4"/>
            <a:endCxn id="32" idx="4"/>
          </p:cNvCxnSpPr>
          <p:nvPr/>
        </p:nvCxnSpPr>
        <p:spPr>
          <a:xfrm rot="5400000" flipH="1" flipV="1">
            <a:off x="8145103" y="1060357"/>
            <a:ext cx="94381" cy="4694295"/>
          </a:xfrm>
          <a:prstGeom prst="bentConnector3">
            <a:avLst>
              <a:gd name="adj1" fmla="val -24221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EBA1410-5703-546C-5D10-B8FEB9B25EF5}"/>
              </a:ext>
            </a:extLst>
          </p:cNvPr>
          <p:cNvSpPr txBox="1"/>
          <p:nvPr/>
        </p:nvSpPr>
        <p:spPr>
          <a:xfrm>
            <a:off x="10038789" y="1456981"/>
            <a:ext cx="25272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  <a:lvl1pPr algn="ctr">
              <a:spcAft>
                <a:spcPts val="600"/>
              </a:spcAft>
              <a:defRPr sz="120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defRPr>
            </a:lvl1pPr>
          </a:lstStyle>
          <a:p>
            <a:r>
              <a:rPr lang="en-US" altLang="en-US" dirty="0">
                <a:sym typeface="Tahoma" panose="020B0604030504040204" pitchFamily="34" charset="0"/>
              </a:rPr>
              <a:t>Dike failure </a:t>
            </a:r>
          </a:p>
          <a:p>
            <a:r>
              <a:rPr lang="en-US" altLang="en-US" dirty="0">
                <a:sym typeface="Tahoma" panose="020B0604030504040204" pitchFamily="34" charset="0"/>
              </a:rPr>
              <a:t>deep learning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FE6E48-79C9-6E62-6B2F-DB02E95B0F27}"/>
              </a:ext>
            </a:extLst>
          </p:cNvPr>
          <p:cNvSpPr txBox="1"/>
          <p:nvPr/>
        </p:nvSpPr>
        <p:spPr>
          <a:xfrm>
            <a:off x="10267894" y="2029300"/>
            <a:ext cx="698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200" b="1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AC9F14-8C1D-7E1F-7013-1B02233285CF}"/>
              </a:ext>
            </a:extLst>
          </p:cNvPr>
          <p:cNvSpPr txBox="1"/>
          <p:nvPr/>
        </p:nvSpPr>
        <p:spPr>
          <a:xfrm>
            <a:off x="10300202" y="3137144"/>
            <a:ext cx="25272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Future PhD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(TKI)</a:t>
            </a:r>
          </a:p>
        </p:txBody>
      </p:sp>
      <p:sp>
        <p:nvSpPr>
          <p:cNvPr id="44" name="Title 3">
            <a:extLst>
              <a:ext uri="{FF2B5EF4-FFF2-40B4-BE49-F238E27FC236}">
                <a16:creationId xmlns:a16="http://schemas.microsoft.com/office/drawing/2014/main" id="{C0E5FC06-B4B7-DA73-1173-1A6361FB626A}"/>
              </a:ext>
            </a:extLst>
          </p:cNvPr>
          <p:cNvSpPr txBox="1">
            <a:spLocks/>
          </p:cNvSpPr>
          <p:nvPr/>
        </p:nvSpPr>
        <p:spPr>
          <a:xfrm>
            <a:off x="444843" y="149362"/>
            <a:ext cx="11302314" cy="10201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L" sz="4800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People to make it happen</a:t>
            </a:r>
          </a:p>
        </p:txBody>
      </p:sp>
      <p:cxnSp>
        <p:nvCxnSpPr>
          <p:cNvPr id="2" name="Elbow Connector 1">
            <a:extLst>
              <a:ext uri="{FF2B5EF4-FFF2-40B4-BE49-F238E27FC236}">
                <a16:creationId xmlns:a16="http://schemas.microsoft.com/office/drawing/2014/main" id="{A6E11501-D41C-9483-818B-935804F71DC9}"/>
              </a:ext>
            </a:extLst>
          </p:cNvPr>
          <p:cNvCxnSpPr>
            <a:cxnSpLocks/>
            <a:stCxn id="5122" idx="4"/>
          </p:cNvCxnSpPr>
          <p:nvPr/>
        </p:nvCxnSpPr>
        <p:spPr>
          <a:xfrm rot="5400000" flipH="1" flipV="1">
            <a:off x="6136558" y="2338490"/>
            <a:ext cx="824793" cy="1407617"/>
          </a:xfrm>
          <a:prstGeom prst="bentConnector4">
            <a:avLst>
              <a:gd name="adj1" fmla="val -27716"/>
              <a:gd name="adj2" fmla="val 8071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CCE16C81-3BA6-3051-D8B4-51E04CA757FA}"/>
              </a:ext>
            </a:extLst>
          </p:cNvPr>
          <p:cNvSpPr/>
          <p:nvPr/>
        </p:nvSpPr>
        <p:spPr>
          <a:xfrm>
            <a:off x="7284107" y="1951068"/>
            <a:ext cx="1456266" cy="1413933"/>
          </a:xfrm>
          <a:prstGeom prst="ellipse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C49A90-00B6-0219-A39A-53C45DA105F1}"/>
              </a:ext>
            </a:extLst>
          </p:cNvPr>
          <p:cNvSpPr txBox="1"/>
          <p:nvPr/>
        </p:nvSpPr>
        <p:spPr>
          <a:xfrm>
            <a:off x="7663044" y="2004246"/>
            <a:ext cx="698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200" b="1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2F4165-51B2-C652-7644-30C5A6DF36AE}"/>
              </a:ext>
            </a:extLst>
          </p:cNvPr>
          <p:cNvSpPr txBox="1"/>
          <p:nvPr/>
        </p:nvSpPr>
        <p:spPr>
          <a:xfrm>
            <a:off x="7099034" y="1413588"/>
            <a:ext cx="25272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  <a:lvl1pPr algn="ctr">
              <a:spcAft>
                <a:spcPts val="600"/>
              </a:spcAft>
              <a:defRPr sz="120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defRPr>
            </a:lvl1pPr>
          </a:lstStyle>
          <a:p>
            <a:r>
              <a:rPr lang="en-US" altLang="en-US" dirty="0">
                <a:sym typeface="Tahoma" panose="020B0604030504040204" pitchFamily="34" charset="0"/>
              </a:rPr>
              <a:t>Dike monitoring </a:t>
            </a:r>
          </a:p>
          <a:p>
            <a:r>
              <a:rPr lang="en-US" altLang="en-US" dirty="0">
                <a:sym typeface="Tahoma" panose="020B0604030504040204" pitchFamily="34" charset="0"/>
              </a:rPr>
              <a:t>(sensors)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64709D-F828-13BE-B888-6EBECA9BBFA0}"/>
              </a:ext>
            </a:extLst>
          </p:cNvPr>
          <p:cNvSpPr txBox="1"/>
          <p:nvPr/>
        </p:nvSpPr>
        <p:spPr>
          <a:xfrm>
            <a:off x="7773001" y="3072205"/>
            <a:ext cx="25272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Future PhD 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(</a:t>
            </a:r>
            <a:r>
              <a:rPr lang="en-US" altLang="en-US" sz="1200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Perspectif</a:t>
            </a:r>
            <a:r>
              <a:rPr lang="en-US" altLang="en-US" sz="12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)</a:t>
            </a:r>
          </a:p>
        </p:txBody>
      </p:sp>
      <p:pic>
        <p:nvPicPr>
          <p:cNvPr id="4" name="Picture 16" descr="Crystal ball - icon by Adioma">
            <a:extLst>
              <a:ext uri="{FF2B5EF4-FFF2-40B4-BE49-F238E27FC236}">
                <a16:creationId xmlns:a16="http://schemas.microsoft.com/office/drawing/2014/main" id="{DB39B37B-28B9-87EF-1228-556D1AC6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041" y="222541"/>
            <a:ext cx="904926" cy="9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41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2" descr="TU Delft Logo PNG">
            <a:extLst>
              <a:ext uri="{FF2B5EF4-FFF2-40B4-BE49-F238E27FC236}">
                <a16:creationId xmlns:a16="http://schemas.microsoft.com/office/drawing/2014/main" id="{2E98172D-3D13-C3F5-480D-962A3606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44" y="6216254"/>
            <a:ext cx="1303692" cy="5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le 3">
            <a:extLst>
              <a:ext uri="{FF2B5EF4-FFF2-40B4-BE49-F238E27FC236}">
                <a16:creationId xmlns:a16="http://schemas.microsoft.com/office/drawing/2014/main" id="{C0E5FC06-B4B7-DA73-1173-1A6361FB626A}"/>
              </a:ext>
            </a:extLst>
          </p:cNvPr>
          <p:cNvSpPr txBox="1">
            <a:spLocks/>
          </p:cNvSpPr>
          <p:nvPr/>
        </p:nvSpPr>
        <p:spPr>
          <a:xfrm>
            <a:off x="444843" y="675004"/>
            <a:ext cx="11302314" cy="10201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L" sz="4800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Future proespects for flood</a:t>
            </a:r>
          </a:p>
          <a:p>
            <a:pPr algn="l"/>
            <a:r>
              <a:rPr lang="en-GB" sz="4800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d</a:t>
            </a:r>
            <a:r>
              <a:rPr lang="en-NL" sz="4800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efence resilience group …</a:t>
            </a:r>
          </a:p>
        </p:txBody>
      </p:sp>
      <p:pic>
        <p:nvPicPr>
          <p:cNvPr id="4" name="Picture 16" descr="Crystal ball - icon by Adioma">
            <a:extLst>
              <a:ext uri="{FF2B5EF4-FFF2-40B4-BE49-F238E27FC236}">
                <a16:creationId xmlns:a16="http://schemas.microsoft.com/office/drawing/2014/main" id="{DB39B37B-28B9-87EF-1228-556D1AC6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041" y="222541"/>
            <a:ext cx="904926" cy="9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78ED3B0-EDCB-CC7F-C0E2-640241F11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843" y="1848848"/>
            <a:ext cx="10296729" cy="5009152"/>
          </a:xfrm>
        </p:spPr>
        <p:txBody>
          <a:bodyPr>
            <a:normAutofit lnSpcReduction="10000"/>
          </a:bodyPr>
          <a:lstStyle/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Develop modeling and reliablity (safety) methods for design and assesment of flood defences under drought conditions.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Monitor flood defences in real time in </a:t>
            </a:r>
            <a:r>
              <a:rPr lang="en-NL" sz="1800" dirty="0">
                <a:solidFill>
                  <a:srgbClr val="FF0000"/>
                </a:solidFill>
                <a:latin typeface="IBM Plex Mono SemiBold" panose="020B0709050203000203" pitchFamily="49" charset="77"/>
              </a:rPr>
              <a:t>hourly</a:t>
            </a:r>
            <a:r>
              <a:rPr lang="en-NL" sz="1800" dirty="0">
                <a:latin typeface="IBM Plex Mono SemiBold" panose="020B0709050203000203" pitchFamily="49" charset="77"/>
              </a:rPr>
              <a:t> time frequency for streches of at least 10 KM. 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Develop robust flood defence surrogate models based on AI/Deep Learning capable of real time probabilistic assesment.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Develop robust 2D Flood modeling surrogate models based on AI/Deep Learning to integrate with flood defence models for real time respon</a:t>
            </a:r>
            <a:r>
              <a:rPr lang="en-GB" sz="1800" dirty="0">
                <a:latin typeface="IBM Plex Mono SemiBold" panose="020B0709050203000203" pitchFamily="49" charset="77"/>
              </a:rPr>
              <a:t>s</a:t>
            </a:r>
            <a:r>
              <a:rPr lang="en-NL" sz="1800" dirty="0">
                <a:latin typeface="IBM Plex Mono SemiBold" panose="020B0709050203000203" pitchFamily="49" charset="77"/>
              </a:rPr>
              <a:t>e, early warning and evacuation purposes.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Develop conceptualization of flood defence system under flood resilience quantification metrics. 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2500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A8227D-D53F-8F81-96ED-C8002DB5F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3921" y="-135468"/>
            <a:ext cx="11302314" cy="1020113"/>
          </a:xfrm>
        </p:spPr>
        <p:txBody>
          <a:bodyPr>
            <a:normAutofit/>
          </a:bodyPr>
          <a:lstStyle/>
          <a:p>
            <a:pPr algn="l"/>
            <a:r>
              <a:rPr lang="en-NL" sz="4100" dirty="0">
                <a:latin typeface="IBM Plex Mono SemiBold" panose="020B0709050203000203" pitchFamily="49" charset="77"/>
              </a:rPr>
              <a:t>Thanks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5369C-B3C5-C1D3-9522-14FF9B403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1" t="23119" r="23728" b="24622"/>
          <a:stretch/>
        </p:blipFill>
        <p:spPr>
          <a:xfrm>
            <a:off x="3466766" y="1037046"/>
            <a:ext cx="5258467" cy="5304578"/>
          </a:xfrm>
          <a:prstGeom prst="ellipse">
            <a:avLst/>
          </a:prstGeom>
        </p:spPr>
      </p:pic>
      <p:pic>
        <p:nvPicPr>
          <p:cNvPr id="2" name="Picture 2" descr="TU Delft Logo PNG">
            <a:extLst>
              <a:ext uri="{FF2B5EF4-FFF2-40B4-BE49-F238E27FC236}">
                <a16:creationId xmlns:a16="http://schemas.microsoft.com/office/drawing/2014/main" id="{827B1D6F-3E38-4C77-65CB-001BD9BE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005" y="6141010"/>
            <a:ext cx="1443876" cy="5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9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88EBB46-9891-F1DC-FF15-C6490C42B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073" y="1366448"/>
            <a:ext cx="4868780" cy="5009152"/>
          </a:xfrm>
        </p:spPr>
        <p:txBody>
          <a:bodyPr>
            <a:normAutofit/>
          </a:bodyPr>
          <a:lstStyle/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We are protected by 3500 km of primary flood defences and 14,500 km of regional flood defences.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More than 90% of the flood defence line is composed of hetereogenous soil based </a:t>
            </a:r>
            <a:r>
              <a:rPr lang="en-NL" sz="1800" b="1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dikes</a:t>
            </a:r>
            <a:r>
              <a:rPr lang="en-NL" sz="1800" dirty="0">
                <a:latin typeface="IBM Plex Mono SemiBold" panose="020B0709050203000203" pitchFamily="49" charset="77"/>
              </a:rPr>
              <a:t>. 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Climate change (floods+droughts and sea level rise)is reducing </a:t>
            </a:r>
            <a:r>
              <a:rPr lang="en-NL" sz="1800" b="1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dike’s</a:t>
            </a:r>
            <a:r>
              <a:rPr lang="en-NL" sz="1800" dirty="0">
                <a:latin typeface="IBM Plex Mono SemiBold" panose="020B0709050203000203" pitchFamily="49" charset="77"/>
              </a:rPr>
              <a:t> reliability.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A9C1EDF-175E-59E3-8295-E4C73ED7C061}"/>
              </a:ext>
            </a:extLst>
          </p:cNvPr>
          <p:cNvSpPr txBox="1">
            <a:spLocks/>
          </p:cNvSpPr>
          <p:nvPr/>
        </p:nvSpPr>
        <p:spPr>
          <a:xfrm>
            <a:off x="1126343" y="213015"/>
            <a:ext cx="9883884" cy="1020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4800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My Motivation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9FDCD06-627F-0373-CCC2-30E6E87E7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853" y="1318992"/>
            <a:ext cx="4660232" cy="5104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D227B9-A994-2E28-0236-0FD88D3F8B13}"/>
              </a:ext>
            </a:extLst>
          </p:cNvPr>
          <p:cNvSpPr txBox="1"/>
          <p:nvPr/>
        </p:nvSpPr>
        <p:spPr>
          <a:xfrm>
            <a:off x="6863256" y="6409578"/>
            <a:ext cx="394258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900" dirty="0">
                <a:latin typeface="IBM Plex Mono SemiBold" panose="020B0709050203000203" pitchFamily="49" charset="77"/>
              </a:rPr>
              <a:t>Figure by </a:t>
            </a:r>
            <a:r>
              <a:rPr lang="en-US" altLang="en-US" sz="900" i="1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Jorijn</a:t>
            </a:r>
            <a:r>
              <a:rPr lang="en-US" altLang="en-US" sz="9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 </a:t>
            </a:r>
            <a:r>
              <a:rPr lang="en-US" altLang="en-US" sz="900" i="1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Holstvoogd</a:t>
            </a:r>
            <a:r>
              <a:rPr lang="en-US" altLang="en-US" sz="9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 </a:t>
            </a:r>
            <a:endParaRPr lang="en-NL" sz="900" dirty="0"/>
          </a:p>
        </p:txBody>
      </p:sp>
      <p:pic>
        <p:nvPicPr>
          <p:cNvPr id="7" name="Picture 2" descr="TU Delft Logo PNG">
            <a:extLst>
              <a:ext uri="{FF2B5EF4-FFF2-40B4-BE49-F238E27FC236}">
                <a16:creationId xmlns:a16="http://schemas.microsoft.com/office/drawing/2014/main" id="{9C180375-A7ED-3AFE-2BDC-1E59108CE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005" y="6141010"/>
            <a:ext cx="1443876" cy="5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ng File Scientist Icon - Clip Art Library">
            <a:extLst>
              <a:ext uri="{FF2B5EF4-FFF2-40B4-BE49-F238E27FC236}">
                <a16:creationId xmlns:a16="http://schemas.microsoft.com/office/drawing/2014/main" id="{39E52D1D-B784-073C-90DD-BAFBF53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81" y="271165"/>
            <a:ext cx="869361" cy="9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196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 Delft Logo PNG">
            <a:extLst>
              <a:ext uri="{FF2B5EF4-FFF2-40B4-BE49-F238E27FC236}">
                <a16:creationId xmlns:a16="http://schemas.microsoft.com/office/drawing/2014/main" id="{C6C6294B-E1FC-F9B8-0716-6E018906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765" y="7152557"/>
            <a:ext cx="2016897" cy="7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888EBB46-9891-F1DC-FF15-C6490C42B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821" y="1260860"/>
            <a:ext cx="3525336" cy="500915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1. Flood defences are </a:t>
            </a:r>
            <a:r>
              <a:rPr lang="en-NL" sz="1800" b="1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also</a:t>
            </a:r>
            <a:r>
              <a:rPr lang="en-NL" sz="1800" dirty="0">
                <a:latin typeface="IBM Plex Mono SemiBold" panose="020B0709050203000203" pitchFamily="49" charset="77"/>
              </a:rPr>
              <a:t> hydrological systems</a:t>
            </a: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(</a:t>
            </a:r>
            <a:r>
              <a:rPr lang="en-NL" sz="1800" b="1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Flood+drought cycles</a:t>
            </a:r>
            <a:r>
              <a:rPr lang="en-NL" sz="1800" dirty="0">
                <a:latin typeface="IBM Plex Mono SemiBold" panose="020B0709050203000203" pitchFamily="49" charset="77"/>
              </a:rPr>
              <a:t>) 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2. We require more detailed </a:t>
            </a:r>
            <a:r>
              <a:rPr lang="en-NL" sz="1800" b="1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modeling of dikes</a:t>
            </a:r>
            <a:r>
              <a:rPr lang="en-NL" sz="1800" b="1" dirty="0">
                <a:solidFill>
                  <a:schemeClr val="accent6"/>
                </a:solidFill>
                <a:latin typeface="IBM Plex Mono SemiBold" panose="020B0709050203000203" pitchFamily="49" charset="77"/>
              </a:rPr>
              <a:t> </a:t>
            </a:r>
            <a:r>
              <a:rPr lang="en-NL" sz="1800" dirty="0">
                <a:latin typeface="IBM Plex Mono SemiBold" panose="020B0709050203000203" pitchFamily="49" charset="77"/>
              </a:rPr>
              <a:t>to improve our understanding of flood defence systems </a:t>
            </a: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(</a:t>
            </a:r>
            <a:r>
              <a:rPr lang="en-NL" sz="1800" b="1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drought and rainfall</a:t>
            </a:r>
            <a:r>
              <a:rPr lang="en-NL" sz="1800" dirty="0">
                <a:latin typeface="IBM Plex Mono SemiBold" panose="020B0709050203000203" pitchFamily="49" charset="77"/>
              </a:rPr>
              <a:t>).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3. We need to </a:t>
            </a:r>
            <a:r>
              <a:rPr lang="en-NL" sz="1800" b="1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Predict</a:t>
            </a:r>
            <a:r>
              <a:rPr lang="en-NL" sz="1800" dirty="0">
                <a:latin typeface="IBM Plex Mono SemiBold" panose="020B0709050203000203" pitchFamily="49" charset="77"/>
              </a:rPr>
              <a:t> and </a:t>
            </a:r>
            <a:r>
              <a:rPr lang="en-NL" sz="1800" b="1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Monitor</a:t>
            </a:r>
            <a:r>
              <a:rPr lang="en-NL" sz="1800" dirty="0">
                <a:latin typeface="IBM Plex Mono SemiBold" panose="020B0709050203000203" pitchFamily="49" charset="77"/>
              </a:rPr>
              <a:t> at higher frequency and finer spatial resolution.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r>
              <a:rPr lang="en-NL" sz="1800" dirty="0">
                <a:latin typeface="IBM Plex Mono SemiBold" panose="020B0709050203000203" pitchFamily="49" charset="77"/>
              </a:rPr>
              <a:t>3. We need to </a:t>
            </a:r>
            <a:r>
              <a:rPr lang="en-NL" sz="1800" b="1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Faster</a:t>
            </a:r>
            <a:r>
              <a:rPr lang="en-NL" sz="1800" b="1" dirty="0">
                <a:solidFill>
                  <a:schemeClr val="accent6"/>
                </a:solidFill>
                <a:latin typeface="IBM Plex Mono SemiBold" panose="020B0709050203000203" pitchFamily="49" charset="77"/>
              </a:rPr>
              <a:t> </a:t>
            </a:r>
            <a:r>
              <a:rPr lang="en-NL" sz="1800" dirty="0">
                <a:latin typeface="IBM Plex Mono SemiBold" panose="020B0709050203000203" pitchFamily="49" charset="77"/>
              </a:rPr>
              <a:t>modeling for Real time and reliability purposes.</a:t>
            </a: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  <a:p>
            <a:pPr algn="l"/>
            <a:endParaRPr lang="en-NL" sz="1800" dirty="0">
              <a:latin typeface="IBM Plex Mono SemiBold" panose="020B0709050203000203" pitchFamily="49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98CE61-A392-50DE-5F31-674DCADF2D71}"/>
              </a:ext>
            </a:extLst>
          </p:cNvPr>
          <p:cNvGrpSpPr/>
          <p:nvPr/>
        </p:nvGrpSpPr>
        <p:grpSpPr>
          <a:xfrm>
            <a:off x="4387155" y="1291892"/>
            <a:ext cx="7464135" cy="2523913"/>
            <a:chOff x="4416423" y="4129358"/>
            <a:chExt cx="7464135" cy="25239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7875056-E429-E477-21F6-0E15A90BE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bright="71000"/>
                      </a14:imgEffect>
                    </a14:imgLayer>
                  </a14:imgProps>
                </a:ext>
              </a:extLst>
            </a:blip>
            <a:srcRect l="34006" r="23601"/>
            <a:stretch/>
          </p:blipFill>
          <p:spPr>
            <a:xfrm rot="5400000">
              <a:off x="9110017" y="3848604"/>
              <a:ext cx="2144205" cy="339687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851FB8-390F-E339-5DBD-5EB43A068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985" t="24795" r="19772" b="17229"/>
            <a:stretch/>
          </p:blipFill>
          <p:spPr>
            <a:xfrm rot="10800000">
              <a:off x="4416423" y="4474940"/>
              <a:ext cx="3303725" cy="21783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DDB618-7DE8-1985-71C0-8CE7EBBAD3CE}"/>
                </a:ext>
              </a:extLst>
            </p:cNvPr>
            <p:cNvSpPr txBox="1"/>
            <p:nvPr/>
          </p:nvSpPr>
          <p:spPr>
            <a:xfrm>
              <a:off x="4907089" y="4129534"/>
              <a:ext cx="23957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NL" dirty="0">
                  <a:latin typeface="IBM Plex Mono SemiBold" panose="020B0709050203000203" pitchFamily="49" charset="77"/>
                </a:rPr>
                <a:t>FPH 15 June 2018</a:t>
              </a:r>
              <a:endParaRPr lang="en-NL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24CC9A-E86C-D6ED-B909-0AC95F8F6AE7}"/>
                </a:ext>
              </a:extLst>
            </p:cNvPr>
            <p:cNvSpPr txBox="1"/>
            <p:nvPr/>
          </p:nvSpPr>
          <p:spPr>
            <a:xfrm>
              <a:off x="9178685" y="4129358"/>
              <a:ext cx="23957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NL" dirty="0">
                  <a:latin typeface="IBM Plex Mono SemiBold" panose="020B0709050203000203" pitchFamily="49" charset="77"/>
                </a:rPr>
                <a:t>FPH 15 July 2018</a:t>
              </a:r>
              <a:endParaRPr lang="en-NL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B08A34-23B8-6E2A-83C7-F28D17205562}"/>
              </a:ext>
            </a:extLst>
          </p:cNvPr>
          <p:cNvGrpSpPr/>
          <p:nvPr/>
        </p:nvGrpSpPr>
        <p:grpSpPr>
          <a:xfrm>
            <a:off x="4387155" y="3976544"/>
            <a:ext cx="7493403" cy="2594192"/>
            <a:chOff x="4424336" y="1265001"/>
            <a:chExt cx="7493403" cy="2594192"/>
          </a:xfrm>
        </p:grpSpPr>
        <p:pic>
          <p:nvPicPr>
            <p:cNvPr id="3" name="Picture 2" descr="hans middendorp">
              <a:extLst>
                <a:ext uri="{FF2B5EF4-FFF2-40B4-BE49-F238E27FC236}">
                  <a16:creationId xmlns:a16="http://schemas.microsoft.com/office/drawing/2014/main" id="{BD0BB23E-F6A1-C711-634A-59D147F91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336" y="1661984"/>
              <a:ext cx="3295813" cy="2197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Kamervragen over rivierkreeften na dijkdoorbraak in Reeuwijk |  Dijkdoorbraak in Reeuwijk | AD.nl">
              <a:extLst>
                <a:ext uri="{FF2B5EF4-FFF2-40B4-BE49-F238E27FC236}">
                  <a16:creationId xmlns:a16="http://schemas.microsoft.com/office/drawing/2014/main" id="{637A2F24-EE47-FD72-9212-5281D709B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247" y="1661984"/>
              <a:ext cx="3529492" cy="2197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5228B6-49B2-3CC6-C8DC-879EFA4F6F22}"/>
                </a:ext>
              </a:extLst>
            </p:cNvPr>
            <p:cNvSpPr txBox="1"/>
            <p:nvPr/>
          </p:nvSpPr>
          <p:spPr>
            <a:xfrm>
              <a:off x="5229513" y="1265001"/>
              <a:ext cx="23957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NL" dirty="0">
                  <a:latin typeface="IBM Plex Mono SemiBold" panose="020B0709050203000203" pitchFamily="49" charset="77"/>
                </a:rPr>
                <a:t>2003 (Wilnis)</a:t>
              </a:r>
              <a:endParaRPr lang="en-NL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AC8D22-25C8-BC5E-DCF5-457637EF5F9C}"/>
                </a:ext>
              </a:extLst>
            </p:cNvPr>
            <p:cNvSpPr txBox="1"/>
            <p:nvPr/>
          </p:nvSpPr>
          <p:spPr>
            <a:xfrm>
              <a:off x="9221689" y="1265001"/>
              <a:ext cx="23255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NL" dirty="0">
                  <a:latin typeface="IBM Plex Mono SemiBold" panose="020B0709050203000203" pitchFamily="49" charset="77"/>
                </a:rPr>
                <a:t>2021 (Reeuwijk)</a:t>
              </a:r>
              <a:endParaRPr lang="en-NL" dirty="0"/>
            </a:p>
          </p:txBody>
        </p:sp>
      </p:grpSp>
      <p:sp>
        <p:nvSpPr>
          <p:cNvPr id="13" name="Title 3">
            <a:extLst>
              <a:ext uri="{FF2B5EF4-FFF2-40B4-BE49-F238E27FC236}">
                <a16:creationId xmlns:a16="http://schemas.microsoft.com/office/drawing/2014/main" id="{4A9C1EDF-175E-59E3-8295-E4C73ED7C061}"/>
              </a:ext>
            </a:extLst>
          </p:cNvPr>
          <p:cNvSpPr txBox="1">
            <a:spLocks/>
          </p:cNvSpPr>
          <p:nvPr/>
        </p:nvSpPr>
        <p:spPr>
          <a:xfrm>
            <a:off x="933313" y="158955"/>
            <a:ext cx="9883884" cy="1020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4800" dirty="0">
                <a:solidFill>
                  <a:schemeClr val="accent6">
                    <a:lumMod val="75000"/>
                  </a:schemeClr>
                </a:solidFill>
                <a:latin typeface="IBM Plex Mono SemiBold" panose="020B0709050203000203" pitchFamily="49" charset="77"/>
              </a:rPr>
              <a:t>The scientific challenges </a:t>
            </a:r>
          </a:p>
        </p:txBody>
      </p:sp>
    </p:spTree>
    <p:extLst>
      <p:ext uri="{BB962C8B-B14F-4D97-AF65-F5344CB8AC3E}">
        <p14:creationId xmlns:p14="http://schemas.microsoft.com/office/powerpoint/2010/main" val="154294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7DE4591-C6C1-063E-32E5-BD477277CABD}"/>
              </a:ext>
            </a:extLst>
          </p:cNvPr>
          <p:cNvSpPr txBox="1">
            <a:spLocks/>
          </p:cNvSpPr>
          <p:nvPr/>
        </p:nvSpPr>
        <p:spPr>
          <a:xfrm>
            <a:off x="1995721" y="91613"/>
            <a:ext cx="8915400" cy="10201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L" sz="48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  <a:t>Flood Defence Resilience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69B6D1-AF93-2311-EAD7-C2394F3FEFA6}"/>
              </a:ext>
            </a:extLst>
          </p:cNvPr>
          <p:cNvSpPr txBox="1"/>
          <p:nvPr/>
        </p:nvSpPr>
        <p:spPr>
          <a:xfrm>
            <a:off x="10238874" y="3429000"/>
            <a:ext cx="17696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>
                <a:latin typeface="IBM Plex Mono SemiBold" panose="020B0709050203000203" pitchFamily="49" charset="77"/>
              </a:rPr>
              <a:t>Modeling</a:t>
            </a:r>
          </a:p>
          <a:p>
            <a:endParaRPr lang="en-NL" dirty="0">
              <a:latin typeface="IBM Plex Mono SemiBold" panose="020B0709050203000203" pitchFamily="49" charset="77"/>
            </a:endParaRPr>
          </a:p>
          <a:p>
            <a:r>
              <a:rPr lang="en-NL" sz="1800" dirty="0">
                <a:solidFill>
                  <a:srgbClr val="FF0000"/>
                </a:solidFill>
                <a:latin typeface="IBM Plex Mono SemiBold" panose="020B0709050203000203" pitchFamily="49" charset="77"/>
              </a:rPr>
              <a:t>Monitoring</a:t>
            </a:r>
          </a:p>
          <a:p>
            <a:endParaRPr lang="en-NL" dirty="0">
              <a:latin typeface="IBM Plex Mono SemiBold" panose="020B0709050203000203" pitchFamily="49" charset="77"/>
            </a:endParaRPr>
          </a:p>
          <a:p>
            <a:r>
              <a:rPr lang="en-NL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IBM Plex Mono SemiBold" panose="020B0709050203000203" pitchFamily="49" charset="77"/>
              </a:rPr>
              <a:t>Uncertainty</a:t>
            </a:r>
          </a:p>
        </p:txBody>
      </p:sp>
      <p:pic>
        <p:nvPicPr>
          <p:cNvPr id="21" name="Picture 2" descr="TU Delft Logo PNG">
            <a:extLst>
              <a:ext uri="{FF2B5EF4-FFF2-40B4-BE49-F238E27FC236}">
                <a16:creationId xmlns:a16="http://schemas.microsoft.com/office/drawing/2014/main" id="{ACCCBB6C-4238-7BAA-A175-9D2759E73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005" y="6141010"/>
            <a:ext cx="1443876" cy="5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14F094-0C43-240B-054D-70FFCBED3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20" y="1382940"/>
            <a:ext cx="10108542" cy="53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2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7DE4591-C6C1-063E-32E5-BD477277CABD}"/>
              </a:ext>
            </a:extLst>
          </p:cNvPr>
          <p:cNvSpPr txBox="1">
            <a:spLocks/>
          </p:cNvSpPr>
          <p:nvPr/>
        </p:nvSpPr>
        <p:spPr>
          <a:xfrm>
            <a:off x="1995721" y="91613"/>
            <a:ext cx="8915400" cy="10201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L" sz="48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  <a:t>Flood Defence Resilience</a:t>
            </a:r>
          </a:p>
        </p:txBody>
      </p:sp>
      <p:pic>
        <p:nvPicPr>
          <p:cNvPr id="21" name="Picture 2" descr="TU Delft Logo PNG">
            <a:extLst>
              <a:ext uri="{FF2B5EF4-FFF2-40B4-BE49-F238E27FC236}">
                <a16:creationId xmlns:a16="http://schemas.microsoft.com/office/drawing/2014/main" id="{ACCCBB6C-4238-7BAA-A175-9D2759E73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005" y="6141010"/>
            <a:ext cx="1443876" cy="5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024428-F2B1-5D36-43AF-8AF5E0A1E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9" y="1382940"/>
            <a:ext cx="10108542" cy="5322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648719-D2F2-01C0-FA2B-6A4E28EFECCB}"/>
              </a:ext>
            </a:extLst>
          </p:cNvPr>
          <p:cNvSpPr txBox="1"/>
          <p:nvPr/>
        </p:nvSpPr>
        <p:spPr>
          <a:xfrm>
            <a:off x="10238874" y="3429000"/>
            <a:ext cx="17696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>
                <a:latin typeface="IBM Plex Mono SemiBold" panose="020B0709050203000203" pitchFamily="49" charset="77"/>
              </a:rPr>
              <a:t>Modeling</a:t>
            </a:r>
          </a:p>
          <a:p>
            <a:endParaRPr lang="en-NL" dirty="0">
              <a:latin typeface="IBM Plex Mono SemiBold" panose="020B0709050203000203" pitchFamily="49" charset="77"/>
            </a:endParaRPr>
          </a:p>
          <a:p>
            <a:r>
              <a:rPr lang="en-NL" sz="1800" dirty="0">
                <a:solidFill>
                  <a:srgbClr val="FF0000"/>
                </a:solidFill>
                <a:latin typeface="IBM Plex Mono SemiBold" panose="020B0709050203000203" pitchFamily="49" charset="77"/>
              </a:rPr>
              <a:t>Monitoring</a:t>
            </a:r>
          </a:p>
          <a:p>
            <a:endParaRPr lang="en-NL" dirty="0">
              <a:latin typeface="IBM Plex Mono SemiBold" panose="020B0709050203000203" pitchFamily="49" charset="77"/>
            </a:endParaRPr>
          </a:p>
          <a:p>
            <a:r>
              <a:rPr lang="en-NL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IBM Plex Mono SemiBold" panose="020B0709050203000203" pitchFamily="49" charset="77"/>
              </a:rPr>
              <a:t>Uncertainty</a:t>
            </a:r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8DA00924-7BEC-8C8E-F032-89142503E2F3}"/>
              </a:ext>
            </a:extLst>
          </p:cNvPr>
          <p:cNvSpPr/>
          <p:nvPr/>
        </p:nvSpPr>
        <p:spPr>
          <a:xfrm>
            <a:off x="4437089" y="1528997"/>
            <a:ext cx="419724" cy="419724"/>
          </a:xfrm>
          <a:prstGeom prst="plus">
            <a:avLst>
              <a:gd name="adj" fmla="val 3928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1C82B-06DF-BBB8-E857-C9B6CCD64361}"/>
              </a:ext>
            </a:extLst>
          </p:cNvPr>
          <p:cNvSpPr txBox="1"/>
          <p:nvPr/>
        </p:nvSpPr>
        <p:spPr>
          <a:xfrm>
            <a:off x="4946755" y="1484026"/>
            <a:ext cx="2388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>
                <a:latin typeface="IBM Plex Mono SemiBold" panose="020B0709050203000203" pitchFamily="49" charset="77"/>
              </a:rPr>
              <a:t>Drought effects (e.g. cracks)</a:t>
            </a:r>
          </a:p>
        </p:txBody>
      </p:sp>
    </p:spTree>
    <p:extLst>
      <p:ext uri="{BB962C8B-B14F-4D97-AF65-F5344CB8AC3E}">
        <p14:creationId xmlns:p14="http://schemas.microsoft.com/office/powerpoint/2010/main" val="117044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A8227D-D53F-8F81-96ED-C8002DB5F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05" y="243502"/>
            <a:ext cx="10019958" cy="1020113"/>
          </a:xfrm>
        </p:spPr>
        <p:txBody>
          <a:bodyPr>
            <a:noAutofit/>
          </a:bodyPr>
          <a:lstStyle/>
          <a:p>
            <a:r>
              <a:rPr lang="en-NL" sz="34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  <a:t>1. Monitoring cracks on dikes with Fiber optics sensors:</a:t>
            </a:r>
          </a:p>
        </p:txBody>
      </p:sp>
      <p:pic>
        <p:nvPicPr>
          <p:cNvPr id="5131" name="Picture 2" descr="TU Delft Logo PNG">
            <a:extLst>
              <a:ext uri="{FF2B5EF4-FFF2-40B4-BE49-F238E27FC236}">
                <a16:creationId xmlns:a16="http://schemas.microsoft.com/office/drawing/2014/main" id="{2E98172D-3D13-C3F5-480D-962A3606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44" y="6295356"/>
            <a:ext cx="1101189" cy="4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69;p25">
            <a:extLst>
              <a:ext uri="{FF2B5EF4-FFF2-40B4-BE49-F238E27FC236}">
                <a16:creationId xmlns:a16="http://schemas.microsoft.com/office/drawing/2014/main" id="{8E587C00-6559-71B6-A7B1-30FE905718FD}"/>
              </a:ext>
            </a:extLst>
          </p:cNvPr>
          <p:cNvSpPr txBox="1">
            <a:spLocks/>
          </p:cNvSpPr>
          <p:nvPr/>
        </p:nvSpPr>
        <p:spPr>
          <a:xfrm>
            <a:off x="2375242" y="1057844"/>
            <a:ext cx="6414996" cy="696709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BC62ED-9467-E9D1-EF6D-975240A11D2E}"/>
              </a:ext>
            </a:extLst>
          </p:cNvPr>
          <p:cNvSpPr txBox="1"/>
          <p:nvPr/>
        </p:nvSpPr>
        <p:spPr>
          <a:xfrm>
            <a:off x="462314" y="-1591733"/>
            <a:ext cx="1671286" cy="47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FE2E133-565B-A664-A392-B80BA1D5A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23" y="1583335"/>
            <a:ext cx="3152062" cy="398658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067E8EC-4C4E-C536-CF3C-9E633F2A3F23}"/>
              </a:ext>
            </a:extLst>
          </p:cNvPr>
          <p:cNvSpPr txBox="1"/>
          <p:nvPr/>
        </p:nvSpPr>
        <p:spPr>
          <a:xfrm>
            <a:off x="894623" y="5587934"/>
            <a:ext cx="2961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1. FPH Experiment</a:t>
            </a:r>
            <a:endParaRPr lang="en-NL" sz="14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1EA87C-53FE-8165-EA4A-15250597D5E5}"/>
              </a:ext>
            </a:extLst>
          </p:cNvPr>
          <p:cNvSpPr txBox="1"/>
          <p:nvPr/>
        </p:nvSpPr>
        <p:spPr>
          <a:xfrm>
            <a:off x="5528398" y="3670500"/>
            <a:ext cx="6399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2. DTS Vs THERMAL CAM Vs FEM Model</a:t>
            </a:r>
            <a:endParaRPr lang="en-NL" sz="1400" dirty="0"/>
          </a:p>
        </p:txBody>
      </p:sp>
      <p:pic>
        <p:nvPicPr>
          <p:cNvPr id="3" name="Afbeelding 8" descr="C:\Users\Rolf\Dropbox\FPH\FloodProof_logo_FC.jpg">
            <a:extLst>
              <a:ext uri="{FF2B5EF4-FFF2-40B4-BE49-F238E27FC236}">
                <a16:creationId xmlns:a16="http://schemas.microsoft.com/office/drawing/2014/main" id="{3FC32F4A-C4CA-C733-7D14-E9FC418330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99" y="5038994"/>
            <a:ext cx="1318868" cy="47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FADC4E-CE7D-DD1A-B105-77FC64029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479" y="1754553"/>
            <a:ext cx="6277310" cy="187771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F32F32C-8D73-D6BD-81D0-6DE885019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2666" y="4162758"/>
            <a:ext cx="6677878" cy="2320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68557D-20ED-04BA-A533-5CC1D72D8506}"/>
              </a:ext>
            </a:extLst>
          </p:cNvPr>
          <p:cNvSpPr txBox="1"/>
          <p:nvPr/>
        </p:nvSpPr>
        <p:spPr>
          <a:xfrm>
            <a:off x="5352085" y="6356542"/>
            <a:ext cx="6399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3. Cable always hotter due to radiation</a:t>
            </a:r>
            <a:endParaRPr lang="en-NL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1DD276-F59C-AAC7-4137-48B0F573BEDB}"/>
              </a:ext>
            </a:extLst>
          </p:cNvPr>
          <p:cNvSpPr txBox="1"/>
          <p:nvPr/>
        </p:nvSpPr>
        <p:spPr>
          <a:xfrm>
            <a:off x="4961920" y="1364516"/>
            <a:ext cx="6399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MSc Thesis Ir. Simone de </a:t>
            </a:r>
            <a:r>
              <a:rPr lang="en-US" altLang="en-US" sz="1400" i="1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Roos</a:t>
            </a:r>
            <a:r>
              <a:rPr lang="en-US" altLang="en-US" sz="14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 (2022)</a:t>
            </a:r>
            <a:endParaRPr lang="en-NL" sz="14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1E7E02-7FA4-80D7-5BD1-9FF5D59C281E}"/>
              </a:ext>
            </a:extLst>
          </p:cNvPr>
          <p:cNvSpPr txBox="1"/>
          <p:nvPr/>
        </p:nvSpPr>
        <p:spPr>
          <a:xfrm>
            <a:off x="271488" y="6046276"/>
            <a:ext cx="43454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400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ea typeface="Calibri" panose="020F0502020204030204" pitchFamily="34" charset="0"/>
              </a:rPr>
              <a:t>Note: Part of N</a:t>
            </a:r>
            <a:r>
              <a:rPr lang="en-GB" sz="1400" i="1" dirty="0">
                <a:solidFill>
                  <a:srgbClr val="222222"/>
                </a:solidFill>
                <a:latin typeface="IBM Plex Mono SemiBold" panose="020B0709050203000203" pitchFamily="49" charset="77"/>
                <a:ea typeface="Calibri" panose="020F0502020204030204" pitchFamily="34" charset="0"/>
              </a:rPr>
              <a:t>WO-IDG Personal Grant for ”cracks and FOS”</a:t>
            </a:r>
          </a:p>
          <a:p>
            <a:r>
              <a:rPr lang="en-GB" sz="1400" i="1" dirty="0" err="1">
                <a:solidFill>
                  <a:srgbClr val="222222"/>
                </a:solidFill>
                <a:latin typeface="IBM Plex Mono SemiBold" panose="020B0709050203000203" pitchFamily="49" charset="77"/>
              </a:rPr>
              <a:t>PostDoc</a:t>
            </a:r>
            <a:r>
              <a:rPr lang="en-GB" sz="1400" i="1" dirty="0">
                <a:solidFill>
                  <a:srgbClr val="222222"/>
                </a:solidFill>
                <a:latin typeface="IBM Plex Mono SemiBold" panose="020B0709050203000203" pitchFamily="49" charset="77"/>
              </a:rPr>
              <a:t> Leonardo Duarte-Campos</a:t>
            </a:r>
            <a:endParaRPr lang="en-NL" sz="1400" dirty="0">
              <a:latin typeface="IBM Plex Mono SemiBold" panose="020B0709050203000203" pitchFamily="49" charset="77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6A988C3-D8E9-5C92-C394-55AE72D95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1568" y="208615"/>
            <a:ext cx="566478" cy="8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5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2" descr="TU Delft Logo PNG">
            <a:extLst>
              <a:ext uri="{FF2B5EF4-FFF2-40B4-BE49-F238E27FC236}">
                <a16:creationId xmlns:a16="http://schemas.microsoft.com/office/drawing/2014/main" id="{2E98172D-3D13-C3F5-480D-962A3606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44" y="6295356"/>
            <a:ext cx="1101189" cy="4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69;p25">
            <a:extLst>
              <a:ext uri="{FF2B5EF4-FFF2-40B4-BE49-F238E27FC236}">
                <a16:creationId xmlns:a16="http://schemas.microsoft.com/office/drawing/2014/main" id="{8E587C00-6559-71B6-A7B1-30FE905718FD}"/>
              </a:ext>
            </a:extLst>
          </p:cNvPr>
          <p:cNvSpPr txBox="1">
            <a:spLocks/>
          </p:cNvSpPr>
          <p:nvPr/>
        </p:nvSpPr>
        <p:spPr>
          <a:xfrm>
            <a:off x="2375242" y="1057844"/>
            <a:ext cx="6414996" cy="696709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BC62ED-9467-E9D1-EF6D-975240A11D2E}"/>
              </a:ext>
            </a:extLst>
          </p:cNvPr>
          <p:cNvSpPr txBox="1"/>
          <p:nvPr/>
        </p:nvSpPr>
        <p:spPr>
          <a:xfrm>
            <a:off x="462314" y="-1591733"/>
            <a:ext cx="1671286" cy="47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1D7C2-FB8D-217B-6582-457907363F2D}"/>
              </a:ext>
            </a:extLst>
          </p:cNvPr>
          <p:cNvSpPr txBox="1"/>
          <p:nvPr/>
        </p:nvSpPr>
        <p:spPr>
          <a:xfrm>
            <a:off x="2133600" y="1259131"/>
            <a:ext cx="7864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1" dirty="0" err="1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Chotkan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, S., van der </a:t>
            </a:r>
            <a:r>
              <a:rPr lang="en-GB" sz="1200" b="0" i="1" dirty="0" err="1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Meij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, R., Klerk, W. J., Vardon, P. J., &amp; Aguilar-López, J. P. (2022). </a:t>
            </a:r>
            <a:r>
              <a:rPr lang="en-GB" sz="1200" b="1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“A data-driven method for identifying drought-induced crack-prone levees based on decision trees.”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Sustainability, 14(11), 6820.</a:t>
            </a:r>
            <a:endParaRPr lang="en-NL" sz="1200" i="1" dirty="0">
              <a:latin typeface="IBM Plex Mono SemiBold" panose="020B0709050203000203" pitchFamily="49" charset="77"/>
            </a:endParaRP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E928FE8E-E6F6-C365-715F-1862B1E27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050" y="2218501"/>
            <a:ext cx="6186813" cy="3098712"/>
          </a:xfrm>
          <a:prstGeom prst="rect">
            <a:avLst/>
          </a:prstGeom>
        </p:spPr>
      </p:pic>
      <p:pic>
        <p:nvPicPr>
          <p:cNvPr id="25" name="Picture 24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A3A50B1F-8884-7AE4-7760-F000B7ACD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834" y="2056372"/>
            <a:ext cx="2012816" cy="35768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1DDE12F-2C64-C7FD-B389-FE5F54F2A477}"/>
              </a:ext>
            </a:extLst>
          </p:cNvPr>
          <p:cNvSpPr txBox="1"/>
          <p:nvPr/>
        </p:nvSpPr>
        <p:spPr>
          <a:xfrm>
            <a:off x="1181180" y="5822748"/>
            <a:ext cx="29612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1. Database of observed cracks</a:t>
            </a:r>
            <a:endParaRPr lang="en-NL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126679-51E8-2F1C-D2CC-5613B3A212F4}"/>
              </a:ext>
            </a:extLst>
          </p:cNvPr>
          <p:cNvSpPr txBox="1"/>
          <p:nvPr/>
        </p:nvSpPr>
        <p:spPr>
          <a:xfrm>
            <a:off x="6655089" y="5769472"/>
            <a:ext cx="3516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2. Spatially distributed proxy variables </a:t>
            </a:r>
            <a:endParaRPr lang="en-NL" sz="1400" dirty="0"/>
          </a:p>
        </p:txBody>
      </p:sp>
      <p:sp>
        <p:nvSpPr>
          <p:cNvPr id="28" name="Cross 27">
            <a:extLst>
              <a:ext uri="{FF2B5EF4-FFF2-40B4-BE49-F238E27FC236}">
                <a16:creationId xmlns:a16="http://schemas.microsoft.com/office/drawing/2014/main" id="{8305060B-6F56-8123-B2BD-0B2096035D39}"/>
              </a:ext>
            </a:extLst>
          </p:cNvPr>
          <p:cNvSpPr/>
          <p:nvPr/>
        </p:nvSpPr>
        <p:spPr>
          <a:xfrm>
            <a:off x="4142417" y="3308783"/>
            <a:ext cx="901072" cy="918148"/>
          </a:xfrm>
          <a:prstGeom prst="plus">
            <a:avLst>
              <a:gd name="adj" fmla="val 3806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046AA3AB-2D81-22D5-D434-F13FE550DA9A}"/>
              </a:ext>
            </a:extLst>
          </p:cNvPr>
          <p:cNvSpPr txBox="1">
            <a:spLocks/>
          </p:cNvSpPr>
          <p:nvPr/>
        </p:nvSpPr>
        <p:spPr>
          <a:xfrm>
            <a:off x="860816" y="220245"/>
            <a:ext cx="10019958" cy="10201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4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  <a:t>2. Predicting dessication</a:t>
            </a:r>
            <a:br>
              <a:rPr lang="en-NL" sz="34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</a:br>
            <a:r>
              <a:rPr lang="en-NL" sz="34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  <a:t> cracks on dikes:</a:t>
            </a:r>
          </a:p>
        </p:txBody>
      </p:sp>
    </p:spTree>
    <p:extLst>
      <p:ext uri="{BB962C8B-B14F-4D97-AF65-F5344CB8AC3E}">
        <p14:creationId xmlns:p14="http://schemas.microsoft.com/office/powerpoint/2010/main" val="2436175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2" descr="TU Delft Logo PNG">
            <a:extLst>
              <a:ext uri="{FF2B5EF4-FFF2-40B4-BE49-F238E27FC236}">
                <a16:creationId xmlns:a16="http://schemas.microsoft.com/office/drawing/2014/main" id="{2E98172D-3D13-C3F5-480D-962A3606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44" y="6295356"/>
            <a:ext cx="1101189" cy="4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69;p25">
            <a:extLst>
              <a:ext uri="{FF2B5EF4-FFF2-40B4-BE49-F238E27FC236}">
                <a16:creationId xmlns:a16="http://schemas.microsoft.com/office/drawing/2014/main" id="{8E587C00-6559-71B6-A7B1-30FE905718FD}"/>
              </a:ext>
            </a:extLst>
          </p:cNvPr>
          <p:cNvSpPr txBox="1">
            <a:spLocks/>
          </p:cNvSpPr>
          <p:nvPr/>
        </p:nvSpPr>
        <p:spPr>
          <a:xfrm>
            <a:off x="2375242" y="1057844"/>
            <a:ext cx="6414996" cy="696709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BC62ED-9467-E9D1-EF6D-975240A11D2E}"/>
              </a:ext>
            </a:extLst>
          </p:cNvPr>
          <p:cNvSpPr txBox="1"/>
          <p:nvPr/>
        </p:nvSpPr>
        <p:spPr>
          <a:xfrm>
            <a:off x="462314" y="-1591733"/>
            <a:ext cx="1671286" cy="47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6A988C3-D8E9-5C92-C394-55AE72D95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1568" y="208615"/>
            <a:ext cx="566478" cy="8540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C1D7C2-FB8D-217B-6582-457907363F2D}"/>
              </a:ext>
            </a:extLst>
          </p:cNvPr>
          <p:cNvSpPr txBox="1"/>
          <p:nvPr/>
        </p:nvSpPr>
        <p:spPr>
          <a:xfrm>
            <a:off x="2163933" y="1220664"/>
            <a:ext cx="7864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1" dirty="0" err="1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Chotkan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, S., van der </a:t>
            </a:r>
            <a:r>
              <a:rPr lang="en-GB" sz="1200" b="0" i="1" dirty="0" err="1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Meij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, R., Klerk, W. J., Vardon, P. J., &amp; Aguilar-López, J. P. (2022). </a:t>
            </a:r>
            <a:r>
              <a:rPr lang="en-GB" sz="1200" b="1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“A data-driven method for identifying drought-induced crack-prone levees based on decision trees.”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</a:rPr>
              <a:t>Sustainability, 14(11), 6820.</a:t>
            </a:r>
            <a:endParaRPr lang="en-NL" sz="1200" i="1" dirty="0">
              <a:latin typeface="IBM Plex Mono SemiBold" panose="020B0709050203000203" pitchFamily="49" charset="77"/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5C004E90-15C2-7F71-5B26-CF1AA06D7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99" y="2063536"/>
            <a:ext cx="5751496" cy="3280853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F07A7DE9-9202-81D2-E04C-E6DFFACF3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287530"/>
            <a:ext cx="5978916" cy="2956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7B74F-04C2-BDC4-2E2C-4895A753DE5D}"/>
              </a:ext>
            </a:extLst>
          </p:cNvPr>
          <p:cNvSpPr txBox="1"/>
          <p:nvPr/>
        </p:nvSpPr>
        <p:spPr>
          <a:xfrm>
            <a:off x="1016288" y="5594399"/>
            <a:ext cx="4383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3. Decision Tree Algorithm for supervised classification</a:t>
            </a:r>
            <a:endParaRPr lang="en-NL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7EE12C-C1E5-5AF9-2BEC-4CB677BE7149}"/>
              </a:ext>
            </a:extLst>
          </p:cNvPr>
          <p:cNvSpPr txBox="1"/>
          <p:nvPr/>
        </p:nvSpPr>
        <p:spPr>
          <a:xfrm>
            <a:off x="7010855" y="5523157"/>
            <a:ext cx="4383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4. Hazard map of crack prone dike stretches for inspection planning. </a:t>
            </a:r>
            <a:endParaRPr lang="en-NL" sz="14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8461A325-FDA8-E379-7663-DAE310F78153}"/>
              </a:ext>
            </a:extLst>
          </p:cNvPr>
          <p:cNvSpPr txBox="1">
            <a:spLocks/>
          </p:cNvSpPr>
          <p:nvPr/>
        </p:nvSpPr>
        <p:spPr>
          <a:xfrm>
            <a:off x="860816" y="220245"/>
            <a:ext cx="10019958" cy="10201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34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  <a:t>2. Predicting dessication</a:t>
            </a:r>
            <a:br>
              <a:rPr lang="en-NL" sz="34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</a:br>
            <a:r>
              <a:rPr lang="en-NL" sz="34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  <a:t> cracks on dikes:</a:t>
            </a:r>
          </a:p>
        </p:txBody>
      </p:sp>
    </p:spTree>
    <p:extLst>
      <p:ext uri="{BB962C8B-B14F-4D97-AF65-F5344CB8AC3E}">
        <p14:creationId xmlns:p14="http://schemas.microsoft.com/office/powerpoint/2010/main" val="252994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A8227D-D53F-8F81-96ED-C8002DB5F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251" y="235674"/>
            <a:ext cx="11505965" cy="1020113"/>
          </a:xfrm>
        </p:spPr>
        <p:txBody>
          <a:bodyPr>
            <a:noAutofit/>
          </a:bodyPr>
          <a:lstStyle/>
          <a:p>
            <a:r>
              <a:rPr lang="en-NL" sz="3700" dirty="0">
                <a:solidFill>
                  <a:schemeClr val="accent6">
                    <a:lumMod val="50000"/>
                  </a:schemeClr>
                </a:solidFill>
                <a:latin typeface="IBM Plex Mono SemiBold" panose="020B0709050203000203" pitchFamily="49" charset="77"/>
              </a:rPr>
              <a:t>3. Modeling slope stabiltiy due to rainfall including cracks :</a:t>
            </a:r>
          </a:p>
        </p:txBody>
      </p:sp>
      <p:sp>
        <p:nvSpPr>
          <p:cNvPr id="8" name="Google Shape;269;p25">
            <a:extLst>
              <a:ext uri="{FF2B5EF4-FFF2-40B4-BE49-F238E27FC236}">
                <a16:creationId xmlns:a16="http://schemas.microsoft.com/office/drawing/2014/main" id="{8E587C00-6559-71B6-A7B1-30FE905718FD}"/>
              </a:ext>
            </a:extLst>
          </p:cNvPr>
          <p:cNvSpPr txBox="1">
            <a:spLocks/>
          </p:cNvSpPr>
          <p:nvPr/>
        </p:nvSpPr>
        <p:spPr>
          <a:xfrm>
            <a:off x="2375242" y="1057844"/>
            <a:ext cx="6414996" cy="696709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BC62ED-9467-E9D1-EF6D-975240A11D2E}"/>
              </a:ext>
            </a:extLst>
          </p:cNvPr>
          <p:cNvSpPr txBox="1"/>
          <p:nvPr/>
        </p:nvSpPr>
        <p:spPr>
          <a:xfrm>
            <a:off x="462314" y="-1591733"/>
            <a:ext cx="1671286" cy="47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67E8EC-4C4E-C536-CF3C-9E633F2A3F23}"/>
              </a:ext>
            </a:extLst>
          </p:cNvPr>
          <p:cNvSpPr txBox="1"/>
          <p:nvPr/>
        </p:nvSpPr>
        <p:spPr>
          <a:xfrm>
            <a:off x="271625" y="1692555"/>
            <a:ext cx="4621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1. Represent fractures model in a dike.</a:t>
            </a:r>
            <a:endParaRPr lang="en-NL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1DD276-F59C-AAC7-4137-48B0F573BEDB}"/>
              </a:ext>
            </a:extLst>
          </p:cNvPr>
          <p:cNvSpPr txBox="1"/>
          <p:nvPr/>
        </p:nvSpPr>
        <p:spPr>
          <a:xfrm>
            <a:off x="3970544" y="5884057"/>
            <a:ext cx="6399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MSc Thesis </a:t>
            </a:r>
            <a:r>
              <a:rPr lang="en-US" altLang="en-US" sz="1400" i="1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Jorijn</a:t>
            </a:r>
            <a:r>
              <a:rPr lang="en-US" altLang="en-US" sz="14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 </a:t>
            </a:r>
            <a:r>
              <a:rPr lang="en-US" altLang="en-US" sz="1400" i="1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Holstvoogd</a:t>
            </a:r>
            <a:r>
              <a:rPr lang="en-US" altLang="en-US" sz="14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 (2022)</a:t>
            </a:r>
            <a:endParaRPr lang="en-NL" sz="1400" i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3AB693-4FAB-9E31-D421-E926BDEF576C}"/>
              </a:ext>
            </a:extLst>
          </p:cNvPr>
          <p:cNvGrpSpPr/>
          <p:nvPr/>
        </p:nvGrpSpPr>
        <p:grpSpPr>
          <a:xfrm>
            <a:off x="6096000" y="2713220"/>
            <a:ext cx="5506387" cy="3059372"/>
            <a:chOff x="547369" y="3014371"/>
            <a:chExt cx="3887997" cy="2343472"/>
          </a:xfrm>
        </p:grpSpPr>
        <p:pic>
          <p:nvPicPr>
            <p:cNvPr id="17" name="Picture 16" descr="Chart, surface chart&#10;&#10;Description automatically generated">
              <a:extLst>
                <a:ext uri="{FF2B5EF4-FFF2-40B4-BE49-F238E27FC236}">
                  <a16:creationId xmlns:a16="http://schemas.microsoft.com/office/drawing/2014/main" id="{B4BC7F9E-23B2-C404-5656-13232AFBB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69" b="35657"/>
            <a:stretch/>
          </p:blipFill>
          <p:spPr>
            <a:xfrm>
              <a:off x="547369" y="3014371"/>
              <a:ext cx="3887997" cy="1171736"/>
            </a:xfrm>
            <a:prstGeom prst="rect">
              <a:avLst/>
            </a:prstGeom>
          </p:spPr>
        </p:pic>
        <p:pic>
          <p:nvPicPr>
            <p:cNvPr id="18" name="Picture 17" descr="Chart, surface chart&#10;&#10;Description automatically generated">
              <a:extLst>
                <a:ext uri="{FF2B5EF4-FFF2-40B4-BE49-F238E27FC236}">
                  <a16:creationId xmlns:a16="http://schemas.microsoft.com/office/drawing/2014/main" id="{52745CE3-1B38-C1AF-F8D9-559558374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91" b="35625"/>
            <a:stretch/>
          </p:blipFill>
          <p:spPr>
            <a:xfrm>
              <a:off x="547369" y="4186107"/>
              <a:ext cx="3887997" cy="117173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09D02DF-03A7-61B1-510A-AD1E2AA57BF1}"/>
              </a:ext>
            </a:extLst>
          </p:cNvPr>
          <p:cNvSpPr txBox="1"/>
          <p:nvPr/>
        </p:nvSpPr>
        <p:spPr>
          <a:xfrm>
            <a:off x="7170368" y="6365415"/>
            <a:ext cx="48219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Images and animation by </a:t>
            </a:r>
            <a:r>
              <a:rPr lang="en-US" altLang="en-US" sz="1000" i="1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Jorijn</a:t>
            </a:r>
            <a:r>
              <a:rPr lang="en-US" altLang="en-US" sz="1000" i="1" dirty="0">
                <a:latin typeface="IBM Plex Mono SemiBold" panose="020B0709050203000203" pitchFamily="49" charset="77"/>
                <a:sym typeface="Tahoma" panose="020B0604030504040204" pitchFamily="34" charset="0"/>
              </a:rPr>
              <a:t> </a:t>
            </a:r>
            <a:r>
              <a:rPr lang="en-US" altLang="en-US" sz="1000" i="1" dirty="0" err="1">
                <a:latin typeface="IBM Plex Mono SemiBold" panose="020B0709050203000203" pitchFamily="49" charset="77"/>
                <a:sym typeface="Tahoma" panose="020B0604030504040204" pitchFamily="34" charset="0"/>
              </a:rPr>
              <a:t>Holstvoogd</a:t>
            </a:r>
            <a:endParaRPr lang="en-NL" sz="1000" i="1" dirty="0"/>
          </a:p>
        </p:txBody>
      </p:sp>
      <p:pic>
        <p:nvPicPr>
          <p:cNvPr id="26" name="Picture 2" descr="TU Delft Logo PNG">
            <a:extLst>
              <a:ext uri="{FF2B5EF4-FFF2-40B4-BE49-F238E27FC236}">
                <a16:creationId xmlns:a16="http://schemas.microsoft.com/office/drawing/2014/main" id="{4FECA026-5F97-C42F-C524-4D1F50B1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296" y="6253950"/>
            <a:ext cx="1201029" cy="4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3347ED2-A64A-3F06-A97D-1DCAD9898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28089"/>
            <a:ext cx="5349031" cy="2225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E0487-15CD-F312-1F39-63806215AF98}"/>
              </a:ext>
            </a:extLst>
          </p:cNvPr>
          <p:cNvSpPr txBox="1"/>
          <p:nvPr/>
        </p:nvSpPr>
        <p:spPr>
          <a:xfrm>
            <a:off x="489969" y="4964883"/>
            <a:ext cx="50927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Aguilar‐López, J. P., </a:t>
            </a:r>
            <a:r>
              <a:rPr lang="en-GB" sz="1100" b="0" i="0" dirty="0" err="1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Bogaard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, T., &amp; </a:t>
            </a:r>
            <a:r>
              <a:rPr lang="en-GB" sz="1100" b="0" i="0" dirty="0" err="1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Gerke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, H. H. (2020). </a:t>
            </a:r>
          </a:p>
          <a:p>
            <a:r>
              <a:rPr lang="en-GB" sz="1100" b="1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Dual‐permeability model improvements for representation of preferential flow in fractured clays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. </a:t>
            </a:r>
          </a:p>
          <a:p>
            <a:r>
              <a:rPr lang="en-GB" sz="1100" b="0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Water Resources Research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, </a:t>
            </a:r>
            <a:r>
              <a:rPr lang="en-GB" sz="1100" b="0" i="1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56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IBM Plex Mono SemiBold" panose="020B0709050203000203" pitchFamily="49" charset="77"/>
                <a:cs typeface="Calibri" panose="020F0502020204030204" pitchFamily="34" charset="0"/>
              </a:rPr>
              <a:t>(8), e2020WR027304.</a:t>
            </a:r>
            <a:endParaRPr lang="en-NL" sz="1100" dirty="0">
              <a:latin typeface="IBM Plex Mono SemiBold" panose="020B0709050203000203" pitchFamily="49" charset="77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A25050-2477-D489-7C6A-579765B4DCB7}"/>
              </a:ext>
            </a:extLst>
          </p:cNvPr>
          <p:cNvSpPr txBox="1"/>
          <p:nvPr/>
        </p:nvSpPr>
        <p:spPr>
          <a:xfrm>
            <a:off x="6479690" y="1701547"/>
            <a:ext cx="4621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dirty="0">
                <a:latin typeface="IBM Plex Mono SemiBold" panose="020B0709050203000203" pitchFamily="49" charset="77"/>
                <a:sym typeface="Tahoma" panose="020B0604030504040204" pitchFamily="34" charset="0"/>
              </a:rPr>
              <a:t>2. FEM model of dike with cracks for water content.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85444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3195</TotalTime>
  <Words>757</Words>
  <Application>Microsoft Macintosh PowerPoint</Application>
  <PresentationFormat>Widescreen</PresentationFormat>
  <Paragraphs>126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IBM Plex Mono SemiBold</vt:lpstr>
      <vt:lpstr>Office Theme</vt:lpstr>
      <vt:lpstr>  Droughts and dikes: The stress that amplifies the shock  on flood defence systems    Juan Pablo  Aguilar-López </vt:lpstr>
      <vt:lpstr>PowerPoint Presentation</vt:lpstr>
      <vt:lpstr>PowerPoint Presentation</vt:lpstr>
      <vt:lpstr>PowerPoint Presentation</vt:lpstr>
      <vt:lpstr>PowerPoint Presentation</vt:lpstr>
      <vt:lpstr>1. Monitoring cracks on dikes with Fiber optics sensors:</vt:lpstr>
      <vt:lpstr>PowerPoint Presentation</vt:lpstr>
      <vt:lpstr>PowerPoint Presentation</vt:lpstr>
      <vt:lpstr>3. Modeling slope stabiltiy due to rainfall including cracks :</vt:lpstr>
      <vt:lpstr>4. Uncertainty under detailed modeling: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the tenure traker:  Juan Pablo Aguilar-López </dc:title>
  <dc:creator>Juan Aguilar Lopez - CITG</dc:creator>
  <cp:lastModifiedBy>Juan Aguilar Lopez - CITG</cp:lastModifiedBy>
  <cp:revision>49</cp:revision>
  <cp:lastPrinted>2022-09-08T10:52:16Z</cp:lastPrinted>
  <dcterms:created xsi:type="dcterms:W3CDTF">2022-08-29T06:27:14Z</dcterms:created>
  <dcterms:modified xsi:type="dcterms:W3CDTF">2022-11-02T12:38:36Z</dcterms:modified>
</cp:coreProperties>
</file>