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7" r:id="rId4"/>
    <p:sldId id="260" r:id="rId5"/>
    <p:sldId id="280" r:id="rId6"/>
    <p:sldId id="262" r:id="rId7"/>
    <p:sldId id="263" r:id="rId8"/>
    <p:sldId id="261" r:id="rId9"/>
    <p:sldId id="278" r:id="rId10"/>
    <p:sldId id="281" r:id="rId11"/>
    <p:sldId id="268" r:id="rId12"/>
    <p:sldId id="269" r:id="rId13"/>
    <p:sldId id="270" r:id="rId14"/>
    <p:sldId id="271" r:id="rId15"/>
    <p:sldId id="272" r:id="rId16"/>
    <p:sldId id="279" r:id="rId17"/>
    <p:sldId id="282" r:id="rId18"/>
    <p:sldId id="265" r:id="rId19"/>
    <p:sldId id="267" r:id="rId20"/>
    <p:sldId id="274" r:id="rId21"/>
    <p:sldId id="275" r:id="rId22"/>
    <p:sldId id="264" r:id="rId23"/>
    <p:sldId id="266" r:id="rId24"/>
    <p:sldId id="273" r:id="rId25"/>
  </p:sldIdLst>
  <p:sldSz cx="9144000" cy="6858000" type="screen4x3"/>
  <p:notesSz cx="6794500" cy="9931400"/>
  <p:defaultTextStyle>
    <a:defPPr>
      <a:defRPr lang="nl-NL"/>
    </a:defPPr>
    <a:lvl1pPr marL="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87DE9-E786-43CF-9612-677153115B4B}" type="datetimeFigureOut">
              <a:rPr lang="nl-NL" smtClean="0"/>
              <a:t>1-2-2017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510B3-E61C-4A7B-9AB3-6AEC8E65E0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04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BE82E-8482-4717-8470-71A2990EB3F3}" type="datetimeFigureOut">
              <a:rPr lang="nl-NL" smtClean="0"/>
              <a:t>1-2-2017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4D862-8600-4B73-8A26-7CDE28ED0F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59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4D862-8600-4B73-8A26-7CDE28ED0F6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621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4D862-8600-4B73-8A26-7CDE28ED0F6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52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2" indent="0">
              <a:buNone/>
              <a:defRPr sz="2800"/>
            </a:lvl2pPr>
            <a:lvl3pPr marL="914165" indent="0">
              <a:buNone/>
              <a:defRPr sz="2400"/>
            </a:lvl3pPr>
            <a:lvl4pPr marL="1371250" indent="0">
              <a:buNone/>
              <a:defRPr sz="2000"/>
            </a:lvl4pPr>
            <a:lvl5pPr marL="1828332" indent="0">
              <a:buNone/>
              <a:defRPr sz="2000"/>
            </a:lvl5pPr>
            <a:lvl6pPr marL="2285415" indent="0">
              <a:buNone/>
              <a:defRPr sz="2000"/>
            </a:lvl6pPr>
            <a:lvl7pPr marL="2742500" indent="0">
              <a:buNone/>
              <a:defRPr sz="2000"/>
            </a:lvl7pPr>
            <a:lvl8pPr marL="3199580" indent="0">
              <a:buNone/>
              <a:defRPr sz="2000"/>
            </a:lvl8pPr>
            <a:lvl9pPr marL="3656665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2" indent="0">
              <a:buNone/>
              <a:defRPr sz="1200"/>
            </a:lvl2pPr>
            <a:lvl3pPr marL="914165" indent="0">
              <a:buNone/>
              <a:defRPr sz="1000"/>
            </a:lvl3pPr>
            <a:lvl4pPr marL="1371250" indent="0">
              <a:buNone/>
              <a:defRPr sz="900"/>
            </a:lvl4pPr>
            <a:lvl5pPr marL="1828332" indent="0">
              <a:buNone/>
              <a:defRPr sz="900"/>
            </a:lvl5pPr>
            <a:lvl6pPr marL="2285415" indent="0">
              <a:buNone/>
              <a:defRPr sz="900"/>
            </a:lvl6pPr>
            <a:lvl7pPr marL="2742500" indent="0">
              <a:buNone/>
              <a:defRPr sz="900"/>
            </a:lvl7pPr>
            <a:lvl8pPr marL="3199580" indent="0">
              <a:buNone/>
              <a:defRPr sz="900"/>
            </a:lvl8pPr>
            <a:lvl9pPr marL="3656665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64444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643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57200"/>
            <a:ext cx="1789112" cy="48783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7575" y="457200"/>
            <a:ext cx="5218113" cy="487838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369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75" y="457200"/>
            <a:ext cx="7159625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513" y="1828800"/>
            <a:ext cx="3492500" cy="3506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0414" y="1828800"/>
            <a:ext cx="3494087" cy="167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0414" y="3657600"/>
            <a:ext cx="3494087" cy="1677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6028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lIns="91430" tIns="45716" rIns="91430" bIns="45716"/>
          <a:lstStyle/>
          <a:p>
            <a:fld id="{0CDAE1F2-C9B8-4E88-88F7-613AA4B08F64}" type="datetimeFigureOut">
              <a:rPr lang="nl-NL" smtClean="0"/>
              <a:t>1-2-2017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lIns="91430" tIns="45716" rIns="91430" bIns="45716"/>
          <a:lstStyle/>
          <a:p>
            <a:fld id="{EF6ECD79-C56E-4AC0-84B9-5FCB639951C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40204"/>
            <a:ext cx="2699792" cy="48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05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32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136648" y="-165774"/>
            <a:ext cx="9569188" cy="713891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81" tIns="32140" rIns="64281" bIns="32140" numCol="1" spcCol="0" rtlCol="0" anchor="t" anchorCtr="0" compatLnSpc="1">
            <a:prstTxWarp prst="textNoShape">
              <a:avLst/>
            </a:prstTxWarp>
          </a:bodyPr>
          <a:lstStyle/>
          <a:p>
            <a:pPr defTabSz="64281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700">
              <a:solidFill>
                <a:srgbClr val="000000"/>
              </a:solidFill>
              <a:latin typeface="Arial" charset="0"/>
              <a:ea typeface="ＭＳ Ｐゴシック" pitchFamily="1" charset="-128"/>
              <a:sym typeface="Gill Sans" charset="0"/>
            </a:endParaRPr>
          </a:p>
        </p:txBody>
      </p:sp>
      <p:pic>
        <p:nvPicPr>
          <p:cNvPr id="5" name="Picture 3" descr="TU_P5#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1" y="6061793"/>
            <a:ext cx="1351373" cy="832445"/>
          </a:xfrm>
          <a:prstGeom prst="rect">
            <a:avLst/>
          </a:prstGeom>
        </p:spPr>
      </p:pic>
      <p:pic>
        <p:nvPicPr>
          <p:cNvPr id="7" name="Picture 6" descr="TU_P4~blac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3" y="6061442"/>
            <a:ext cx="1349146" cy="83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7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136648" y="-165774"/>
            <a:ext cx="9569188" cy="713891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70" tIns="32135" rIns="64270" bIns="32135" numCol="1" spcCol="0" rtlCol="0" anchor="t" anchorCtr="0" compatLnSpc="1">
            <a:prstTxWarp prst="textNoShape">
              <a:avLst/>
            </a:prstTxWarp>
          </a:bodyPr>
          <a:lstStyle/>
          <a:p>
            <a:pPr defTabSz="6427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700">
              <a:solidFill>
                <a:srgbClr val="000000"/>
              </a:solidFill>
              <a:latin typeface="Arial" charset="0"/>
              <a:ea typeface="ＭＳ Ｐゴシック" pitchFamily="1" charset="-128"/>
              <a:sym typeface="Gill Sans" charset="0"/>
            </a:endParaRPr>
          </a:p>
        </p:txBody>
      </p:sp>
      <p:pic>
        <p:nvPicPr>
          <p:cNvPr id="5" name="Picture 3" descr="TU_P5#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" y="6061793"/>
            <a:ext cx="1351373" cy="832445"/>
          </a:xfrm>
          <a:prstGeom prst="rect">
            <a:avLst/>
          </a:prstGeom>
        </p:spPr>
      </p:pic>
      <p:pic>
        <p:nvPicPr>
          <p:cNvPr id="7" name="Picture 6" descr="TU_P4~blac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3" y="6061442"/>
            <a:ext cx="1349146" cy="83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6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41515"/>
            <a:ext cx="2666271" cy="4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52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82" indent="0">
              <a:buNone/>
              <a:defRPr sz="1800"/>
            </a:lvl2pPr>
            <a:lvl3pPr marL="914165" indent="0">
              <a:buNone/>
              <a:defRPr sz="1600"/>
            </a:lvl3pPr>
            <a:lvl4pPr marL="1371250" indent="0">
              <a:buNone/>
              <a:defRPr sz="1400"/>
            </a:lvl4pPr>
            <a:lvl5pPr marL="1828332" indent="0">
              <a:buNone/>
              <a:defRPr sz="1400"/>
            </a:lvl5pPr>
            <a:lvl6pPr marL="2285415" indent="0">
              <a:buNone/>
              <a:defRPr sz="1400"/>
            </a:lvl6pPr>
            <a:lvl7pPr marL="2742500" indent="0">
              <a:buNone/>
              <a:defRPr sz="1400"/>
            </a:lvl7pPr>
            <a:lvl8pPr marL="3199580" indent="0">
              <a:buNone/>
              <a:defRPr sz="1400"/>
            </a:lvl8pPr>
            <a:lvl9pPr marL="3656665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011687"/>
            <a:ext cx="2666271" cy="95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78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25513" y="1828800"/>
            <a:ext cx="3492500" cy="3506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0414" y="1828800"/>
            <a:ext cx="3494087" cy="3506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99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2" indent="0">
              <a:buNone/>
              <a:defRPr sz="2000" b="1"/>
            </a:lvl2pPr>
            <a:lvl3pPr marL="914165" indent="0">
              <a:buNone/>
              <a:defRPr sz="1800" b="1"/>
            </a:lvl3pPr>
            <a:lvl4pPr marL="1371250" indent="0">
              <a:buNone/>
              <a:defRPr sz="1600" b="1"/>
            </a:lvl4pPr>
            <a:lvl5pPr marL="1828332" indent="0">
              <a:buNone/>
              <a:defRPr sz="1600" b="1"/>
            </a:lvl5pPr>
            <a:lvl6pPr marL="2285415" indent="0">
              <a:buNone/>
              <a:defRPr sz="1600" b="1"/>
            </a:lvl6pPr>
            <a:lvl7pPr marL="2742500" indent="0">
              <a:buNone/>
              <a:defRPr sz="1600" b="1"/>
            </a:lvl7pPr>
            <a:lvl8pPr marL="3199580" indent="0">
              <a:buNone/>
              <a:defRPr sz="1600" b="1"/>
            </a:lvl8pPr>
            <a:lvl9pPr marL="3656665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2" indent="0">
              <a:buNone/>
              <a:defRPr sz="2000" b="1"/>
            </a:lvl2pPr>
            <a:lvl3pPr marL="914165" indent="0">
              <a:buNone/>
              <a:defRPr sz="1800" b="1"/>
            </a:lvl3pPr>
            <a:lvl4pPr marL="1371250" indent="0">
              <a:buNone/>
              <a:defRPr sz="1600" b="1"/>
            </a:lvl4pPr>
            <a:lvl5pPr marL="1828332" indent="0">
              <a:buNone/>
              <a:defRPr sz="1600" b="1"/>
            </a:lvl5pPr>
            <a:lvl6pPr marL="2285415" indent="0">
              <a:buNone/>
              <a:defRPr sz="1600" b="1"/>
            </a:lvl6pPr>
            <a:lvl7pPr marL="2742500" indent="0">
              <a:buNone/>
              <a:defRPr sz="1600" b="1"/>
            </a:lvl7pPr>
            <a:lvl8pPr marL="3199580" indent="0">
              <a:buNone/>
              <a:defRPr sz="1600" b="1"/>
            </a:lvl8pPr>
            <a:lvl9pPr marL="3656665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15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99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462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2" indent="0">
              <a:buNone/>
              <a:defRPr sz="1200"/>
            </a:lvl2pPr>
            <a:lvl3pPr marL="914165" indent="0">
              <a:buNone/>
              <a:defRPr sz="1000"/>
            </a:lvl3pPr>
            <a:lvl4pPr marL="1371250" indent="0">
              <a:buNone/>
              <a:defRPr sz="900"/>
            </a:lvl4pPr>
            <a:lvl5pPr marL="1828332" indent="0">
              <a:buNone/>
              <a:defRPr sz="900"/>
            </a:lvl5pPr>
            <a:lvl6pPr marL="2285415" indent="0">
              <a:buNone/>
              <a:defRPr sz="900"/>
            </a:lvl6pPr>
            <a:lvl7pPr marL="2742500" indent="0">
              <a:buNone/>
              <a:defRPr sz="900"/>
            </a:lvl7pPr>
            <a:lvl8pPr marL="3199580" indent="0">
              <a:buNone/>
              <a:defRPr sz="900"/>
            </a:lvl8pPr>
            <a:lvl9pPr marL="3656665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376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635424" y="340533"/>
            <a:ext cx="7037657" cy="106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dirty="0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5424" y="1656933"/>
            <a:ext cx="7037657" cy="4809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</p:txBody>
      </p:sp>
      <p:sp>
        <p:nvSpPr>
          <p:cNvPr id="13" name="Rectangle 28"/>
          <p:cNvSpPr>
            <a:spLocks noChangeArrowheads="1"/>
          </p:cNvSpPr>
          <p:nvPr userDrawn="1"/>
        </p:nvSpPr>
        <p:spPr bwMode="auto">
          <a:xfrm>
            <a:off x="0" y="13"/>
            <a:ext cx="1432902" cy="6857991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64277" tIns="32139" rIns="64277" bIns="32139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nl-NL" sz="1500">
              <a:solidFill>
                <a:srgbClr val="00A6D6"/>
              </a:solidFill>
              <a:sym typeface="Gill Sans" charset="0"/>
            </a:endParaRPr>
          </a:p>
        </p:txBody>
      </p:sp>
      <p:pic>
        <p:nvPicPr>
          <p:cNvPr id="14" name="Picture 3" descr="TU_P5#white.eps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1" y="6061793"/>
            <a:ext cx="1351373" cy="83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  <p:sldLayoutId id="2147483677" r:id="rId16"/>
  </p:sldLayoutIdLst>
  <p:timing>
    <p:tnLst>
      <p:par>
        <p:cTn id="1" dur="indefinite" restart="never" nodeType="tmRoot"/>
      </p:par>
    </p:tnLst>
  </p:timing>
  <p:txStyles>
    <p:titleStyle>
      <a:lvl1pPr marL="855929" indent="-855929"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00A6D6"/>
          </a:solidFill>
          <a:latin typeface="Arial"/>
          <a:ea typeface="MS PGothic" pitchFamily="34" charset="-128"/>
          <a:cs typeface="Arial"/>
        </a:defRPr>
      </a:lvl1pPr>
      <a:lvl2pPr marL="855929" indent="-855929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  <a:ea typeface="MS PGothic" pitchFamily="34" charset="-128"/>
          <a:cs typeface="MS PGothic" charset="0"/>
        </a:defRPr>
      </a:lvl2pPr>
      <a:lvl3pPr marL="855929" indent="-855929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  <a:ea typeface="MS PGothic" pitchFamily="34" charset="-128"/>
          <a:cs typeface="MS PGothic" charset="0"/>
        </a:defRPr>
      </a:lvl3pPr>
      <a:lvl4pPr marL="855929" indent="-855929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  <a:ea typeface="MS PGothic" pitchFamily="34" charset="-128"/>
          <a:cs typeface="MS PGothic" charset="0"/>
        </a:defRPr>
      </a:lvl4pPr>
      <a:lvl5pPr marL="855929" indent="-855929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  <a:ea typeface="MS PGothic" pitchFamily="34" charset="-128"/>
          <a:cs typeface="MS PGothic" charset="0"/>
        </a:defRPr>
      </a:lvl5pPr>
      <a:lvl6pPr marL="1314115" indent="-85703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6pPr>
      <a:lvl7pPr marL="1771200" indent="-85703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7pPr>
      <a:lvl8pPr marL="2228280" indent="-85703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8pPr>
      <a:lvl9pPr marL="2685362" indent="-85703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9pPr>
    </p:titleStyle>
    <p:bodyStyle>
      <a:lvl1pPr marL="194174" indent="-194174" algn="l" rtl="0" eaLnBrk="0" fontAlgn="base" hangingPunct="0">
        <a:lnSpc>
          <a:spcPts val="2496"/>
        </a:lnSpc>
        <a:spcBef>
          <a:spcPct val="0"/>
        </a:spcBef>
        <a:spcAft>
          <a:spcPct val="0"/>
        </a:spcAft>
        <a:buClr>
          <a:srgbClr val="00A6D6"/>
        </a:buClr>
        <a:buChar char="•"/>
        <a:defRPr sz="20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575826" indent="-189710" algn="l" rtl="0" eaLnBrk="0" fontAlgn="base" hangingPunct="0">
        <a:lnSpc>
          <a:spcPts val="2496"/>
        </a:lnSpc>
        <a:spcBef>
          <a:spcPct val="0"/>
        </a:spcBef>
        <a:spcAft>
          <a:spcPct val="0"/>
        </a:spcAft>
        <a:buClr>
          <a:srgbClr val="00A6D6"/>
        </a:buClr>
        <a:buFont typeface="Times" charset="0"/>
        <a:buChar char="•"/>
        <a:defRPr sz="17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956363" indent="-189710" algn="l" rtl="0" eaLnBrk="0" fontAlgn="base" hangingPunct="0">
        <a:lnSpc>
          <a:spcPts val="2496"/>
        </a:lnSpc>
        <a:spcBef>
          <a:spcPct val="0"/>
        </a:spcBef>
        <a:spcAft>
          <a:spcPct val="0"/>
        </a:spcAft>
        <a:buClr>
          <a:srgbClr val="00A6D6"/>
        </a:buClr>
        <a:buFont typeface="Times" charset="0"/>
        <a:buChar char="•"/>
        <a:defRPr sz="17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336898" indent="-189710" algn="l" rtl="0" eaLnBrk="0" fontAlgn="base" hangingPunct="0">
        <a:lnSpc>
          <a:spcPts val="2496"/>
        </a:lnSpc>
        <a:spcBef>
          <a:spcPct val="0"/>
        </a:spcBef>
        <a:spcAft>
          <a:spcPct val="0"/>
        </a:spcAft>
        <a:buClr>
          <a:schemeClr val="bg2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18552" indent="-189710" algn="l" rtl="0" eaLnBrk="0" fontAlgn="base" hangingPunct="0">
        <a:lnSpc>
          <a:spcPts val="2496"/>
        </a:lnSpc>
        <a:spcBef>
          <a:spcPct val="0"/>
        </a:spcBef>
        <a:spcAft>
          <a:spcPct val="0"/>
        </a:spcAft>
        <a:buClr>
          <a:schemeClr val="bg2"/>
        </a:buClr>
        <a:buFont typeface="Times" charset="0"/>
        <a:buChar char="•"/>
        <a:defRPr sz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175907" indent="-1904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6pPr>
      <a:lvl7pPr marL="2632989" indent="-1904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7pPr>
      <a:lvl8pPr marL="3090073" indent="-1904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8pPr>
      <a:lvl9pPr marL="3547154" indent="-1904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2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32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1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0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8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6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aderuijter.weblog.tudelft.nl/" TargetMode="External"/><Relationship Id="rId2" Type="http://schemas.openxmlformats.org/officeDocument/2006/relationships/hyperlink" Target="mailto:m.a.keijzer-deruijter@tudelft.nl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6838528" cy="1226567"/>
          </a:xfrm>
        </p:spPr>
        <p:txBody>
          <a:bodyPr/>
          <a:lstStyle/>
          <a:p>
            <a:pPr algn="ctr"/>
            <a:r>
              <a:rPr lang="nl-NL" b="1" dirty="0" err="1"/>
              <a:t>Exploring</a:t>
            </a:r>
            <a:r>
              <a:rPr lang="nl-NL" b="1" dirty="0"/>
              <a:t> </a:t>
            </a:r>
            <a:r>
              <a:rPr lang="nl-NL" b="1" dirty="0" err="1"/>
              <a:t>innovative</a:t>
            </a:r>
            <a:r>
              <a:rPr lang="nl-NL" b="1" dirty="0"/>
              <a:t> </a:t>
            </a:r>
            <a:r>
              <a:rPr lang="nl-NL" b="1" dirty="0" smtClean="0"/>
              <a:t>digital assessment </a:t>
            </a:r>
            <a:r>
              <a:rPr lang="nl-NL" b="1" dirty="0" err="1"/>
              <a:t>questions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886200"/>
            <a:ext cx="6624736" cy="1752600"/>
          </a:xfrm>
        </p:spPr>
        <p:txBody>
          <a:bodyPr/>
          <a:lstStyle/>
          <a:p>
            <a:r>
              <a:rPr lang="en-GB" sz="2400" b="1" dirty="0" smtClean="0"/>
              <a:t>Converting paper based questions</a:t>
            </a:r>
          </a:p>
          <a:p>
            <a:r>
              <a:rPr lang="en-GB" sz="2400" b="1" dirty="0" smtClean="0"/>
              <a:t>into digital questions</a:t>
            </a:r>
            <a:endParaRPr lang="nl-NL" sz="24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2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424" y="364596"/>
            <a:ext cx="7037657" cy="1063242"/>
          </a:xfrm>
        </p:spPr>
        <p:txBody>
          <a:bodyPr/>
          <a:lstStyle/>
          <a:p>
            <a:r>
              <a:rPr lang="en-GB" dirty="0" smtClean="0"/>
              <a:t>Description Example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Scaffolding scenario</a:t>
            </a:r>
          </a:p>
          <a:p>
            <a:r>
              <a:rPr lang="en-GB" dirty="0" smtClean="0"/>
              <a:t>Formative setting</a:t>
            </a:r>
          </a:p>
          <a:p>
            <a:r>
              <a:rPr lang="en-GB" dirty="0" smtClean="0"/>
              <a:t>Feedback and tips along the ‘road’</a:t>
            </a:r>
          </a:p>
          <a:p>
            <a:r>
              <a:rPr lang="en-GB" dirty="0" smtClean="0"/>
              <a:t>Multiple sections (5)</a:t>
            </a:r>
            <a:endParaRPr lang="en-GB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83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822572"/>
            <a:ext cx="4770414" cy="570277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Scaffolding example </a:t>
            </a:r>
            <a:r>
              <a:rPr lang="en-US" sz="1600" dirty="0" smtClean="0"/>
              <a:t>section 1</a:t>
            </a:r>
            <a:endParaRPr lang="en-US" sz="16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88" y="579294"/>
            <a:ext cx="261441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9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example </a:t>
            </a:r>
            <a:r>
              <a:rPr lang="en-US" sz="1600" dirty="0" smtClean="0"/>
              <a:t>section 2</a:t>
            </a:r>
            <a:endParaRPr lang="en-US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83410"/>
            <a:ext cx="7596336" cy="4095801"/>
          </a:xfr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1592000" cy="285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4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example </a:t>
            </a:r>
            <a:r>
              <a:rPr lang="en-US" sz="1600" dirty="0" smtClean="0"/>
              <a:t>section </a:t>
            </a:r>
            <a:r>
              <a:rPr lang="en-US" sz="1600" dirty="0"/>
              <a:t>3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1628800"/>
            <a:ext cx="7511781" cy="3298109"/>
          </a:xfr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40968"/>
            <a:ext cx="1592000" cy="285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7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example </a:t>
            </a:r>
            <a:r>
              <a:rPr lang="en-US" sz="1600" dirty="0" smtClean="0"/>
              <a:t>section 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7500122" cy="2760044"/>
          </a:xfr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71172"/>
            <a:ext cx="1592000" cy="285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example </a:t>
            </a:r>
            <a:r>
              <a:rPr lang="en-US" sz="1600" dirty="0" smtClean="0"/>
              <a:t>section 5</a:t>
            </a:r>
            <a:endParaRPr lang="en-US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908720"/>
            <a:ext cx="7467957" cy="2634424"/>
          </a:xfrm>
        </p:spPr>
      </p:pic>
      <p:sp>
        <p:nvSpPr>
          <p:cNvPr id="3" name="TextBox 2"/>
          <p:cNvSpPr txBox="1"/>
          <p:nvPr/>
        </p:nvSpPr>
        <p:spPr>
          <a:xfrm>
            <a:off x="2627784" y="530120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Optional: as a last step repeat main question 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7"/>
            <a:ext cx="1944216" cy="348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77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On paper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695" y="856891"/>
            <a:ext cx="7525801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424" y="364596"/>
            <a:ext cx="7037657" cy="1063242"/>
          </a:xfrm>
        </p:spPr>
        <p:txBody>
          <a:bodyPr/>
          <a:lstStyle/>
          <a:p>
            <a:r>
              <a:rPr lang="en-GB" dirty="0" smtClean="0"/>
              <a:t>Description Example 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Underpinning scenario</a:t>
            </a:r>
          </a:p>
          <a:p>
            <a:r>
              <a:rPr lang="en-GB" dirty="0" smtClean="0"/>
              <a:t>Summative setting</a:t>
            </a:r>
          </a:p>
          <a:p>
            <a:r>
              <a:rPr lang="en-GB" dirty="0" smtClean="0"/>
              <a:t>Eliminate Guessing</a:t>
            </a:r>
          </a:p>
          <a:p>
            <a:r>
              <a:rPr lang="en-GB" dirty="0" smtClean="0"/>
              <a:t>2 sections</a:t>
            </a:r>
          </a:p>
          <a:p>
            <a:r>
              <a:rPr lang="en-GB" dirty="0" smtClean="0"/>
              <a:t>Score: All or nothing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20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Underpinning example </a:t>
            </a:r>
            <a:r>
              <a:rPr lang="en-US" sz="1600" dirty="0" smtClean="0"/>
              <a:t>section1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79" y="1010610"/>
            <a:ext cx="5463126" cy="5082686"/>
          </a:xfrm>
          <a:prstGeom prst="rect">
            <a:avLst/>
          </a:prstGeom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502"/>
            <a:ext cx="2195953" cy="39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7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Underpinning example </a:t>
            </a:r>
            <a:r>
              <a:rPr lang="en-US" sz="1600" dirty="0" smtClean="0"/>
              <a:t>Section 2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56792"/>
            <a:ext cx="2195953" cy="39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68" y="1052735"/>
            <a:ext cx="5194864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br>
              <a:rPr lang="en-GB" dirty="0" smtClean="0"/>
            </a:br>
            <a:endParaRPr lang="en-GB" dirty="0"/>
          </a:p>
          <a:p>
            <a:r>
              <a:rPr lang="en-GB" dirty="0" smtClean="0"/>
              <a:t>General introduction of scenario questions</a:t>
            </a:r>
          </a:p>
          <a:p>
            <a:endParaRPr lang="en-GB" dirty="0"/>
          </a:p>
          <a:p>
            <a:r>
              <a:rPr lang="en-GB" dirty="0" smtClean="0"/>
              <a:t>Two Examples of question conversion into scenario question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Step by step conversion</a:t>
            </a:r>
          </a:p>
          <a:p>
            <a:pPr lvl="1"/>
            <a:r>
              <a:rPr lang="en-GB" dirty="0" smtClean="0"/>
              <a:t>Work on your own example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50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 – Choose example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412776"/>
            <a:ext cx="7257056" cy="4809909"/>
          </a:xfrm>
        </p:spPr>
        <p:txBody>
          <a:bodyPr/>
          <a:lstStyle/>
          <a:p>
            <a:r>
              <a:rPr lang="en-GB" dirty="0" smtClean="0"/>
              <a:t>Form </a:t>
            </a:r>
            <a:r>
              <a:rPr lang="en-GB" dirty="0"/>
              <a:t>groups of 2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194174" lvl="1" indent="-194174"/>
            <a:r>
              <a:rPr lang="en-GB" sz="2000" dirty="0" smtClean="0"/>
              <a:t>Select </a:t>
            </a:r>
            <a:r>
              <a:rPr lang="en-GB" sz="2000" b="1" dirty="0" smtClean="0"/>
              <a:t>one</a:t>
            </a:r>
            <a:r>
              <a:rPr lang="en-GB" sz="2000" dirty="0" smtClean="0"/>
              <a:t> paper-and-pencil question to transform to a digital adaptive question. </a:t>
            </a:r>
            <a:endParaRPr lang="en-GB" dirty="0"/>
          </a:p>
          <a:p>
            <a:pPr marL="723435" lvl="3" indent="-342900"/>
            <a:endParaRPr lang="en-GB" dirty="0" smtClean="0"/>
          </a:p>
          <a:p>
            <a:pPr marL="723435" lvl="3" indent="-342900"/>
            <a:r>
              <a:rPr lang="en-GB" dirty="0" smtClean="0"/>
              <a:t>Solving the problem requires multiple </a:t>
            </a:r>
            <a:r>
              <a:rPr lang="en-GB" dirty="0"/>
              <a:t>steps (calculations or reasoning) </a:t>
            </a:r>
            <a:endParaRPr lang="en-GB" dirty="0" smtClean="0"/>
          </a:p>
          <a:p>
            <a:pPr marL="723435" lvl="3" indent="-342900"/>
            <a:r>
              <a:rPr lang="en-GB" dirty="0"/>
              <a:t>Response must be automatically gradable</a:t>
            </a:r>
          </a:p>
          <a:p>
            <a:pPr marL="723435" lvl="3" indent="-342900"/>
            <a:r>
              <a:rPr lang="en-GB" dirty="0" smtClean="0"/>
              <a:t>Summative: First have students solve it on their own</a:t>
            </a:r>
          </a:p>
          <a:p>
            <a:pPr marL="723435" lvl="3" indent="-342900"/>
            <a:r>
              <a:rPr lang="en-GB" dirty="0" smtClean="0"/>
              <a:t>Formative: Step-by-step instructions (and feedback)</a:t>
            </a:r>
          </a:p>
          <a:p>
            <a:pPr marL="723435" lvl="3" indent="-342900"/>
            <a:r>
              <a:rPr lang="en-GB" dirty="0" smtClean="0"/>
              <a:t>Formative: Some students will be able to solve it by themselves</a:t>
            </a:r>
          </a:p>
          <a:p>
            <a:pPr marL="723435" lvl="3" indent="-342900"/>
            <a:endParaRPr lang="en-GB" dirty="0" smtClean="0"/>
          </a:p>
          <a:p>
            <a:pPr marL="723435" lvl="3" indent="-342900"/>
            <a:endParaRPr lang="en-GB" dirty="0" smtClean="0"/>
          </a:p>
          <a:p>
            <a:pPr marL="723435" lvl="3" indent="-342900"/>
            <a:endParaRPr lang="en-GB" dirty="0" smtClean="0"/>
          </a:p>
          <a:p>
            <a:pPr marL="574711" lvl="2" indent="-194174"/>
            <a:endParaRPr lang="en-GB" dirty="0"/>
          </a:p>
          <a:p>
            <a:pPr marL="574711" lvl="2" indent="-194174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2783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– </a:t>
            </a:r>
            <a:r>
              <a:rPr lang="en-GB" dirty="0" smtClean="0"/>
              <a:t>Analyse </a:t>
            </a:r>
            <a:r>
              <a:rPr lang="en-GB" dirty="0" smtClean="0"/>
              <a:t>problem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level of knowledge do you want to measure?</a:t>
            </a:r>
            <a:br>
              <a:rPr lang="en-GB" dirty="0" smtClean="0"/>
            </a:br>
            <a:r>
              <a:rPr lang="en-GB" sz="1600" dirty="0" smtClean="0"/>
              <a:t>(remember, understand, apply, </a:t>
            </a:r>
            <a:r>
              <a:rPr lang="en-GB" sz="1600" dirty="0" smtClean="0"/>
              <a:t>analyse, </a:t>
            </a:r>
            <a:r>
              <a:rPr lang="en-GB" sz="1600" dirty="0" smtClean="0"/>
              <a:t>evaluate, create)</a:t>
            </a:r>
          </a:p>
          <a:p>
            <a:r>
              <a:rPr lang="en-GB" dirty="0" smtClean="0"/>
              <a:t>Is the focus on process/strategy or final answer?</a:t>
            </a:r>
          </a:p>
          <a:p>
            <a:r>
              <a:rPr lang="en-GB" dirty="0"/>
              <a:t>Are </a:t>
            </a:r>
            <a:r>
              <a:rPr lang="en-GB" dirty="0" smtClean="0"/>
              <a:t>different </a:t>
            </a:r>
            <a:r>
              <a:rPr lang="en-GB" dirty="0"/>
              <a:t>strategies possible? </a:t>
            </a:r>
          </a:p>
          <a:p>
            <a:r>
              <a:rPr lang="en-GB" dirty="0"/>
              <a:t>Do you want to measure one specific strategy?</a:t>
            </a:r>
          </a:p>
          <a:p>
            <a:r>
              <a:rPr lang="en-GB" dirty="0" smtClean="0"/>
              <a:t>What are common mistakes of students? </a:t>
            </a:r>
          </a:p>
          <a:p>
            <a:endParaRPr lang="en-GB" dirty="0" smtClean="0"/>
          </a:p>
          <a:p>
            <a:r>
              <a:rPr lang="en-GB" dirty="0" smtClean="0"/>
              <a:t>Does this paper based question measure what I want?</a:t>
            </a:r>
          </a:p>
        </p:txBody>
      </p:sp>
    </p:spTree>
    <p:extLst>
      <p:ext uri="{BB962C8B-B14F-4D97-AF65-F5344CB8AC3E}">
        <p14:creationId xmlns:p14="http://schemas.microsoft.com/office/powerpoint/2010/main" val="20974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– Create scenario question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196752"/>
            <a:ext cx="7037657" cy="4809909"/>
          </a:xfrm>
        </p:spPr>
        <p:txBody>
          <a:bodyPr/>
          <a:lstStyle/>
          <a:p>
            <a:r>
              <a:rPr lang="en-US" dirty="0" smtClean="0"/>
              <a:t>Choose formative or summative setting</a:t>
            </a:r>
          </a:p>
          <a:p>
            <a:r>
              <a:rPr lang="en-US" dirty="0" smtClean="0"/>
              <a:t>Choose a scenario (scaffolding or underpinning)</a:t>
            </a:r>
          </a:p>
          <a:p>
            <a:r>
              <a:rPr lang="en-US" dirty="0" smtClean="0"/>
              <a:t>Formulate a main question</a:t>
            </a:r>
          </a:p>
          <a:p>
            <a:r>
              <a:rPr lang="en-US" dirty="0" smtClean="0"/>
              <a:t>Formulate sub questions </a:t>
            </a:r>
            <a:br>
              <a:rPr lang="en-US" dirty="0" smtClean="0"/>
            </a:br>
            <a:r>
              <a:rPr lang="en-US" sz="1600" dirty="0" smtClean="0"/>
              <a:t>(single or multiple questions per section)</a:t>
            </a:r>
          </a:p>
          <a:p>
            <a:pPr marL="194174" lvl="1" indent="-194174">
              <a:buFontTx/>
              <a:buChar char="•"/>
            </a:pPr>
            <a:r>
              <a:rPr lang="en-GB" sz="2000" dirty="0"/>
              <a:t>Determine which mistakes (do not) weigh heavily.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600" dirty="0" smtClean="0"/>
              <a:t>(partial grading is possible)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Evaluate your scenario question</a:t>
            </a:r>
          </a:p>
          <a:p>
            <a:pPr lvl="1"/>
            <a:r>
              <a:rPr lang="en-US" dirty="0" smtClean="0"/>
              <a:t>Do you make concessions?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3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424" y="1656933"/>
            <a:ext cx="7037657" cy="4364355"/>
          </a:xfrm>
        </p:spPr>
        <p:txBody>
          <a:bodyPr/>
          <a:lstStyle/>
          <a:p>
            <a:r>
              <a:rPr lang="en-US" dirty="0" smtClean="0"/>
              <a:t>Feedback on this session</a:t>
            </a:r>
          </a:p>
          <a:p>
            <a:endParaRPr lang="en-US" dirty="0"/>
          </a:p>
          <a:p>
            <a:r>
              <a:rPr lang="en-US" dirty="0" smtClean="0"/>
              <a:t>Any one interested in a follow up?</a:t>
            </a:r>
            <a:br>
              <a:rPr lang="en-US" dirty="0" smtClean="0"/>
            </a:br>
            <a:r>
              <a:rPr lang="en-US" dirty="0" smtClean="0"/>
              <a:t>(creating exam questions in MapleTA)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425" y="1656933"/>
            <a:ext cx="4880791" cy="4809909"/>
          </a:xfrm>
        </p:spPr>
        <p:txBody>
          <a:bodyPr/>
          <a:lstStyle/>
          <a:p>
            <a:r>
              <a:rPr lang="en-US" dirty="0" smtClean="0"/>
              <a:t>Celine Goedee</a:t>
            </a:r>
            <a:endParaRPr lang="en-US" dirty="0"/>
          </a:p>
          <a:p>
            <a:pPr marL="386116" lvl="1" indent="0">
              <a:buNone/>
            </a:pPr>
            <a:r>
              <a:rPr lang="en-US" dirty="0" smtClean="0"/>
              <a:t>	</a:t>
            </a:r>
            <a:r>
              <a:rPr lang="en-US" sz="2000" dirty="0"/>
              <a:t>Mail: </a:t>
            </a:r>
            <a:r>
              <a:rPr lang="en-US" sz="2000" dirty="0">
                <a:hlinkClick r:id="rId2"/>
              </a:rPr>
              <a:t>c.goedee@tudelft.nl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Meta </a:t>
            </a:r>
            <a:r>
              <a:rPr lang="en-US" dirty="0" err="1" smtClean="0"/>
              <a:t>Keijzer</a:t>
            </a:r>
            <a:r>
              <a:rPr lang="en-US" dirty="0" smtClean="0"/>
              <a:t> – De </a:t>
            </a:r>
            <a:r>
              <a:rPr lang="en-US" dirty="0" err="1" smtClean="0"/>
              <a:t>Ruijter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Blog: </a:t>
            </a:r>
            <a:r>
              <a:rPr lang="en-US" dirty="0" smtClean="0">
                <a:hlinkClick r:id="rId3"/>
              </a:rPr>
              <a:t>https://maderuijter.weblog.tudelft.nl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Mail: </a:t>
            </a:r>
            <a:r>
              <a:rPr lang="en-US" dirty="0" smtClean="0">
                <a:hlinkClick r:id="rId2"/>
              </a:rPr>
              <a:t>m.a.keijzer-deruijter@tudelft.nl</a:t>
            </a:r>
            <a:endParaRPr lang="en-US" dirty="0" smtClean="0"/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645025"/>
            <a:ext cx="1836204" cy="2448272"/>
          </a:xfrm>
          <a:prstGeom prst="rect">
            <a:avLst/>
          </a:prstGeom>
        </p:spPr>
      </p:pic>
      <p:pic>
        <p:nvPicPr>
          <p:cNvPr id="1026" name="Picture 2" descr="Celine Goedee MS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324" y="112474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6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we are</a:t>
            </a:r>
          </a:p>
          <a:p>
            <a:pPr lvl="1"/>
            <a:r>
              <a:rPr lang="en-GB" dirty="0" smtClean="0"/>
              <a:t>Celine Goedee </a:t>
            </a:r>
            <a:r>
              <a:rPr lang="en-GB" dirty="0" smtClean="0"/>
              <a:t>(O&amp;S assessment </a:t>
            </a:r>
            <a:r>
              <a:rPr lang="en-GB" dirty="0" smtClean="0"/>
              <a:t>specialist)</a:t>
            </a:r>
          </a:p>
          <a:p>
            <a:pPr lvl="1"/>
            <a:r>
              <a:rPr lang="en-GB" dirty="0" smtClean="0"/>
              <a:t>Meta Keijzer-de Ruijter </a:t>
            </a:r>
            <a:r>
              <a:rPr lang="en-GB" dirty="0" smtClean="0"/>
              <a:t>(ICT digital </a:t>
            </a:r>
            <a:r>
              <a:rPr lang="en-GB" dirty="0" smtClean="0"/>
              <a:t>assessment specialist - MapleTA)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Our pilot project</a:t>
            </a:r>
          </a:p>
          <a:p>
            <a:pPr lvl="1"/>
            <a:r>
              <a:rPr lang="en-GB" dirty="0" smtClean="0"/>
              <a:t>Improving quality of digital tests using scenario questions</a:t>
            </a:r>
          </a:p>
          <a:p>
            <a:pPr lvl="1"/>
            <a:r>
              <a:rPr lang="en-GB" dirty="0" smtClean="0"/>
              <a:t>Materials Science (2</a:t>
            </a:r>
            <a:r>
              <a:rPr lang="en-GB" baseline="30000" dirty="0" smtClean="0"/>
              <a:t>nd</a:t>
            </a:r>
            <a:r>
              <a:rPr lang="en-GB" dirty="0" smtClean="0"/>
              <a:t> year mechanical engineering)</a:t>
            </a:r>
          </a:p>
          <a:p>
            <a:pPr lvl="1"/>
            <a:r>
              <a:rPr lang="en-GB" dirty="0" smtClean="0"/>
              <a:t>Data from:</a:t>
            </a:r>
          </a:p>
          <a:p>
            <a:pPr lvl="2"/>
            <a:r>
              <a:rPr lang="en-GB" dirty="0"/>
              <a:t>Teacher input</a:t>
            </a:r>
          </a:p>
          <a:p>
            <a:pPr lvl="2"/>
            <a:r>
              <a:rPr lang="en-GB" dirty="0" smtClean="0"/>
              <a:t>Think aloud protocols (practice exams)</a:t>
            </a:r>
          </a:p>
          <a:p>
            <a:pPr lvl="2"/>
            <a:r>
              <a:rPr lang="en-GB" dirty="0" smtClean="0"/>
              <a:t>Student interviews</a:t>
            </a:r>
          </a:p>
          <a:p>
            <a:pPr lvl="2"/>
            <a:r>
              <a:rPr lang="en-GB" dirty="0" smtClean="0"/>
              <a:t>Results and analysis of exam</a:t>
            </a:r>
          </a:p>
          <a:p>
            <a:pPr lvl="2"/>
            <a:r>
              <a:rPr lang="en-GB" dirty="0" err="1" smtClean="0"/>
              <a:t>Evasys</a:t>
            </a:r>
            <a:r>
              <a:rPr lang="en-GB" dirty="0" smtClean="0"/>
              <a:t> results</a:t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7904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Workflow Scenario’s</a:t>
            </a:r>
            <a:endParaRPr lang="nl-NL" sz="25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83532" y="1196751"/>
            <a:ext cx="3808548" cy="5265479"/>
          </a:xfrm>
        </p:spPr>
        <p:txBody>
          <a:bodyPr/>
          <a:lstStyle/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r>
              <a:rPr lang="en-GB" sz="2400" dirty="0" smtClean="0"/>
              <a:t>General set-up:</a:t>
            </a:r>
          </a:p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endParaRPr lang="en-GB" sz="2400" dirty="0" smtClean="0"/>
          </a:p>
          <a:p>
            <a:pPr>
              <a:lnSpc>
                <a:spcPct val="100000"/>
              </a:lnSpc>
              <a:buClr>
                <a:schemeClr val="bg2"/>
              </a:buClr>
            </a:pPr>
            <a:r>
              <a:rPr lang="en-GB" sz="2000" dirty="0" smtClean="0"/>
              <a:t>Question is divided into 2 or more sections</a:t>
            </a:r>
          </a:p>
          <a:p>
            <a:pPr>
              <a:lnSpc>
                <a:spcPct val="100000"/>
              </a:lnSpc>
              <a:buClr>
                <a:schemeClr val="bg2"/>
              </a:buClr>
            </a:pPr>
            <a:r>
              <a:rPr lang="en-GB" sz="2000" dirty="0" smtClean="0"/>
              <a:t>Sections are presented  consecutively</a:t>
            </a:r>
          </a:p>
          <a:p>
            <a:pPr>
              <a:lnSpc>
                <a:spcPct val="100000"/>
              </a:lnSpc>
              <a:buClr>
                <a:schemeClr val="bg2"/>
              </a:buClr>
            </a:pPr>
            <a:r>
              <a:rPr lang="en-GB" sz="2000" dirty="0" smtClean="0"/>
              <a:t>Each section has at least one response field</a:t>
            </a:r>
          </a:p>
          <a:p>
            <a:pPr>
              <a:lnSpc>
                <a:spcPct val="100000"/>
              </a:lnSpc>
              <a:buClr>
                <a:schemeClr val="bg2"/>
              </a:buClr>
            </a:pPr>
            <a:r>
              <a:rPr lang="en-GB" sz="2000" dirty="0" smtClean="0"/>
              <a:t>Each response field must be </a:t>
            </a:r>
            <a:r>
              <a:rPr lang="en-GB" sz="2000" dirty="0" smtClean="0">
                <a:solidFill>
                  <a:srgbClr val="FF0000"/>
                </a:solidFill>
              </a:rPr>
              <a:t>automatically </a:t>
            </a:r>
            <a:r>
              <a:rPr lang="en-GB" sz="2000" dirty="0" smtClean="0">
                <a:solidFill>
                  <a:srgbClr val="FF0000"/>
                </a:solidFill>
              </a:rPr>
              <a:t>gradable</a:t>
            </a:r>
            <a:endParaRPr lang="en-GB" sz="2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Clr>
                <a:schemeClr val="bg2"/>
              </a:buClr>
            </a:pPr>
            <a:r>
              <a:rPr lang="en-GB" sz="2000" dirty="0" smtClean="0"/>
              <a:t>When verifying the response the only 2 options are available:</a:t>
            </a:r>
          </a:p>
          <a:p>
            <a:pPr lvl="1">
              <a:lnSpc>
                <a:spcPct val="100000"/>
              </a:lnSpc>
              <a:buClr>
                <a:schemeClr val="bg2"/>
              </a:buClr>
            </a:pPr>
            <a:r>
              <a:rPr lang="en-GB" sz="1800" dirty="0" smtClean="0"/>
              <a:t>Continue to the next section</a:t>
            </a:r>
            <a:r>
              <a:rPr lang="en-GB" sz="1800" dirty="0" smtClean="0">
                <a:solidFill>
                  <a:srgbClr val="C00000"/>
                </a:solidFill>
              </a:rPr>
              <a:t>* </a:t>
            </a:r>
            <a:r>
              <a:rPr lang="en-GB" sz="1800" dirty="0" smtClean="0"/>
              <a:t>(within the question)</a:t>
            </a:r>
          </a:p>
          <a:p>
            <a:pPr lvl="1">
              <a:lnSpc>
                <a:spcPct val="100000"/>
              </a:lnSpc>
              <a:buClr>
                <a:schemeClr val="bg2"/>
              </a:buClr>
            </a:pPr>
            <a:r>
              <a:rPr lang="en-GB" sz="1800" dirty="0" smtClean="0"/>
              <a:t>Finish</a:t>
            </a:r>
            <a:endParaRPr lang="en-GB" sz="1200" dirty="0" smtClean="0"/>
          </a:p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endParaRPr lang="en-GB" sz="1200" dirty="0" smtClean="0"/>
          </a:p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r>
              <a:rPr lang="en-GB" sz="1800" dirty="0" smtClean="0">
                <a:solidFill>
                  <a:srgbClr val="C00000"/>
                </a:solidFill>
              </a:rPr>
              <a:t>*</a:t>
            </a:r>
            <a:r>
              <a:rPr lang="en-GB" sz="1400" dirty="0"/>
              <a:t>There is no possibility for “parallel” sections: if correct one set of sub questions, if incorrect another set.</a:t>
            </a:r>
          </a:p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endParaRPr lang="en-GB" sz="2500" dirty="0" smtClean="0"/>
          </a:p>
          <a:p>
            <a:pPr marL="0" indent="0">
              <a:buNone/>
            </a:pPr>
            <a:endParaRPr lang="en-GB" sz="22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260648"/>
            <a:ext cx="3779912" cy="620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8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Workflow Scenario’s</a:t>
            </a:r>
            <a:endParaRPr lang="nl-NL" sz="25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75656" y="764704"/>
            <a:ext cx="7189548" cy="864096"/>
          </a:xfrm>
        </p:spPr>
        <p:txBody>
          <a:bodyPr/>
          <a:lstStyle/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endParaRPr lang="en-GB" sz="1800" dirty="0" smtClean="0"/>
          </a:p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r>
              <a:rPr lang="en-GB" sz="1800" dirty="0" smtClean="0"/>
              <a:t>Combining different section outcomes determines the </a:t>
            </a:r>
            <a:r>
              <a:rPr lang="en-GB" sz="1800" dirty="0" smtClean="0"/>
              <a:t>main scenario</a:t>
            </a:r>
            <a:r>
              <a:rPr lang="en-GB" sz="1800" dirty="0" smtClean="0"/>
              <a:t>: </a:t>
            </a:r>
            <a:endParaRPr lang="en-GB" sz="1800" dirty="0" smtClean="0"/>
          </a:p>
          <a:p>
            <a:pPr marL="0" indent="0">
              <a:buNone/>
            </a:pPr>
            <a:endParaRPr lang="en-GB" sz="22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40768"/>
            <a:ext cx="614362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3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40533"/>
            <a:ext cx="7037657" cy="1063242"/>
          </a:xfrm>
        </p:spPr>
        <p:txBody>
          <a:bodyPr/>
          <a:lstStyle/>
          <a:p>
            <a:r>
              <a:rPr lang="en-GB" dirty="0" smtClean="0"/>
              <a:t>Scenario - Scaffolding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162" y="1403775"/>
            <a:ext cx="3847928" cy="4982713"/>
          </a:xfrm>
        </p:spPr>
        <p:txBody>
          <a:bodyPr/>
          <a:lstStyle/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r>
              <a:rPr lang="en-GB" sz="2200" dirty="0" smtClean="0"/>
              <a:t>  </a:t>
            </a:r>
            <a:endParaRPr lang="en-GB" sz="2200" dirty="0"/>
          </a:p>
          <a:p>
            <a:pPr marL="379498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2200" dirty="0" smtClean="0"/>
              <a:t>Main question is posed first </a:t>
            </a:r>
            <a:r>
              <a:rPr lang="en-GB" sz="1200" dirty="0" smtClean="0"/>
              <a:t>(can students figure out a way to solve the problem by themselves?)</a:t>
            </a:r>
          </a:p>
          <a:p>
            <a:pPr marL="379498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2200" dirty="0" smtClean="0"/>
              <a:t>Alternate </a:t>
            </a:r>
            <a:r>
              <a:rPr lang="en-GB" sz="2200" dirty="0"/>
              <a:t>route </a:t>
            </a:r>
            <a:r>
              <a:rPr lang="en-GB" sz="2200" dirty="0" smtClean="0"/>
              <a:t>(Section </a:t>
            </a:r>
            <a:r>
              <a:rPr lang="en-GB" sz="2200" dirty="0"/>
              <a:t>2) checks knowledge </a:t>
            </a:r>
            <a:r>
              <a:rPr lang="en-GB" sz="2200" dirty="0" smtClean="0"/>
              <a:t>through </a:t>
            </a:r>
            <a:r>
              <a:rPr lang="en-GB" sz="2200" dirty="0"/>
              <a:t>a set of additional </a:t>
            </a:r>
            <a:r>
              <a:rPr lang="en-GB" sz="2200" dirty="0" smtClean="0"/>
              <a:t>questions</a:t>
            </a:r>
          </a:p>
          <a:p>
            <a:pPr marL="761150" lvl="1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1800" dirty="0" smtClean="0"/>
              <a:t>Give the necessary equations</a:t>
            </a:r>
          </a:p>
          <a:p>
            <a:pPr marL="761150" lvl="1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1800" dirty="0" smtClean="0"/>
              <a:t>Calculate the parameters you need for the final calculation</a:t>
            </a:r>
          </a:p>
          <a:p>
            <a:pPr marL="761150" lvl="1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1800" dirty="0" smtClean="0"/>
              <a:t>Question that evaluate the knowledge of the critical concepts</a:t>
            </a:r>
            <a:endParaRPr lang="en-GB" sz="1800" dirty="0"/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GB" dirty="0" smtClean="0"/>
              <a:t>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404664"/>
            <a:ext cx="3409310" cy="6103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7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037657" cy="1063242"/>
          </a:xfrm>
        </p:spPr>
        <p:txBody>
          <a:bodyPr/>
          <a:lstStyle/>
          <a:p>
            <a:r>
              <a:rPr lang="en-GB" dirty="0" smtClean="0"/>
              <a:t>Scenario - Underpinning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162" y="1403775"/>
            <a:ext cx="3847928" cy="4982713"/>
          </a:xfrm>
        </p:spPr>
        <p:txBody>
          <a:bodyPr/>
          <a:lstStyle/>
          <a:p>
            <a:pPr marL="0" indent="0">
              <a:lnSpc>
                <a:spcPct val="100000"/>
              </a:lnSpc>
              <a:buClr>
                <a:schemeClr val="bg2"/>
              </a:buClr>
              <a:buNone/>
            </a:pPr>
            <a:r>
              <a:rPr lang="en-GB" sz="2200" dirty="0"/>
              <a:t>Main question is posed </a:t>
            </a:r>
            <a:r>
              <a:rPr lang="en-GB" sz="2200" dirty="0" smtClean="0"/>
              <a:t>first</a:t>
            </a:r>
            <a:br>
              <a:rPr lang="en-GB" sz="2200" dirty="0" smtClean="0"/>
            </a:br>
            <a:endParaRPr lang="en-GB" sz="2200" dirty="0"/>
          </a:p>
          <a:p>
            <a:pPr marL="379498" indent="-379498">
              <a:lnSpc>
                <a:spcPct val="10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GB" sz="2000" dirty="0" smtClean="0"/>
              <a:t>Section </a:t>
            </a:r>
            <a:r>
              <a:rPr lang="en-GB" sz="2000" dirty="0"/>
              <a:t>2 should corroborate knowledge </a:t>
            </a:r>
            <a:r>
              <a:rPr lang="en-GB" sz="2000" dirty="0" smtClean="0"/>
              <a:t>through </a:t>
            </a:r>
            <a:r>
              <a:rPr lang="en-GB" sz="2000" dirty="0"/>
              <a:t>a set of additional </a:t>
            </a:r>
            <a:r>
              <a:rPr lang="en-GB" sz="2000" dirty="0" smtClean="0"/>
              <a:t>questions</a:t>
            </a:r>
            <a:endParaRPr lang="en-GB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335" y="692696"/>
            <a:ext cx="3399169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6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 and disadvantage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196752"/>
            <a:ext cx="7037657" cy="4809909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 err="1" smtClean="0"/>
              <a:t>Advantages</a:t>
            </a: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  <a:p>
            <a:r>
              <a:rPr lang="nl-NL" dirty="0" err="1" smtClean="0"/>
              <a:t>Ability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measure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solve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problem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themselves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sz="1600" dirty="0" err="1" smtClean="0"/>
              <a:t>students</a:t>
            </a:r>
            <a:r>
              <a:rPr lang="nl-NL" sz="1600" dirty="0" smtClean="0"/>
              <a:t> are </a:t>
            </a:r>
            <a:r>
              <a:rPr lang="nl-NL" sz="1600" dirty="0" err="1" smtClean="0"/>
              <a:t>not</a:t>
            </a:r>
            <a:r>
              <a:rPr lang="nl-NL" sz="1600" dirty="0" smtClean="0"/>
              <a:t> </a:t>
            </a:r>
            <a:r>
              <a:rPr lang="nl-NL" sz="1600" dirty="0" err="1" smtClean="0"/>
              <a:t>provided</a:t>
            </a:r>
            <a:r>
              <a:rPr lang="nl-NL" sz="1600" dirty="0" smtClean="0"/>
              <a:t> </a:t>
            </a:r>
            <a:r>
              <a:rPr lang="nl-NL" sz="1600" dirty="0" err="1" smtClean="0"/>
              <a:t>with</a:t>
            </a:r>
            <a:r>
              <a:rPr lang="nl-NL" sz="1600" dirty="0" smtClean="0"/>
              <a:t> the steps </a:t>
            </a:r>
            <a:r>
              <a:rPr lang="nl-NL" sz="1600" dirty="0" err="1" smtClean="0"/>
              <a:t>to</a:t>
            </a:r>
            <a:r>
              <a:rPr lang="nl-NL" sz="1600" dirty="0" smtClean="0"/>
              <a:t> </a:t>
            </a:r>
            <a:r>
              <a:rPr lang="nl-NL" sz="1600" dirty="0" err="1" smtClean="0"/>
              <a:t>solve</a:t>
            </a:r>
            <a:r>
              <a:rPr lang="nl-NL" sz="1600" dirty="0" smtClean="0"/>
              <a:t> </a:t>
            </a:r>
            <a:r>
              <a:rPr lang="nl-NL" sz="1600" dirty="0" err="1" smtClean="0"/>
              <a:t>the</a:t>
            </a:r>
            <a:r>
              <a:rPr lang="nl-NL" sz="1600" dirty="0" smtClean="0"/>
              <a:t> </a:t>
            </a:r>
            <a:r>
              <a:rPr lang="nl-NL" sz="1600" dirty="0" err="1" smtClean="0"/>
              <a:t>problem</a:t>
            </a:r>
            <a:r>
              <a:rPr lang="nl-NL" sz="1600" dirty="0" smtClean="0"/>
              <a:t>)</a:t>
            </a:r>
            <a:endParaRPr lang="nl-NL" dirty="0" smtClean="0"/>
          </a:p>
          <a:p>
            <a:r>
              <a:rPr lang="nl-NL" dirty="0" err="1" smtClean="0"/>
              <a:t>Give</a:t>
            </a:r>
            <a:r>
              <a:rPr lang="nl-NL" dirty="0" smtClean="0"/>
              <a:t> feedback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needed</a:t>
            </a:r>
            <a:r>
              <a:rPr lang="nl-NL" dirty="0" smtClean="0"/>
              <a:t> (</a:t>
            </a:r>
            <a:r>
              <a:rPr lang="nl-NL" dirty="0" err="1" smtClean="0"/>
              <a:t>formative</a:t>
            </a:r>
            <a:r>
              <a:rPr lang="nl-NL" dirty="0" smtClean="0"/>
              <a:t>)</a:t>
            </a:r>
          </a:p>
          <a:p>
            <a:r>
              <a:rPr lang="en-GB" dirty="0" smtClean="0"/>
              <a:t>Students can show their skills in small steps (summative)</a:t>
            </a:r>
            <a:endParaRPr lang="nl-NL" dirty="0" smtClean="0"/>
          </a:p>
          <a:p>
            <a:r>
              <a:rPr lang="en-GB" dirty="0" smtClean="0"/>
              <a:t>In case of mc question: eliminate guessing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2400" dirty="0" err="1"/>
              <a:t>Disadvantages</a:t>
            </a:r>
            <a:endParaRPr lang="nl-NL" sz="2400" dirty="0"/>
          </a:p>
          <a:p>
            <a:r>
              <a:rPr lang="nl-NL" dirty="0" smtClean="0"/>
              <a:t>Limited </a:t>
            </a:r>
            <a:r>
              <a:rPr lang="nl-NL" dirty="0" err="1" smtClean="0"/>
              <a:t>possibility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self</a:t>
            </a:r>
            <a:r>
              <a:rPr lang="nl-NL" dirty="0" smtClean="0"/>
              <a:t> </a:t>
            </a:r>
            <a:r>
              <a:rPr lang="nl-NL" dirty="0" err="1" smtClean="0"/>
              <a:t>correction</a:t>
            </a:r>
            <a:r>
              <a:rPr lang="nl-NL" dirty="0" smtClean="0"/>
              <a:t> </a:t>
            </a:r>
            <a:r>
              <a:rPr lang="nl-NL" dirty="0" err="1" smtClean="0"/>
              <a:t>along</a:t>
            </a:r>
            <a:r>
              <a:rPr lang="nl-NL" dirty="0" smtClean="0"/>
              <a:t> the </a:t>
            </a:r>
            <a:r>
              <a:rPr lang="nl-NL" dirty="0" err="1" smtClean="0"/>
              <a:t>path</a:t>
            </a:r>
            <a:r>
              <a:rPr lang="nl-NL" dirty="0" smtClean="0"/>
              <a:t> of </a:t>
            </a:r>
            <a:r>
              <a:rPr lang="nl-NL" dirty="0" err="1" smtClean="0"/>
              <a:t>solving</a:t>
            </a:r>
            <a:r>
              <a:rPr lang="nl-NL" dirty="0" smtClean="0"/>
              <a:t> a </a:t>
            </a:r>
            <a:r>
              <a:rPr lang="nl-NL" dirty="0" err="1" smtClean="0"/>
              <a:t>problem</a:t>
            </a:r>
            <a:r>
              <a:rPr lang="nl-NL" dirty="0" smtClean="0"/>
              <a:t>.</a:t>
            </a:r>
          </a:p>
          <a:p>
            <a:r>
              <a:rPr lang="en-GB" dirty="0" smtClean="0"/>
              <a:t>Correct programming </a:t>
            </a:r>
            <a:r>
              <a:rPr lang="en-GB" dirty="0" smtClean="0"/>
              <a:t>of the main question is essential, since it might have serious consequences</a:t>
            </a:r>
            <a:endParaRPr lang="nl-NL" dirty="0" smtClean="0"/>
          </a:p>
          <a:p>
            <a:r>
              <a:rPr lang="nl-NL" dirty="0" smtClean="0"/>
              <a:t>Student </a:t>
            </a:r>
            <a:r>
              <a:rPr lang="nl-NL" dirty="0" err="1" smtClean="0"/>
              <a:t>anxiety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getting</a:t>
            </a:r>
            <a:r>
              <a:rPr lang="nl-NL" dirty="0" smtClean="0"/>
              <a:t> </a:t>
            </a:r>
            <a:r>
              <a:rPr lang="nl-NL" dirty="0" err="1" smtClean="0"/>
              <a:t>immediate</a:t>
            </a:r>
            <a:r>
              <a:rPr lang="nl-NL" dirty="0" smtClean="0"/>
              <a:t> feedback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43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 on paper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420888"/>
            <a:ext cx="4288316" cy="3675700"/>
          </a:xfrm>
        </p:spPr>
      </p:pic>
      <p:sp>
        <p:nvSpPr>
          <p:cNvPr id="5" name="TextBox 4"/>
          <p:cNvSpPr txBox="1"/>
          <p:nvPr/>
        </p:nvSpPr>
        <p:spPr>
          <a:xfrm>
            <a:off x="1547664" y="1844824"/>
            <a:ext cx="49118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force </a:t>
            </a:r>
            <a:r>
              <a:rPr lang="en-US" sz="1600" i="1" dirty="0" smtClean="0"/>
              <a:t>F</a:t>
            </a:r>
            <a:r>
              <a:rPr lang="en-US" sz="1600" dirty="0" smtClean="0"/>
              <a:t> = 1000 N works at a given angle of 45° on </a:t>
            </a:r>
          </a:p>
          <a:p>
            <a:r>
              <a:rPr lang="en-US" sz="1600" dirty="0" smtClean="0"/>
              <a:t>a support block of a pneumatic cylinder.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The support block is attached to the surface with bolts </a:t>
            </a:r>
            <a:r>
              <a:rPr lang="en-US" sz="1600" i="1" dirty="0" smtClean="0"/>
              <a:t>A</a:t>
            </a:r>
            <a:r>
              <a:rPr lang="en-US" sz="1600" dirty="0" smtClean="0"/>
              <a:t> and </a:t>
            </a:r>
            <a:r>
              <a:rPr lang="en-US" sz="1600" i="1" dirty="0" smtClean="0"/>
              <a:t>B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Bolt </a:t>
            </a:r>
            <a:r>
              <a:rPr lang="en-US" sz="1600" i="1" dirty="0" smtClean="0"/>
              <a:t>B</a:t>
            </a:r>
            <a:r>
              <a:rPr lang="en-US" sz="1600" dirty="0" smtClean="0"/>
              <a:t> is situated in a notch.</a:t>
            </a:r>
          </a:p>
          <a:p>
            <a:endParaRPr lang="en-US" sz="1600" dirty="0"/>
          </a:p>
          <a:p>
            <a:r>
              <a:rPr lang="en-US" sz="1600" dirty="0" smtClean="0"/>
              <a:t>Calculate the forces on both bolt </a:t>
            </a:r>
            <a:r>
              <a:rPr lang="en-US" sz="1600" i="1" dirty="0" smtClean="0"/>
              <a:t>A</a:t>
            </a:r>
            <a:r>
              <a:rPr lang="en-US" sz="1600" dirty="0" smtClean="0"/>
              <a:t> and Bolt </a:t>
            </a:r>
            <a:r>
              <a:rPr lang="en-US" sz="1600" i="1" dirty="0" smtClean="0"/>
              <a:t>B</a:t>
            </a:r>
            <a:r>
              <a:rPr lang="en-US" sz="1600" dirty="0" smtClean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1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">
  <a:themeElements>
    <a:clrScheme name="">
      <a:dk1>
        <a:srgbClr val="000000"/>
      </a:dk1>
      <a:lt1>
        <a:srgbClr val="FFFFFF"/>
      </a:lt1>
      <a:dk2>
        <a:srgbClr val="000000"/>
      </a:dk2>
      <a:lt2>
        <a:srgbClr val="108BD9"/>
      </a:lt2>
      <a:accent1>
        <a:srgbClr val="ADC610"/>
      </a:accent1>
      <a:accent2>
        <a:srgbClr val="002B60"/>
      </a:accent2>
      <a:accent3>
        <a:srgbClr val="FFFFFF"/>
      </a:accent3>
      <a:accent4>
        <a:srgbClr val="000000"/>
      </a:accent4>
      <a:accent5>
        <a:srgbClr val="D3DFAA"/>
      </a:accent5>
      <a:accent6>
        <a:srgbClr val="002656"/>
      </a:accent6>
      <a:hlink>
        <a:srgbClr val="A10058"/>
      </a:hlink>
      <a:folHlink>
        <a:srgbClr val="66BCAA"/>
      </a:folHlink>
    </a:clrScheme>
    <a:fontScheme name="text">
      <a:majorFont>
        <a:latin typeface="Bookman Old Style"/>
        <a:ea typeface=""/>
        <a:cs typeface=""/>
      </a:majorFont>
      <a:minorFont>
        <a:latin typeface="Tahoma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text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371</Words>
  <Application>Microsoft Office PowerPoint</Application>
  <PresentationFormat>On-screen Show (4:3)</PresentationFormat>
  <Paragraphs>134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text</vt:lpstr>
      <vt:lpstr>Exploring innovative digital assessment questions</vt:lpstr>
      <vt:lpstr>Agenda</vt:lpstr>
      <vt:lpstr>Introduction</vt:lpstr>
      <vt:lpstr>Workflow Scenario’s</vt:lpstr>
      <vt:lpstr>Workflow Scenario’s</vt:lpstr>
      <vt:lpstr>Scenario - Scaffolding</vt:lpstr>
      <vt:lpstr>Scenario - Underpinning</vt:lpstr>
      <vt:lpstr>Advantage and disadvantage</vt:lpstr>
      <vt:lpstr>Example question on paper</vt:lpstr>
      <vt:lpstr>Description Example 1</vt:lpstr>
      <vt:lpstr>Scaffolding example section 1</vt:lpstr>
      <vt:lpstr>Scaffolding example section 2</vt:lpstr>
      <vt:lpstr>Scaffolding example section 3</vt:lpstr>
      <vt:lpstr>Scaffolding example section 4</vt:lpstr>
      <vt:lpstr>Scaffolding example section 5</vt:lpstr>
      <vt:lpstr>Example 2: On paper</vt:lpstr>
      <vt:lpstr>Description Example 2</vt:lpstr>
      <vt:lpstr>Underpinning example section1</vt:lpstr>
      <vt:lpstr>Underpinning example Section 2</vt:lpstr>
      <vt:lpstr>1 – Choose example</vt:lpstr>
      <vt:lpstr>2 – Analyse problem</vt:lpstr>
      <vt:lpstr>3 – Create scenario question </vt:lpstr>
      <vt:lpstr>Wrapping Up</vt:lpstr>
      <vt:lpstr>How to contact us</vt:lpstr>
    </vt:vector>
  </TitlesOfParts>
  <Company>TU 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</dc:title>
  <dc:creator>Meta Keijzer-de Ruijter</dc:creator>
  <cp:lastModifiedBy>Meta Keijzer-de Ruijter</cp:lastModifiedBy>
  <cp:revision>87</cp:revision>
  <cp:lastPrinted>2017-02-01T10:36:50Z</cp:lastPrinted>
  <dcterms:created xsi:type="dcterms:W3CDTF">2015-11-03T11:46:49Z</dcterms:created>
  <dcterms:modified xsi:type="dcterms:W3CDTF">2017-02-01T10:40:42Z</dcterms:modified>
</cp:coreProperties>
</file>