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4" r:id="rId2"/>
  </p:sldMasterIdLst>
  <p:notesMasterIdLst>
    <p:notesMasterId r:id="rId14"/>
  </p:notesMasterIdLst>
  <p:sldIdLst>
    <p:sldId id="256" r:id="rId3"/>
    <p:sldId id="272" r:id="rId4"/>
    <p:sldId id="307" r:id="rId5"/>
    <p:sldId id="308" r:id="rId6"/>
    <p:sldId id="310" r:id="rId7"/>
    <p:sldId id="311" r:id="rId8"/>
    <p:sldId id="306" r:id="rId9"/>
    <p:sldId id="312" r:id="rId10"/>
    <p:sldId id="309" r:id="rId11"/>
    <p:sldId id="257" r:id="rId12"/>
    <p:sldId id="258" r:id="rId13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8">
          <p15:clr>
            <a:srgbClr val="A4A3A4"/>
          </p15:clr>
        </p15:guide>
        <p15:guide id="2" orient="horz" pos="106">
          <p15:clr>
            <a:srgbClr val="A4A3A4"/>
          </p15:clr>
        </p15:guide>
        <p15:guide id="3" orient="horz" pos="2811">
          <p15:clr>
            <a:srgbClr val="A4A3A4"/>
          </p15:clr>
        </p15:guide>
        <p15:guide id="4" pos="391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C35"/>
    <a:srgbClr val="FFFFFF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28216-1F23-4C0D-BB28-5406BC48A1E6}" v="7" dt="2022-11-04T03:59:37.795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84" y="64"/>
      </p:cViewPr>
      <p:guideLst>
        <p:guide orient="horz" pos="928"/>
        <p:guide orient="horz" pos="106"/>
        <p:guide orient="horz" pos="2811"/>
        <p:guide pos="391"/>
        <p:guide pos="56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Key message: Most arable farmers in our sample are short-term viable but not long-term viable (i.e. when accounting for the opportunity costs of capital, most European arable farmers are better off working at minimum national wage than working on farm).</a:t>
            </a:r>
          </a:p>
          <a:p>
            <a:endParaRPr lang="en-GB" dirty="0"/>
          </a:p>
          <a:p>
            <a:r>
              <a:rPr lang="en-GB" dirty="0"/>
              <a:t>Not presented: heterogenous across Europe. Long term viability rates are in general higher in Eastern Europe (Bulgaria, Romania) </a:t>
            </a:r>
            <a:r>
              <a:rPr lang="en-GB" dirty="0">
                <a:sym typeface="Wingdings" panose="05000000000000000000" pitchFamily="2" charset="2"/>
              </a:rPr>
              <a:t> likely due to low minimum wage.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D45D2F-C69D-4D90-B22B-9B2DC58DBD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99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  <p:sp>
        <p:nvSpPr>
          <p:cNvPr id="19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7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607588" y="170100"/>
            <a:ext cx="4284000" cy="4284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78944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337175" y="1473201"/>
            <a:ext cx="2556000" cy="1980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5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3507017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  <p:sp>
        <p:nvSpPr>
          <p:cNvPr id="17" name="Tijdelijke aanduiding voor tekst 21"/>
          <p:cNvSpPr>
            <a:spLocks noGrp="1"/>
          </p:cNvSpPr>
          <p:nvPr>
            <p:ph type="body" sz="quarter" idx="26"/>
          </p:nvPr>
        </p:nvSpPr>
        <p:spPr>
          <a:xfrm>
            <a:off x="6215589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  <p:sp>
        <p:nvSpPr>
          <p:cNvPr id="18" name="Tijdelijke aanduiding voor tekst 21"/>
          <p:cNvSpPr>
            <a:spLocks noGrp="1"/>
          </p:cNvSpPr>
          <p:nvPr>
            <p:ph type="body" sz="quarter" idx="27"/>
          </p:nvPr>
        </p:nvSpPr>
        <p:spPr>
          <a:xfrm>
            <a:off x="3364454" y="3507854"/>
            <a:ext cx="2673132" cy="955446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20713" y="1473201"/>
            <a:ext cx="4059604" cy="2987862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474463"/>
            <a:ext cx="4060800" cy="298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8745" y="1107712"/>
            <a:ext cx="8274430" cy="334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615950" y="166688"/>
            <a:ext cx="4032000" cy="42903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59588" y="166688"/>
            <a:ext cx="4032000" cy="428966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1" y="0"/>
            <a:ext cx="9143999" cy="51435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 bwMode="white">
          <a:xfrm>
            <a:off x="561600" y="172641"/>
            <a:ext cx="8330400" cy="612000"/>
          </a:xfrm>
          <a:noFill/>
          <a:ln w="0"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98238" y="1365481"/>
            <a:ext cx="8394937" cy="30924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620713" y="1473200"/>
            <a:ext cx="8272462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7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6" name="Tijdelijke aanduiding voor afbeelding 24"/>
          <p:cNvSpPr>
            <a:spLocks noGrp="1"/>
          </p:cNvSpPr>
          <p:nvPr>
            <p:ph type="pic" sz="quarter" idx="19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9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0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1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2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1600" y="169210"/>
            <a:ext cx="3816000" cy="972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4598375" y="168357"/>
            <a:ext cx="4294800" cy="4294105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04000" y="1368000"/>
            <a:ext cx="3874036" cy="3091979"/>
          </a:xfrm>
        </p:spPr>
        <p:txBody>
          <a:bodyPr lIns="90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11"/>
            <a:ext cx="7886700" cy="554292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01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858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8401" y="1474788"/>
            <a:ext cx="4051491" cy="298608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364830"/>
            <a:ext cx="4102100" cy="3097633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473200"/>
            <a:ext cx="4102100" cy="298926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3200" y="1368000"/>
            <a:ext cx="4104000" cy="30924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5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493200" y="1368000"/>
            <a:ext cx="8398800" cy="309240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2293449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6" name="Tijdelijke aanduiding voor afbeelding 24"/>
          <p:cNvSpPr>
            <a:spLocks noGrp="1"/>
          </p:cNvSpPr>
          <p:nvPr>
            <p:ph type="pic" sz="quarter" idx="24" hasCustomPrompt="1"/>
          </p:nvPr>
        </p:nvSpPr>
        <p:spPr>
          <a:xfrm>
            <a:off x="3643126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/>
          </p:cNvSpPr>
          <p:nvPr>
            <p:ph type="pic" sz="quarter" idx="25" hasCustomPrompt="1"/>
          </p:nvPr>
        </p:nvSpPr>
        <p:spPr>
          <a:xfrm>
            <a:off x="4992803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/>
          </p:cNvSpPr>
          <p:nvPr>
            <p:ph type="pic" sz="quarter" idx="26" hasCustomPrompt="1"/>
          </p:nvPr>
        </p:nvSpPr>
        <p:spPr>
          <a:xfrm>
            <a:off x="6342480" y="4594924"/>
            <a:ext cx="1116000" cy="455707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2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67564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553175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ijdelijke aanduiding voor afbeelding 24"/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4959012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364849" y="2120875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ijdelijke aanduiding voor tekst 21"/>
          <p:cNvSpPr>
            <a:spLocks noGrp="1"/>
          </p:cNvSpPr>
          <p:nvPr>
            <p:ph type="body" sz="quarter" idx="20"/>
          </p:nvPr>
        </p:nvSpPr>
        <p:spPr>
          <a:xfrm>
            <a:off x="505856" y="1234871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  <p:sp>
        <p:nvSpPr>
          <p:cNvPr id="28" name="Tijdelijke aanduiding voor tekst 21"/>
          <p:cNvSpPr>
            <a:spLocks noGrp="1"/>
          </p:cNvSpPr>
          <p:nvPr>
            <p:ph type="body" sz="quarter" idx="21"/>
          </p:nvPr>
        </p:nvSpPr>
        <p:spPr>
          <a:xfrm>
            <a:off x="505856" y="1648186"/>
            <a:ext cx="8385731" cy="330620"/>
          </a:xfrm>
        </p:spPr>
        <p:txBody>
          <a:bodyPr/>
          <a:lstStyle>
            <a:lvl1pPr marL="0" indent="0">
              <a:lnSpc>
                <a:spcPts val="2000"/>
              </a:lnSpc>
              <a:buNone/>
              <a:defRPr sz="1600"/>
            </a:lvl1pPr>
            <a:lvl2pPr marL="696913" indent="0">
              <a:lnSpc>
                <a:spcPts val="2000"/>
              </a:lnSpc>
              <a:buNone/>
              <a:defRPr sz="1600"/>
            </a:lvl2pPr>
            <a:lvl3pPr marL="1560512" indent="0">
              <a:lnSpc>
                <a:spcPts val="2000"/>
              </a:lnSpc>
              <a:buNone/>
              <a:defRPr sz="1600"/>
            </a:lvl3pPr>
            <a:lvl4pPr marL="2332037" indent="0">
              <a:lnSpc>
                <a:spcPts val="2000"/>
              </a:lnSpc>
              <a:buNone/>
              <a:defRPr sz="1600"/>
            </a:lvl4pPr>
            <a:lvl5pPr marL="3052763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nl-NL"/>
              <a:t>Klik om de modelstijlen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61600" y="169210"/>
            <a:ext cx="8330400" cy="612000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18000" rIns="9144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01567" y="1368000"/>
            <a:ext cx="8391607" cy="30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463600" y="4773600"/>
            <a:ext cx="468000" cy="123188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lnSpc>
                <a:spcPts val="900"/>
              </a:lnSpc>
              <a:defRPr lang="nl-NL" sz="800" smtClean="0">
                <a:latin typeface="Verdana" pitchFamily="34" charset="0"/>
              </a:defRPr>
            </a:lvl1pPr>
          </a:lstStyle>
          <a:p>
            <a:pPr algn="r"/>
            <a:fld id="{F25965E0-7062-474C-8671-DB3A3CE669B0}" type="slidenum">
              <a:rPr lang="nl-NL" smtClean="0"/>
              <a:pPr algn="r"/>
              <a:t>‹#›</a:t>
            </a:fld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98305-051A-4F80-90CC-80F16933EA7C}"/>
              </a:ext>
            </a:extLst>
          </p:cNvPr>
          <p:cNvPicPr>
            <a:picLocks/>
          </p:cNvPicPr>
          <p:nvPr userDrawn="1"/>
        </p:nvPicPr>
        <p:blipFill>
          <a:blip r:embed="rId23"/>
          <a:stretch>
            <a:fillRect/>
          </a:stretch>
        </p:blipFill>
        <p:spPr bwMode="hidden"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3200"/>
        </a:lnSpc>
        <a:spcBef>
          <a:spcPct val="0"/>
        </a:spcBef>
        <a:spcAft>
          <a:spcPct val="0"/>
        </a:spcAft>
        <a:defRPr sz="26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400"/>
        </a:lnSpc>
        <a:spcBef>
          <a:spcPts val="11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400"/>
        </a:lnSpc>
        <a:spcBef>
          <a:spcPts val="9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400"/>
        </a:lnSpc>
        <a:spcBef>
          <a:spcPts val="900"/>
        </a:spcBef>
        <a:spcAft>
          <a:spcPct val="0"/>
        </a:spcAft>
        <a:buSzPct val="115000"/>
        <a:buFont typeface="Verdana" pitchFamily="34" charset="0"/>
        <a:buChar char="●"/>
        <a:defRPr sz="18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2612"/>
            <a:ext cx="7886700" cy="554292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1"/>
            <a:ext cx="7886700" cy="37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29434"/>
            <a:ext cx="9144000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400" b="0" i="0" u="none" strike="noStrike" kern="1200" cap="none" spc="113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68384" y="130191"/>
            <a:ext cx="277122" cy="428177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241181" y="-12491"/>
            <a:ext cx="1225058" cy="482192"/>
            <a:chOff x="-2096383" y="21447"/>
            <a:chExt cx="1633411" cy="642922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427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09" y="387370"/>
              <a:ext cx="5390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 userDrawn="1"/>
        </p:nvSpPr>
        <p:spPr>
          <a:xfrm>
            <a:off x="-9526" y="5219701"/>
            <a:ext cx="1293944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825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161402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987200"/>
          </a:xfrm>
        </p:spPr>
        <p:txBody>
          <a:bodyPr/>
          <a:lstStyle/>
          <a:p>
            <a:r>
              <a:rPr lang="en-GB" dirty="0"/>
              <a:t>Investigating the resilience and viability of European arable farms</a:t>
            </a:r>
          </a:p>
        </p:txBody>
      </p:sp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1746" y="2033789"/>
            <a:ext cx="2340000" cy="2340000"/>
          </a:xfrm>
        </p:spPr>
      </p:pic>
      <p:pic>
        <p:nvPicPr>
          <p:cNvPr id="14" name="Tijdelijke aanduiding voor afbeelding 1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7583" y="2033789"/>
            <a:ext cx="2340000" cy="2340000"/>
          </a:xfrm>
        </p:spPr>
      </p:pic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3420" y="2033789"/>
            <a:ext cx="2340000" cy="23400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sz="1600" i="1" dirty="0">
                <a:solidFill>
                  <a:schemeClr val="tx1"/>
                </a:solidFill>
              </a:rPr>
              <a:t>Thomas Slijper, Yann de Mey</a:t>
            </a:r>
            <a:r>
              <a:rPr lang="en-GB" sz="1600" b="1" i="1" dirty="0">
                <a:solidFill>
                  <a:schemeClr val="tx1"/>
                </a:solidFill>
              </a:rPr>
              <a:t>, </a:t>
            </a:r>
            <a:r>
              <a:rPr lang="en-GB" sz="1600" i="1" dirty="0">
                <a:solidFill>
                  <a:schemeClr val="tx1"/>
                </a:solidFill>
              </a:rPr>
              <a:t>and Miranda Meuwissen </a:t>
            </a:r>
            <a:endParaRPr lang="en-GB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BF028-D032-4F9F-8DCD-96DE5F0ED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086646"/>
            <a:ext cx="8398800" cy="3092400"/>
          </a:xfrm>
        </p:spPr>
        <p:txBody>
          <a:bodyPr/>
          <a:lstStyle/>
          <a:p>
            <a:r>
              <a:rPr lang="en-GB" dirty="0"/>
              <a:t>Network building and expanding (also beyond duration of </a:t>
            </a:r>
            <a:r>
              <a:rPr lang="en-GB" dirty="0" err="1"/>
              <a:t>DeSIRE</a:t>
            </a:r>
            <a:r>
              <a:rPr lang="en-GB" dirty="0"/>
              <a:t>)</a:t>
            </a:r>
          </a:p>
          <a:p>
            <a:r>
              <a:rPr lang="en-GB" dirty="0"/>
              <a:t>Regular opportunities for providing and receiving feedback (soundboard)</a:t>
            </a:r>
          </a:p>
          <a:p>
            <a:r>
              <a:rPr lang="en-GB" dirty="0"/>
              <a:t>Opportunities for training (such as the workshop for Resilience Engineers)</a:t>
            </a:r>
          </a:p>
          <a:p>
            <a:r>
              <a:rPr lang="en-GB" dirty="0"/>
              <a:t>Joint scientific publications</a:t>
            </a:r>
          </a:p>
          <a:p>
            <a:r>
              <a:rPr lang="en-GB" dirty="0"/>
              <a:t>Joint work on grant applications </a:t>
            </a:r>
          </a:p>
          <a:p>
            <a:r>
              <a:rPr lang="en-GB" dirty="0"/>
              <a:t>Interesting seminars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D502C1-C6BD-4F48-BE8B-527AA25C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the </a:t>
            </a:r>
            <a:r>
              <a:rPr lang="en-GB" dirty="0" err="1"/>
              <a:t>DeSIRE</a:t>
            </a:r>
            <a:r>
              <a:rPr lang="en-GB" dirty="0"/>
              <a:t> Agri Working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B73C9-A8B7-4C79-AEDF-C602A939C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67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F8DC00-1D16-4A28-A840-4671BE0EF3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00" y="1135883"/>
            <a:ext cx="8398800" cy="3092400"/>
          </a:xfrm>
        </p:spPr>
        <p:txBody>
          <a:bodyPr/>
          <a:lstStyle/>
          <a:p>
            <a:r>
              <a:rPr lang="en-GB" dirty="0"/>
              <a:t>Title: High-tech &amp; data-driven agri-food system of the future</a:t>
            </a:r>
          </a:p>
          <a:p>
            <a:r>
              <a:rPr lang="en-GB" dirty="0"/>
              <a:t>Aim: Linking </a:t>
            </a:r>
            <a:r>
              <a:rPr lang="en-GB" u="sng" dirty="0"/>
              <a:t>local consumer</a:t>
            </a:r>
            <a:r>
              <a:rPr lang="en-GB" dirty="0"/>
              <a:t> wishes in a </a:t>
            </a:r>
            <a:r>
              <a:rPr lang="en-GB" u="sng" dirty="0"/>
              <a:t>smart &amp; appealing</a:t>
            </a:r>
            <a:r>
              <a:rPr lang="en-GB" dirty="0"/>
              <a:t> way with local production of fruits and vegetables in </a:t>
            </a:r>
            <a:r>
              <a:rPr lang="en-GB" u="sng" dirty="0"/>
              <a:t>protected environments</a:t>
            </a:r>
          </a:p>
          <a:p>
            <a:r>
              <a:rPr lang="en-GB" dirty="0"/>
              <a:t>Consortium with (</a:t>
            </a:r>
            <a:r>
              <a:rPr lang="en-GB" dirty="0" err="1"/>
              <a:t>ao</a:t>
            </a:r>
            <a:r>
              <a:rPr lang="en-GB" dirty="0"/>
              <a:t>) HBOs</a:t>
            </a:r>
          </a:p>
          <a:p>
            <a:r>
              <a:rPr lang="en-GB" dirty="0"/>
              <a:t>Highlights: Joint-use case, chain game, city events</a:t>
            </a:r>
          </a:p>
          <a:p>
            <a:r>
              <a:rPr lang="en-GB" dirty="0"/>
              <a:t>Positions: 5 tenure trackers, 5 PhDs, 2 postdocs*, 1 data steward*, 1 scientific programmer*, 1 graphical designer* </a:t>
            </a:r>
            <a:r>
              <a:rPr lang="en-GB" sz="1050" dirty="0"/>
              <a:t>(*part-time)</a:t>
            </a:r>
          </a:p>
          <a:p>
            <a:r>
              <a:rPr lang="en-GB" dirty="0"/>
              <a:t>Contact: miranda.meuwissen@wur.nl</a:t>
            </a:r>
            <a:endParaRPr lang="en-GB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5B619-FD10-4725-9DA7-E98BF4E5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4TU-HTSF 2023/28: Redesign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6E5D4-3A36-435A-BD2C-8A6CD20D8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04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DA511A-C7CB-4FD5-B7EC-63BA86C9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1510"/>
          </a:xfrm>
        </p:spPr>
        <p:txBody>
          <a:bodyPr/>
          <a:lstStyle/>
          <a:p>
            <a:r>
              <a:rPr lang="en-GB" sz="2400" dirty="0"/>
              <a:t>What does the future of food and farming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DAEDC-FC1A-45A2-AD2A-B4893A8F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2</a:t>
            </a:fld>
            <a:endParaRPr lang="nl-NL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6754A9-702C-4397-BAB6-51E5BEE826B8}"/>
              </a:ext>
            </a:extLst>
          </p:cNvPr>
          <p:cNvGrpSpPr/>
          <p:nvPr/>
        </p:nvGrpSpPr>
        <p:grpSpPr>
          <a:xfrm>
            <a:off x="2140502" y="1115569"/>
            <a:ext cx="4375687" cy="3283182"/>
            <a:chOff x="1038537" y="2257016"/>
            <a:chExt cx="7648288" cy="46360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916AC2-4221-4635-8A77-D175DE361832}"/>
                </a:ext>
              </a:extLst>
            </p:cNvPr>
            <p:cNvGrpSpPr/>
            <p:nvPr/>
          </p:nvGrpSpPr>
          <p:grpSpPr>
            <a:xfrm>
              <a:off x="1038537" y="2257016"/>
              <a:ext cx="7648288" cy="4636002"/>
              <a:chOff x="409766" y="2179569"/>
              <a:chExt cx="5431637" cy="3840337"/>
            </a:xfrm>
          </p:grpSpPr>
          <p:pic>
            <p:nvPicPr>
              <p:cNvPr id="8" name="Picture 2" descr="Afbeeldingsresultaat voor CAP reform resilience">
                <a:extLst>
                  <a:ext uri="{FF2B5EF4-FFF2-40B4-BE49-F238E27FC236}">
                    <a16:creationId xmlns:a16="http://schemas.microsoft.com/office/drawing/2014/main" id="{049E607F-AC2D-4CB6-84E6-DBC82BEF4A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766" y="2179569"/>
                <a:ext cx="5431637" cy="3840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4A33011-8180-4C07-8305-2273A5383544}"/>
                  </a:ext>
                </a:extLst>
              </p:cNvPr>
              <p:cNvSpPr/>
              <p:nvPr/>
            </p:nvSpPr>
            <p:spPr>
              <a:xfrm>
                <a:off x="987972" y="3685336"/>
                <a:ext cx="2443462" cy="82880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8DCA11-B6DF-4D5C-926F-FB1F56D7F7AA}"/>
                </a:ext>
              </a:extLst>
            </p:cNvPr>
            <p:cNvSpPr/>
            <p:nvPr/>
          </p:nvSpPr>
          <p:spPr>
            <a:xfrm>
              <a:off x="2228350" y="3095861"/>
              <a:ext cx="3064998" cy="100051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305EF-F942-4334-B4F6-9AABD87078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2000" y="1404286"/>
            <a:ext cx="3103440" cy="3036360"/>
          </a:xfrm>
        </p:spPr>
        <p:txBody>
          <a:bodyPr/>
          <a:lstStyle/>
          <a:p>
            <a:r>
              <a:rPr lang="en-GB" dirty="0"/>
              <a:t>Most of the budget is spent on direct payments (more than 270 billion EUR in 2013-2020).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7B697-F32C-407F-B219-C1346E4C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EU’s Common Agricultural policy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1CF1C-3F45-4C8A-A0D3-B2AAF151E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3</a:t>
            </a:fld>
            <a:endParaRPr lang="nl-NL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0C7480-D114-4B6A-A5FC-F9BD6375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43" y="927814"/>
            <a:ext cx="5484457" cy="384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7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14A2B-6EF1-46E3-9363-56C0B57767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4</a:t>
            </a:fld>
            <a:endParaRPr lang="nl-NL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BD2A568-F7FA-460A-906A-5F778A8E59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6B95592-53AA-43A3-96B2-D480CF0D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1232"/>
            <a:ext cx="9144000" cy="41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2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E117E1-CD4D-48BC-84BA-4623D39F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Assessing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CB78A-E5DA-44E9-B50A-A28CCE0BD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5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3A07C-8509-491D-A340-8D9B97D9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746042"/>
            <a:ext cx="4761893" cy="4040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D0FABC-82AE-4B9A-999A-5EF58CA913E9}"/>
              </a:ext>
            </a:extLst>
          </p:cNvPr>
          <p:cNvSpPr txBox="1"/>
          <p:nvPr/>
        </p:nvSpPr>
        <p:spPr>
          <a:xfrm>
            <a:off x="5671457" y="4820401"/>
            <a:ext cx="34471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Meuwissen et  al, 2019, Ag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B10F96-957C-4344-9AFD-B2DE571DE012}"/>
              </a:ext>
            </a:extLst>
          </p:cNvPr>
          <p:cNvSpPr/>
          <p:nvPr/>
        </p:nvSpPr>
        <p:spPr>
          <a:xfrm>
            <a:off x="1161143" y="3171371"/>
            <a:ext cx="6233886" cy="161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02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AC9B0B53-B7E4-42C5-B9C2-9F35FDB7E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28" t="11711" r="-976" b="9584"/>
          <a:stretch/>
        </p:blipFill>
        <p:spPr>
          <a:xfrm>
            <a:off x="3033915" y="746041"/>
            <a:ext cx="3259686" cy="4169265"/>
          </a:xfrm>
          <a:prstGeom prst="rect">
            <a:avLst/>
          </a:prstGeom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7D581083-1F54-4567-8545-ED16D4E54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0" t="10724" r="6916" b="10124"/>
          <a:stretch/>
        </p:blipFill>
        <p:spPr>
          <a:xfrm>
            <a:off x="6148662" y="727523"/>
            <a:ext cx="2914136" cy="4169265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EDC36D58-8642-4266-887F-BBD0A9C17D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2" t="11429" b="12293"/>
          <a:stretch/>
        </p:blipFill>
        <p:spPr>
          <a:xfrm>
            <a:off x="124102" y="809547"/>
            <a:ext cx="3165022" cy="392337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0B24F15-A527-4CDB-883F-6CD2D279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How resilient are European arable farms?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DE6FA-648F-4AE2-B408-38DE387C15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6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B4F67-65EB-4D7D-B7F6-715D3936949C}"/>
              </a:ext>
            </a:extLst>
          </p:cNvPr>
          <p:cNvSpPr txBox="1"/>
          <p:nvPr/>
        </p:nvSpPr>
        <p:spPr>
          <a:xfrm>
            <a:off x="7038201" y="4835194"/>
            <a:ext cx="230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Slijper et al, 2022, ERAE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4A651-E227-43F9-B757-47D151DB7F2D}"/>
              </a:ext>
            </a:extLst>
          </p:cNvPr>
          <p:cNvSpPr txBox="1"/>
          <p:nvPr/>
        </p:nvSpPr>
        <p:spPr>
          <a:xfrm>
            <a:off x="329210" y="836167"/>
            <a:ext cx="2609664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Robustness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27F90C-6042-40C6-97E7-EC92C4376F11}"/>
              </a:ext>
            </a:extLst>
          </p:cNvPr>
          <p:cNvSpPr txBox="1"/>
          <p:nvPr/>
        </p:nvSpPr>
        <p:spPr>
          <a:xfrm>
            <a:off x="3135311" y="836167"/>
            <a:ext cx="2609664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Adaptation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1A339C-1B14-4B31-88FC-2998B0DA95BF}"/>
              </a:ext>
            </a:extLst>
          </p:cNvPr>
          <p:cNvSpPr txBox="1"/>
          <p:nvPr/>
        </p:nvSpPr>
        <p:spPr>
          <a:xfrm>
            <a:off x="6293601" y="809547"/>
            <a:ext cx="2609664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60406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1AA7-B930-4E3D-A18C-14BA83A0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30" y="172641"/>
            <a:ext cx="7103600" cy="593738"/>
          </a:xfrm>
        </p:spPr>
        <p:txBody>
          <a:bodyPr/>
          <a:lstStyle/>
          <a:p>
            <a:r>
              <a:rPr lang="en-GB" dirty="0"/>
              <a:t>How viable are European arable farms?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67727-E62F-4520-8EDF-C89B554F2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en-GB" smtClean="0"/>
              <a:pPr algn="r"/>
              <a:t>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41178-C089-43A3-A746-F360DD82A041}"/>
              </a:ext>
            </a:extLst>
          </p:cNvPr>
          <p:cNvSpPr txBox="1"/>
          <p:nvPr/>
        </p:nvSpPr>
        <p:spPr>
          <a:xfrm>
            <a:off x="5257287" y="1617048"/>
            <a:ext cx="3674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7.5 out of 10 European arable farms are short-term viable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07E43-77C4-450D-B15F-C1C6023BE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8" y="1407885"/>
            <a:ext cx="4512947" cy="1028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888C6F-6791-4631-BD43-F28E823AB1FD}"/>
              </a:ext>
            </a:extLst>
          </p:cNvPr>
          <p:cNvSpPr txBox="1"/>
          <p:nvPr/>
        </p:nvSpPr>
        <p:spPr>
          <a:xfrm>
            <a:off x="5184714" y="3366137"/>
            <a:ext cx="381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 out of 10 European arable farm(er)s are long-term viable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57DF41-4E6E-4A21-BE77-86708558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88" y="3172923"/>
            <a:ext cx="4722826" cy="10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51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B57EFD-BFD1-492A-81E2-A475060B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Do direct payments support farm viability?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376D7-CE97-4612-AFB3-FC1E2ABA78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8</a:t>
            </a:fld>
            <a:endParaRPr lang="nl-NL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614CA23-A2E3-4A22-8992-9BACAD77B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9" t="12936" r="28395" b="3290"/>
          <a:stretch/>
        </p:blipFill>
        <p:spPr>
          <a:xfrm>
            <a:off x="454553" y="1152070"/>
            <a:ext cx="3080571" cy="3725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8CF30-347C-485C-8681-BACE54B4FE86}"/>
              </a:ext>
            </a:extLst>
          </p:cNvPr>
          <p:cNvSpPr txBox="1"/>
          <p:nvPr/>
        </p:nvSpPr>
        <p:spPr>
          <a:xfrm>
            <a:off x="478150" y="883174"/>
            <a:ext cx="313228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Short-term viability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7CF01763-49DB-41DC-84A6-D34B6C6C2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82" t="16571" r="28494" b="2883"/>
          <a:stretch/>
        </p:blipFill>
        <p:spPr>
          <a:xfrm>
            <a:off x="5648475" y="1125738"/>
            <a:ext cx="3283125" cy="38485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4854A4-8A7E-45CA-9A59-E018F07F447A}"/>
              </a:ext>
            </a:extLst>
          </p:cNvPr>
          <p:cNvSpPr txBox="1"/>
          <p:nvPr/>
        </p:nvSpPr>
        <p:spPr>
          <a:xfrm>
            <a:off x="6011714" y="858664"/>
            <a:ext cx="3132286" cy="302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>
                <a:latin typeface="Verdana" pitchFamily="34" charset="0"/>
              </a:rPr>
              <a:t>Long-term viability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E4FF87-54DD-4594-B593-1269A454A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02" y="1879423"/>
            <a:ext cx="2022395" cy="84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7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414FDF-A99E-469C-95B0-A8E2EF122D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Trade-off between maintaining status-quo (robustness) and the ability to change (adaptation and transformation)</a:t>
            </a:r>
          </a:p>
          <a:p>
            <a:r>
              <a:rPr lang="en-GB" dirty="0"/>
              <a:t>75% of the arable farms is short-term viable but only 42.5% is long-term viable</a:t>
            </a:r>
          </a:p>
          <a:p>
            <a:r>
              <a:rPr lang="en-GB" dirty="0"/>
              <a:t>Heterogenous effects of direct payments on farm viability, there is heterogeneity over space time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83E32-44C6-49F1-8D1E-80FE19167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00" y="169210"/>
            <a:ext cx="8330400" cy="576832"/>
          </a:xfrm>
        </p:spPr>
        <p:txBody>
          <a:bodyPr/>
          <a:lstStyle/>
          <a:p>
            <a:r>
              <a:rPr lang="en-GB" dirty="0"/>
              <a:t>Take home messages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37B5A-970B-4749-BE7A-49014CA9B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25965E0-7062-474C-8671-DB3A3CE669B0}" type="slidenum">
              <a:rPr lang="nl-NL" smtClean="0"/>
              <a:pPr algn="r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399517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401</Words>
  <Application>Microsoft Office PowerPoint</Application>
  <PresentationFormat>On-screen Show (16:9)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Open Sans</vt:lpstr>
      <vt:lpstr>Verdana</vt:lpstr>
      <vt:lpstr>Wingdings</vt:lpstr>
      <vt:lpstr>WUR</vt:lpstr>
      <vt:lpstr>Template PresentationGO Dark</vt:lpstr>
      <vt:lpstr>Investigating the resilience and viability of European arable farms</vt:lpstr>
      <vt:lpstr>What does the future of food and farming look like?</vt:lpstr>
      <vt:lpstr>EU’s Common Agricultural policy in practice</vt:lpstr>
      <vt:lpstr>PowerPoint Presentation</vt:lpstr>
      <vt:lpstr>Assessing resilience</vt:lpstr>
      <vt:lpstr>How resilient are European arable farms?</vt:lpstr>
      <vt:lpstr>How viable are European arable farms?</vt:lpstr>
      <vt:lpstr>Do direct payments support farm viability? </vt:lpstr>
      <vt:lpstr>Take home messages</vt:lpstr>
      <vt:lpstr>Impact of the DeSIRE Agri Working Group</vt:lpstr>
      <vt:lpstr>4TU-HTSF 2023/28: Redesign</vt:lpstr>
    </vt:vector>
  </TitlesOfParts>
  <Company>Wageningen University &amp;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Slijper, Thomas</dc:creator>
  <cp:lastModifiedBy>Slijper, Thomas  </cp:lastModifiedBy>
  <cp:revision>309</cp:revision>
  <dcterms:created xsi:type="dcterms:W3CDTF">2011-09-29T08:30:03Z</dcterms:created>
  <dcterms:modified xsi:type="dcterms:W3CDTF">2022-11-04T04:10:44Z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WHUKW</vt:lpwstr>
  </property>
</Properties>
</file>