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72" r:id="rId6"/>
    <p:sldId id="287" r:id="rId7"/>
    <p:sldId id="274" r:id="rId8"/>
    <p:sldId id="275" r:id="rId9"/>
    <p:sldId id="276" r:id="rId10"/>
    <p:sldId id="278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5143500" type="screen16x9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8">
          <p15:clr>
            <a:srgbClr val="A4A3A4"/>
          </p15:clr>
        </p15:guide>
        <p15:guide id="2" orient="horz" pos="105">
          <p15:clr>
            <a:srgbClr val="A4A3A4"/>
          </p15:clr>
        </p15:guide>
        <p15:guide id="3" orient="horz" pos="2810">
          <p15:clr>
            <a:srgbClr val="A4A3A4"/>
          </p15:clr>
        </p15:guide>
        <p15:guide id="4" pos="388">
          <p15:clr>
            <a:srgbClr val="A4A3A4"/>
          </p15:clr>
        </p15:guide>
        <p15:guide id="5" pos="5601">
          <p15:clr>
            <a:srgbClr val="A4A3A4"/>
          </p15:clr>
        </p15:guide>
        <p15:guide id="6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5D07"/>
    <a:srgbClr val="FF5050"/>
    <a:srgbClr val="D5D2CA"/>
    <a:srgbClr val="3F9C35"/>
    <a:srgbClr val="FFFFFF"/>
    <a:srgbClr val="34B233"/>
    <a:srgbClr val="000000"/>
    <a:srgbClr val="292929"/>
    <a:srgbClr val="005172"/>
    <a:srgbClr val="6A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E6D11-0783-4D64-BA1E-2DD6E06AE8E5}" v="13" dt="2022-11-03T07:04:38.377"/>
  </p1510:revLst>
</p1510:revInfo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FD4443E-F989-4FC4-A0C8-D5A2AF1F390B}" styleName="Stijl, donker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ijl, donker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68" y="64"/>
      </p:cViewPr>
      <p:guideLst>
        <p:guide orient="horz" pos="928"/>
        <p:guide orient="horz" pos="105"/>
        <p:guide orient="horz" pos="2810"/>
        <p:guide pos="388"/>
        <p:guide pos="5601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77C93-F9CF-4927-9F50-055434CC2C4C}" type="datetimeFigureOut">
              <a:rPr lang="nl-NL" smtClean="0"/>
              <a:t>3-11-2022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4D53B-2A5F-46DB-9092-7AB52C1222F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86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22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91504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3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553175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4" name="Tijdelijke aanduiding voor afbeelding 24"/>
          <p:cNvSpPr>
            <a:spLocks noGrp="1" noChangeAspect="1"/>
          </p:cNvSpPr>
          <p:nvPr>
            <p:ph type="pic" sz="quarter" idx="28"/>
          </p:nvPr>
        </p:nvSpPr>
        <p:spPr bwMode="auto">
          <a:xfrm>
            <a:off x="4959012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5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364849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26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1234871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27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505856" y="1648186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23983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vierkant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607588" y="170100"/>
            <a:ext cx="4284000" cy="4284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723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oto's met ond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14" name="Titel 1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1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5925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3476550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6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6337175" y="1473201"/>
            <a:ext cx="2556000" cy="1980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7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3507017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8" name="Tijdelijke aanduiding voor tekst 21"/>
          <p:cNvSpPr>
            <a:spLocks noGrp="1"/>
          </p:cNvSpPr>
          <p:nvPr>
            <p:ph type="body" sz="quarter" idx="26"/>
          </p:nvPr>
        </p:nvSpPr>
        <p:spPr>
          <a:xfrm>
            <a:off x="6215589" y="3507854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9" name="Tijdelijke aanduiding voor tekst 21"/>
          <p:cNvSpPr>
            <a:spLocks noGrp="1"/>
          </p:cNvSpPr>
          <p:nvPr>
            <p:ph type="body" sz="quarter" idx="27"/>
          </p:nvPr>
        </p:nvSpPr>
        <p:spPr>
          <a:xfrm>
            <a:off x="3364454" y="3507854"/>
            <a:ext cx="2673132" cy="955446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79103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2 vierkante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20713" y="1473201"/>
            <a:ext cx="4059604" cy="2987862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474463"/>
            <a:ext cx="4060800" cy="298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432627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t grot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8745" y="1107712"/>
            <a:ext cx="8274430" cy="334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17801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taande foto's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615950" y="166688"/>
            <a:ext cx="4032000" cy="42903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59588" y="166688"/>
            <a:ext cx="4032000" cy="428966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447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gray">
          <a:xfrm>
            <a:off x="1" y="0"/>
            <a:ext cx="9143999" cy="51435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white">
          <a:xfrm>
            <a:off x="561600" y="172641"/>
            <a:ext cx="8330400" cy="576832"/>
          </a:xfrm>
          <a:noFill/>
          <a:ln w="0">
            <a:gradFill>
              <a:gsLst>
                <a:gs pos="0">
                  <a:schemeClr val="bg1"/>
                </a:gs>
                <a:gs pos="1000">
                  <a:schemeClr val="bg1">
                    <a:alpha val="0"/>
                  </a:schemeClr>
                </a:gs>
                <a:gs pos="99000">
                  <a:srgbClr val="FFFFFF">
                    <a:alpha val="0"/>
                  </a:srgbClr>
                </a:gs>
                <a:gs pos="100000">
                  <a:schemeClr val="bg1"/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628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158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93200" y="1368000"/>
            <a:ext cx="8398800" cy="3092400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3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615951" y="1473199"/>
            <a:ext cx="8275638" cy="298767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337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/tussenslide met ron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598375" y="168357"/>
            <a:ext cx="4294800" cy="4294105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9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0345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e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83988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dslide met meerder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>
          <a:xfrm>
            <a:off x="561600" y="168288"/>
            <a:ext cx="3816000" cy="987200"/>
          </a:xfrm>
        </p:spPr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4598375" y="168357"/>
            <a:ext cx="4294800" cy="4294105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11" name="Tijdelijke aanduiding voor afbeelding 24"/>
          <p:cNvSpPr>
            <a:spLocks noGrp="1"/>
          </p:cNvSpPr>
          <p:nvPr>
            <p:ph type="pic" sz="quarter" idx="28" hasCustomPrompt="1"/>
          </p:nvPr>
        </p:nvSpPr>
        <p:spPr>
          <a:xfrm>
            <a:off x="2293449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6" name="Tijdelijke aanduiding voor afbeelding 24"/>
          <p:cNvSpPr>
            <a:spLocks noGrp="1"/>
          </p:cNvSpPr>
          <p:nvPr>
            <p:ph type="pic" sz="quarter" idx="24" hasCustomPrompt="1"/>
          </p:nvPr>
        </p:nvSpPr>
        <p:spPr>
          <a:xfrm>
            <a:off x="3643126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8" name="Tijdelijke aanduiding voor afbeelding 24"/>
          <p:cNvSpPr>
            <a:spLocks noGrp="1"/>
          </p:cNvSpPr>
          <p:nvPr>
            <p:ph type="pic" sz="quarter" idx="25" hasCustomPrompt="1"/>
          </p:nvPr>
        </p:nvSpPr>
        <p:spPr>
          <a:xfrm>
            <a:off x="4992803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9" name="Tijdelijke aanduiding voor afbeelding 24"/>
          <p:cNvSpPr>
            <a:spLocks noGrp="1"/>
          </p:cNvSpPr>
          <p:nvPr>
            <p:ph type="pic" sz="quarter" idx="26" hasCustomPrompt="1"/>
          </p:nvPr>
        </p:nvSpPr>
        <p:spPr>
          <a:xfrm>
            <a:off x="6342480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20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504000" y="1368000"/>
            <a:ext cx="3874036" cy="3091979"/>
          </a:xfrm>
        </p:spPr>
        <p:txBody>
          <a:bodyPr lIns="90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126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tekst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786175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49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8401" y="1474788"/>
            <a:ext cx="4051491" cy="298608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2950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791075" y="1359936"/>
            <a:ext cx="4100513" cy="3100939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8954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kader met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4791075" y="1471727"/>
            <a:ext cx="4100513" cy="298914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93200" y="1368000"/>
            <a:ext cx="4104000" cy="30924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62839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5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493200" y="1368000"/>
            <a:ext cx="8398800" cy="309240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75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meerder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Klik om de stijl </a:t>
            </a:r>
            <a:r>
              <a:rPr lang="nl-NL"/>
              <a:t>te bewerken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sp>
        <p:nvSpPr>
          <p:cNvPr id="31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91504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2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553175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3" name="Tijdelijke aanduiding voor afbeelding 24"/>
          <p:cNvSpPr>
            <a:spLocks noGrp="1" noChangeAspect="1"/>
          </p:cNvSpPr>
          <p:nvPr>
            <p:ph type="pic" sz="quarter" idx="28"/>
          </p:nvPr>
        </p:nvSpPr>
        <p:spPr bwMode="auto">
          <a:xfrm>
            <a:off x="4959012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4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364849" y="2120875"/>
            <a:ext cx="2340000" cy="234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</a:p>
        </p:txBody>
      </p:sp>
      <p:sp>
        <p:nvSpPr>
          <p:cNvPr id="35" name="Tijdelijke aanduiding voor tekst 21"/>
          <p:cNvSpPr>
            <a:spLocks noGrp="1"/>
          </p:cNvSpPr>
          <p:nvPr>
            <p:ph type="body" sz="quarter" idx="20"/>
          </p:nvPr>
        </p:nvSpPr>
        <p:spPr>
          <a:xfrm>
            <a:off x="505856" y="1234871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36" name="Tijdelijke aanduiding voor tekst 21"/>
          <p:cNvSpPr>
            <a:spLocks noGrp="1"/>
          </p:cNvSpPr>
          <p:nvPr>
            <p:ph type="body" sz="quarter" idx="21"/>
          </p:nvPr>
        </p:nvSpPr>
        <p:spPr>
          <a:xfrm>
            <a:off x="505856" y="1648186"/>
            <a:ext cx="8385731" cy="330620"/>
          </a:xfrm>
        </p:spPr>
        <p:txBody>
          <a:bodyPr/>
          <a:lstStyle>
            <a:lvl1pPr marL="0" indent="0">
              <a:lnSpc>
                <a:spcPts val="2000"/>
              </a:lnSpc>
              <a:buNone/>
              <a:defRPr sz="1600"/>
            </a:lvl1pPr>
            <a:lvl2pPr marL="696913" indent="0">
              <a:lnSpc>
                <a:spcPts val="2000"/>
              </a:lnSpc>
              <a:buNone/>
              <a:defRPr sz="1600"/>
            </a:lvl2pPr>
            <a:lvl3pPr marL="1560512" indent="0">
              <a:lnSpc>
                <a:spcPts val="2000"/>
              </a:lnSpc>
              <a:buNone/>
              <a:defRPr sz="1600"/>
            </a:lvl3pPr>
            <a:lvl4pPr marL="2332037" indent="0">
              <a:lnSpc>
                <a:spcPts val="2000"/>
              </a:lnSpc>
              <a:buNone/>
              <a:defRPr sz="1600"/>
            </a:lvl4pPr>
            <a:lvl5pPr marL="3052763" indent="0">
              <a:lnSpc>
                <a:spcPts val="2000"/>
              </a:lnSpc>
              <a:buNone/>
              <a:defRPr sz="1600"/>
            </a:lvl5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37" name="Tijdelijke aanduiding voor afbeelding 24"/>
          <p:cNvSpPr>
            <a:spLocks noGrp="1"/>
          </p:cNvSpPr>
          <p:nvPr>
            <p:ph type="pic" sz="quarter" idx="16" hasCustomPrompt="1"/>
          </p:nvPr>
        </p:nvSpPr>
        <p:spPr>
          <a:xfrm>
            <a:off x="2293449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38" name="Tijdelijke aanduiding voor afbeelding 24"/>
          <p:cNvSpPr>
            <a:spLocks noGrp="1"/>
          </p:cNvSpPr>
          <p:nvPr>
            <p:ph type="pic" sz="quarter" idx="24" hasCustomPrompt="1"/>
          </p:nvPr>
        </p:nvSpPr>
        <p:spPr>
          <a:xfrm>
            <a:off x="3643126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39" name="Tijdelijke aanduiding voor afbeelding 24"/>
          <p:cNvSpPr>
            <a:spLocks noGrp="1"/>
          </p:cNvSpPr>
          <p:nvPr>
            <p:ph type="pic" sz="quarter" idx="25" hasCustomPrompt="1"/>
          </p:nvPr>
        </p:nvSpPr>
        <p:spPr>
          <a:xfrm>
            <a:off x="4992803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40" name="Tijdelijke aanduiding voor afbeelding 24"/>
          <p:cNvSpPr>
            <a:spLocks noGrp="1"/>
          </p:cNvSpPr>
          <p:nvPr>
            <p:ph type="pic" sz="quarter" idx="26" hasCustomPrompt="1"/>
          </p:nvPr>
        </p:nvSpPr>
        <p:spPr>
          <a:xfrm>
            <a:off x="6342480" y="4594924"/>
            <a:ext cx="1116000" cy="45570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6451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>
          <a:blip r:embed="rId2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561600" y="168288"/>
            <a:ext cx="8330400" cy="576832"/>
          </a:xfrm>
          <a:prstGeom prst="rect">
            <a:avLst/>
          </a:prstGeom>
          <a:noFill/>
          <a:ln w="0">
            <a:gradFill>
              <a:gsLst>
                <a:gs pos="0">
                  <a:schemeClr val="tx1"/>
                </a:gs>
                <a:gs pos="1000">
                  <a:schemeClr val="tx1">
                    <a:alpha val="0"/>
                  </a:schemeClr>
                </a:gs>
                <a:gs pos="99000">
                  <a:srgbClr val="005172">
                    <a:alpha val="0"/>
                  </a:srgbClr>
                </a:gs>
                <a:gs pos="100000">
                  <a:schemeClr val="tx1"/>
                </a:gs>
              </a:gsLst>
              <a:lin ang="5400000" scaled="0"/>
            </a:gradFill>
          </a:ln>
        </p:spPr>
        <p:txBody>
          <a:bodyPr vert="horz" wrap="square" lIns="18000" tIns="18000" rIns="91440" bIns="180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dirty="0"/>
              <a:t>Klik om de stijl te bewerken</a:t>
            </a:r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496966" y="1368000"/>
            <a:ext cx="8394622" cy="30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4"/>
            <a:endParaRPr lang="nl-NL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4"/>
          </p:nvPr>
        </p:nvSpPr>
        <p:spPr>
          <a:xfrm>
            <a:off x="8463600" y="4773600"/>
            <a:ext cx="468000" cy="123188"/>
          </a:xfrm>
          <a:prstGeom prst="rect">
            <a:avLst/>
          </a:prstGeom>
          <a:noFill/>
        </p:spPr>
        <p:txBody>
          <a:bodyPr wrap="square" tIns="0" rIns="36000" bIns="0" rtlCol="0">
            <a:noAutofit/>
          </a:bodyPr>
          <a:lstStyle>
            <a:lvl1pPr>
              <a:lnSpc>
                <a:spcPts val="900"/>
              </a:lnSpc>
              <a:defRPr lang="nl-NL" sz="800" smtClean="0">
                <a:latin typeface="Verdana" pitchFamily="34" charset="0"/>
              </a:defRPr>
            </a:lvl1pPr>
          </a:lstStyle>
          <a:p>
            <a:pPr algn="r"/>
            <a:fld id="{F25965E0-7062-474C-8671-DB3A3CE669B0}" type="slidenum">
              <a:rPr lang="nl-NL" smtClean="0"/>
              <a:pPr algn="r"/>
              <a:t>‹#›</a:t>
            </a:fld>
            <a:endParaRPr lang="nl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98FE68-95C8-457A-9F09-F400798AD8DC}"/>
              </a:ext>
            </a:extLst>
          </p:cNvPr>
          <p:cNvPicPr>
            <a:picLocks/>
          </p:cNvPicPr>
          <p:nvPr userDrawn="1"/>
        </p:nvPicPr>
        <p:blipFill>
          <a:blip r:embed="rId23"/>
          <a:stretch>
            <a:fillRect/>
          </a:stretch>
        </p:blipFill>
        <p:spPr bwMode="hidden"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68" r:id="rId8"/>
    <p:sldLayoutId id="2147483664" r:id="rId9"/>
    <p:sldLayoutId id="2147483653" r:id="rId10"/>
    <p:sldLayoutId id="2147483655" r:id="rId11"/>
    <p:sldLayoutId id="2147483656" r:id="rId12"/>
    <p:sldLayoutId id="2147483657" r:id="rId13"/>
    <p:sldLayoutId id="2147483659" r:id="rId14"/>
    <p:sldLayoutId id="2147483660" r:id="rId15"/>
    <p:sldLayoutId id="2147483661" r:id="rId16"/>
    <p:sldLayoutId id="2147483663" r:id="rId17"/>
    <p:sldLayoutId id="2147483665" r:id="rId18"/>
    <p:sldLayoutId id="2147483654" r:id="rId19"/>
    <p:sldLayoutId id="2147483666" r:id="rId20"/>
  </p:sldLayoutIdLst>
  <p:hf hdr="0" ftr="0" dt="0"/>
  <p:txStyles>
    <p:titleStyle>
      <a:lvl1pPr algn="l" rtl="0" fontAlgn="base">
        <a:lnSpc>
          <a:spcPts val="3200"/>
        </a:lnSpc>
        <a:spcBef>
          <a:spcPct val="0"/>
        </a:spcBef>
        <a:spcAft>
          <a:spcPct val="0"/>
        </a:spcAft>
        <a:defRPr sz="26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400"/>
        </a:lnSpc>
        <a:spcBef>
          <a:spcPts val="11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400"/>
        </a:lnSpc>
        <a:spcBef>
          <a:spcPts val="9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400"/>
        </a:lnSpc>
        <a:spcBef>
          <a:spcPts val="900"/>
        </a:spcBef>
        <a:spcAft>
          <a:spcPct val="0"/>
        </a:spcAft>
        <a:buSzPct val="115000"/>
        <a:buFont typeface="Verdana" pitchFamily="34" charset="0"/>
        <a:buChar char="●"/>
        <a:defRPr sz="18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wur.nl/en/publications/assessing-the-impact-of-interventions-on-food-systems-resilience" TargetMode="External"/><Relationship Id="rId2" Type="http://schemas.openxmlformats.org/officeDocument/2006/relationships/hyperlink" Target="https://edepot.wur.nl/54924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ubert.fonteijn@wur.n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ABCD of resilient food systems</a:t>
            </a:r>
            <a:endParaRPr lang="nl-NL" dirty="0"/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81BF91A-4019-43AF-A6A5-2D2A118CEF2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2000" r="22000"/>
          <a:stretch>
            <a:fillRect/>
          </a:stretch>
        </p:blipFill>
        <p:spPr/>
      </p:pic>
      <p:pic>
        <p:nvPicPr>
          <p:cNvPr id="7" name="Tijdelijke aanduiding voor afbeelding 6"/>
          <p:cNvPicPr>
            <a:picLocks noGrp="1" noChangeAspect="1"/>
          </p:cNvPicPr>
          <p:nvPr>
            <p:ph type="pic" sz="quarter" idx="19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6" name="Tijdelijke aanduiding voor afbeelding 5"/>
          <p:cNvPicPr>
            <a:picLocks noGrp="1" noChangeAspect="1"/>
          </p:cNvPicPr>
          <p:nvPr>
            <p:ph type="pic" sz="quarter" idx="28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5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ijdelijke aanduiding voor tekst 3"/>
          <p:cNvSpPr>
            <a:spLocks noGrp="1"/>
          </p:cNvSpPr>
          <p:nvPr>
            <p:ph type="body" sz="quarter" idx="20"/>
          </p:nvPr>
        </p:nvSpPr>
        <p:spPr>
          <a:xfrm>
            <a:off x="491504" y="887189"/>
            <a:ext cx="8385731" cy="330620"/>
          </a:xfrm>
        </p:spPr>
        <p:txBody>
          <a:bodyPr/>
          <a:lstStyle/>
          <a:p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assessment </a:t>
            </a:r>
            <a:r>
              <a:rPr lang="nl-NL" dirty="0" err="1"/>
              <a:t>framework</a:t>
            </a:r>
            <a:r>
              <a:rPr lang="nl-NL" dirty="0"/>
              <a:t>.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21"/>
          </p:nvPr>
        </p:nvSpPr>
        <p:spPr>
          <a:xfrm>
            <a:off x="506269" y="1359878"/>
            <a:ext cx="8385731" cy="330620"/>
          </a:xfrm>
        </p:spPr>
        <p:txBody>
          <a:bodyPr/>
          <a:lstStyle/>
          <a:p>
            <a:r>
              <a:rPr lang="nl-NL" dirty="0"/>
              <a:t>4-10-2022, Hubert Fonteijn</a:t>
            </a:r>
          </a:p>
        </p:txBody>
      </p:sp>
    </p:spTree>
    <p:extLst>
      <p:ext uri="{BB962C8B-B14F-4D97-AF65-F5344CB8AC3E}">
        <p14:creationId xmlns:p14="http://schemas.microsoft.com/office/powerpoint/2010/main" val="1983885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10</a:t>
            </a:fld>
            <a:endParaRPr lang="nl-NL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E1B96F3-83A4-4CEC-8DCF-9A5B9FDD0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39012"/>
              </p:ext>
            </p:extLst>
          </p:nvPr>
        </p:nvGraphicFramePr>
        <p:xfrm>
          <a:off x="1393825" y="248846"/>
          <a:ext cx="6356349" cy="4347800"/>
        </p:xfrm>
        <a:graphic>
          <a:graphicData uri="http://schemas.openxmlformats.org/drawingml/2006/table">
            <a:tbl>
              <a:tblPr firstRow="1" firstCol="1" bandRow="1"/>
              <a:tblGrid>
                <a:gridCol w="1306584">
                  <a:extLst>
                    <a:ext uri="{9D8B030D-6E8A-4147-A177-3AD203B41FA5}">
                      <a16:colId xmlns:a16="http://schemas.microsoft.com/office/drawing/2014/main" val="634550970"/>
                    </a:ext>
                  </a:extLst>
                </a:gridCol>
                <a:gridCol w="1306584">
                  <a:extLst>
                    <a:ext uri="{9D8B030D-6E8A-4147-A177-3AD203B41FA5}">
                      <a16:colId xmlns:a16="http://schemas.microsoft.com/office/drawing/2014/main" val="482720393"/>
                    </a:ext>
                  </a:extLst>
                </a:gridCol>
                <a:gridCol w="1294811">
                  <a:extLst>
                    <a:ext uri="{9D8B030D-6E8A-4147-A177-3AD203B41FA5}">
                      <a16:colId xmlns:a16="http://schemas.microsoft.com/office/drawing/2014/main" val="438739914"/>
                    </a:ext>
                  </a:extLst>
                </a:gridCol>
                <a:gridCol w="1224185">
                  <a:extLst>
                    <a:ext uri="{9D8B030D-6E8A-4147-A177-3AD203B41FA5}">
                      <a16:colId xmlns:a16="http://schemas.microsoft.com/office/drawing/2014/main" val="1192500420"/>
                    </a:ext>
                  </a:extLst>
                </a:gridCol>
                <a:gridCol w="1224185">
                  <a:extLst>
                    <a:ext uri="{9D8B030D-6E8A-4147-A177-3AD203B41FA5}">
                      <a16:colId xmlns:a16="http://schemas.microsoft.com/office/drawing/2014/main" val="279607729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 5: Assessment of the impact of the intervention of each of the </a:t>
                      </a:r>
                      <a:b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ABCD properties for each actor group</a:t>
                      </a:r>
                      <a:endParaRPr lang="en-US" sz="11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596932"/>
                  </a:ext>
                </a:extLst>
              </a:tr>
              <a:tr h="156734">
                <a:tc grid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Positive change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Negative change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 change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648296"/>
                  </a:ext>
                </a:extLst>
              </a:tr>
              <a:tr h="156734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Buffering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Connectivity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953750"/>
                  </a:ext>
                </a:extLst>
              </a:tr>
              <a:tr h="383690">
                <a:tc rowSpan="3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Smallholder households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Improved profitability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Crop insurance buffers against production shocks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Social relationships might become strained by increased inequality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Diverse cropping 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systems protect </a:t>
                      </a:r>
                      <a:b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against local shocks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33804"/>
                  </a:ext>
                </a:extLst>
              </a:tr>
              <a:tr h="349089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Potential to improve reserves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26926"/>
                  </a:ext>
                </a:extLst>
              </a:tr>
              <a:tr h="915055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Uptake of insurance </a:t>
                      </a:r>
                      <a:b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by richer farmers </a:t>
                      </a:r>
                      <a:b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increases inequality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Uptake of insurance by richer farmers increases inequality and thereby ability to build reserves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Large dependence on own food production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943579"/>
                  </a:ext>
                </a:extLst>
              </a:tr>
              <a:tr h="649373"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Regional households depending on local production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AEAAA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More/cheaper food makes it easier to build reserves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Social relationships protect food security during crises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 of crops 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across farmers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089034"/>
                  </a:ext>
                </a:extLst>
              </a:tr>
              <a:tr h="78221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Trade network is local, so high vulnerability against local production shocks</a:t>
                      </a:r>
                      <a:endParaRPr lang="en-US" sz="8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diversity in 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job opportunities</a:t>
                      </a:r>
                      <a:endParaRPr lang="en-US" sz="8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135" marR="441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085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54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A3B9BA-FDAF-4E0F-9BC1-4DD48ED0D0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/>
              <a:t>Each</a:t>
            </a:r>
            <a:r>
              <a:rPr lang="nl-NL" dirty="0"/>
              <a:t> </a:t>
            </a:r>
            <a:r>
              <a:rPr lang="nl-NL" dirty="0" err="1"/>
              <a:t>use</a:t>
            </a:r>
            <a:r>
              <a:rPr lang="nl-NL" dirty="0"/>
              <a:t> case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require</a:t>
            </a:r>
            <a:r>
              <a:rPr lang="nl-NL" dirty="0"/>
              <a:t> </a:t>
            </a:r>
            <a:r>
              <a:rPr lang="nl-NL" dirty="0" err="1"/>
              <a:t>specification</a:t>
            </a:r>
            <a:r>
              <a:rPr lang="nl-NL" dirty="0"/>
              <a:t> of </a:t>
            </a:r>
            <a:r>
              <a:rPr lang="nl-NL" b="1" dirty="0"/>
              <a:t>ABCD</a:t>
            </a:r>
          </a:p>
          <a:p>
            <a:r>
              <a:rPr lang="nl-NL" b="1" dirty="0"/>
              <a:t>ABCD</a:t>
            </a:r>
            <a:r>
              <a:rPr lang="nl-NL" dirty="0"/>
              <a:t> indicators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qualitative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quantitative</a:t>
            </a:r>
            <a:r>
              <a:rPr lang="nl-NL" dirty="0"/>
              <a:t>: </a:t>
            </a:r>
            <a:r>
              <a:rPr lang="nl-NL" dirty="0" err="1"/>
              <a:t>difficult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combine</a:t>
            </a:r>
          </a:p>
          <a:p>
            <a:r>
              <a:rPr lang="nl-NL" dirty="0"/>
              <a:t>Trade-</a:t>
            </a:r>
            <a:r>
              <a:rPr lang="nl-NL" dirty="0" err="1"/>
              <a:t>offs</a:t>
            </a:r>
            <a:r>
              <a:rPr lang="nl-NL" dirty="0"/>
              <a:t> 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b="1" dirty="0"/>
              <a:t>ABCD</a:t>
            </a:r>
            <a:r>
              <a:rPr lang="nl-NL" dirty="0"/>
              <a:t> </a:t>
            </a:r>
            <a:r>
              <a:rPr lang="nl-NL" dirty="0" err="1"/>
              <a:t>properties</a:t>
            </a:r>
            <a:r>
              <a:rPr lang="nl-NL" dirty="0"/>
              <a:t> </a:t>
            </a:r>
            <a:r>
              <a:rPr lang="nl-NL" dirty="0" err="1"/>
              <a:t>within</a:t>
            </a:r>
            <a:r>
              <a:rPr lang="nl-NL" dirty="0"/>
              <a:t>/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dirty="0" err="1"/>
              <a:t>groups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dirty="0" err="1"/>
              <a:t>spatial</a:t>
            </a:r>
            <a:r>
              <a:rPr lang="nl-NL" dirty="0"/>
              <a:t>/</a:t>
            </a:r>
            <a:r>
              <a:rPr lang="nl-NL" dirty="0" err="1"/>
              <a:t>tempoaral</a:t>
            </a:r>
            <a:r>
              <a:rPr lang="nl-NL" dirty="0"/>
              <a:t> </a:t>
            </a:r>
            <a:r>
              <a:rPr lang="nl-NL" dirty="0" err="1"/>
              <a:t>scales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64E44E-CF49-45D4-B27B-D5950C94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Assessing</a:t>
            </a:r>
            <a:r>
              <a:rPr lang="nl-NL" dirty="0"/>
              <a:t> </a:t>
            </a:r>
            <a:r>
              <a:rPr lang="nl-NL" b="1" dirty="0"/>
              <a:t>ABCD</a:t>
            </a:r>
            <a:r>
              <a:rPr lang="nl-NL" dirty="0"/>
              <a:t> in </a:t>
            </a:r>
            <a:r>
              <a:rPr lang="nl-NL" dirty="0" err="1"/>
              <a:t>practice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B7C49-2303-4EF2-9FB0-F4B03D2F2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283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A3B9BA-FDAF-4E0F-9BC1-4DD48ED0D0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/>
              <a:t>Well </a:t>
            </a:r>
            <a:r>
              <a:rPr lang="nl-NL" dirty="0" err="1"/>
              <a:t>received</a:t>
            </a:r>
            <a:endParaRPr lang="nl-NL" dirty="0"/>
          </a:p>
          <a:p>
            <a:r>
              <a:rPr lang="nl-NL" dirty="0" err="1"/>
              <a:t>Further</a:t>
            </a:r>
            <a:r>
              <a:rPr lang="nl-NL" dirty="0"/>
              <a:t> development/</a:t>
            </a:r>
            <a:r>
              <a:rPr lang="nl-NL" dirty="0" err="1"/>
              <a:t>testing</a:t>
            </a:r>
            <a:r>
              <a:rPr lang="nl-NL" dirty="0"/>
              <a:t> in </a:t>
            </a:r>
            <a:r>
              <a:rPr lang="nl-NL" dirty="0" err="1"/>
              <a:t>practice</a:t>
            </a:r>
            <a:r>
              <a:rPr lang="nl-NL" dirty="0"/>
              <a:t> is </a:t>
            </a:r>
            <a:r>
              <a:rPr lang="nl-NL" dirty="0" err="1"/>
              <a:t>necessary</a:t>
            </a:r>
            <a:endParaRPr lang="nl-NL" dirty="0"/>
          </a:p>
          <a:p>
            <a:r>
              <a:rPr lang="nl-NL" dirty="0" err="1"/>
              <a:t>Conceptual</a:t>
            </a:r>
            <a:r>
              <a:rPr lang="nl-NL" dirty="0"/>
              <a:t> tool </a:t>
            </a:r>
            <a:r>
              <a:rPr lang="nl-NL" dirty="0" err="1"/>
              <a:t>vs</a:t>
            </a:r>
            <a:r>
              <a:rPr lang="nl-NL" dirty="0"/>
              <a:t> </a:t>
            </a:r>
            <a:r>
              <a:rPr lang="nl-NL" dirty="0" err="1"/>
              <a:t>evaluation</a:t>
            </a:r>
            <a:r>
              <a:rPr lang="nl-NL" dirty="0"/>
              <a:t> </a:t>
            </a:r>
            <a:r>
              <a:rPr lang="nl-NL" dirty="0" err="1"/>
              <a:t>method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64E44E-CF49-45D4-B27B-D5950C94D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Assessing</a:t>
            </a:r>
            <a:r>
              <a:rPr lang="nl-NL" dirty="0"/>
              <a:t> </a:t>
            </a:r>
            <a:r>
              <a:rPr lang="nl-NL" b="1" dirty="0"/>
              <a:t>ABCD</a:t>
            </a:r>
            <a:r>
              <a:rPr lang="nl-NL" dirty="0"/>
              <a:t> in </a:t>
            </a:r>
            <a:r>
              <a:rPr lang="nl-NL" dirty="0" err="1"/>
              <a:t>practice</a:t>
            </a:r>
            <a:endParaRPr lang="nl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B7C49-2303-4EF2-9FB0-F4B03D2F21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899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r. CB (Bart) de Steenhuijsen Piters">
            <a:extLst>
              <a:ext uri="{FF2B5EF4-FFF2-40B4-BE49-F238E27FC236}">
                <a16:creationId xmlns:a16="http://schemas.microsoft.com/office/drawing/2014/main" id="{6C0CB807-C057-4DAE-A4C2-68465DBABB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4704" y="1119242"/>
            <a:ext cx="2340000" cy="234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028" name="Picture 4" descr="dr. GM (Geerten) Hengeveld - WUR">
            <a:extLst>
              <a:ext uri="{FF2B5EF4-FFF2-40B4-BE49-F238E27FC236}">
                <a16:creationId xmlns:a16="http://schemas.microsoft.com/office/drawing/2014/main" id="{D40D3459-6C17-41FB-8CD4-EC5AF1DB00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08765" y="1119242"/>
            <a:ext cx="2340000" cy="234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1032" name="Picture 8" descr="dr. GAK (George) van Voorn">
            <a:extLst>
              <a:ext uri="{FF2B5EF4-FFF2-40B4-BE49-F238E27FC236}">
                <a16:creationId xmlns:a16="http://schemas.microsoft.com/office/drawing/2014/main" id="{D8FBBD7A-D4A5-4634-B2BD-40514F1001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2826" y="1119242"/>
            <a:ext cx="2340000" cy="2340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65BBFFFB-7A6E-4FB0-80E7-1F7BB345370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463600" y="4773600"/>
            <a:ext cx="468000" cy="123188"/>
          </a:xfrm>
        </p:spPr>
        <p:txBody>
          <a:bodyPr/>
          <a:lstStyle/>
          <a:p>
            <a:pPr algn="r">
              <a:spcAft>
                <a:spcPts val="600"/>
              </a:spcAft>
            </a:pPr>
            <a:fld id="{F25965E0-7062-474C-8671-DB3A3CE669B0}" type="slidenum">
              <a:rPr lang="nl-NL" smtClean="0"/>
              <a:pPr algn="r">
                <a:spcAft>
                  <a:spcPts val="600"/>
                </a:spcAft>
              </a:pPr>
              <a:t>13</a:t>
            </a:fld>
            <a:endParaRPr lang="nl-NL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361F9F-7075-4D2C-B02F-363A09690E56}"/>
              </a:ext>
            </a:extLst>
          </p:cNvPr>
          <p:cNvSpPr txBox="1"/>
          <p:nvPr/>
        </p:nvSpPr>
        <p:spPr>
          <a:xfrm>
            <a:off x="292700" y="3627100"/>
            <a:ext cx="2764800" cy="302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GB" sz="1400" dirty="0">
                <a:latin typeface="Verdana" pitchFamily="34" charset="0"/>
              </a:rPr>
              <a:t>George van Voorn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6256F-DC02-4B9E-A492-20873F0BDC51}"/>
              </a:ext>
            </a:extLst>
          </p:cNvPr>
          <p:cNvSpPr txBox="1"/>
          <p:nvPr/>
        </p:nvSpPr>
        <p:spPr>
          <a:xfrm>
            <a:off x="3096365" y="3627100"/>
            <a:ext cx="2764800" cy="302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GB" sz="1400" dirty="0">
                <a:latin typeface="Verdana" pitchFamily="34" charset="0"/>
              </a:rPr>
              <a:t>Geerten Hengeveld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DF252E-C466-4F74-A92A-ABC78A465475}"/>
              </a:ext>
            </a:extLst>
          </p:cNvPr>
          <p:cNvSpPr txBox="1"/>
          <p:nvPr/>
        </p:nvSpPr>
        <p:spPr>
          <a:xfrm>
            <a:off x="5902304" y="3627100"/>
            <a:ext cx="2764800" cy="302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n-GB" sz="1400" dirty="0">
                <a:latin typeface="Verdana" pitchFamily="34" charset="0"/>
              </a:rPr>
              <a:t>Bart de Steenhuijsen Piters</a:t>
            </a:r>
          </a:p>
        </p:txBody>
      </p:sp>
    </p:spTree>
    <p:extLst>
      <p:ext uri="{BB962C8B-B14F-4D97-AF65-F5344CB8AC3E}">
        <p14:creationId xmlns:p14="http://schemas.microsoft.com/office/powerpoint/2010/main" val="936446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7BE9AA-AC74-4E86-8BA4-3F374216B5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1200" dirty="0"/>
              <a:t>Food system resilience. Towards a joint understanding and implications for policy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hlinkClick r:id="rId2"/>
              </a:rPr>
              <a:t>https://edepot.wur.nl/549244</a:t>
            </a:r>
            <a:endParaRPr lang="nl-NL" sz="1200" dirty="0"/>
          </a:p>
          <a:p>
            <a:pPr marL="0" indent="0">
              <a:lnSpc>
                <a:spcPct val="100000"/>
              </a:lnSpc>
              <a:buNone/>
            </a:pPr>
            <a:endParaRPr lang="nl-NL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200" dirty="0"/>
              <a:t>Assessing the impact of interventions on food systems resilience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200" dirty="0">
                <a:hlinkClick r:id="rId3"/>
              </a:rPr>
              <a:t>https://research.wur.nl/en/publications/assessing-the-impact-of-interventions-on-food-systems-resilience</a:t>
            </a:r>
            <a:endParaRPr lang="nl-NL" sz="1200" dirty="0"/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r>
              <a:rPr lang="nl-NL" sz="1200" dirty="0" err="1"/>
              <a:t>Questions</a:t>
            </a:r>
            <a:r>
              <a:rPr lang="nl-NL" sz="1200" dirty="0"/>
              <a:t>?</a:t>
            </a:r>
          </a:p>
          <a:p>
            <a:pPr marL="0" indent="0">
              <a:buNone/>
            </a:pPr>
            <a:r>
              <a:rPr lang="nl-NL" sz="1200" dirty="0">
                <a:hlinkClick r:id="rId4"/>
              </a:rPr>
              <a:t>hubert.fonteijn@wur.nl</a:t>
            </a:r>
            <a:endParaRPr lang="nl-NL" sz="1200" dirty="0"/>
          </a:p>
          <a:p>
            <a:pPr marL="0" indent="0">
              <a:buNone/>
            </a:pPr>
            <a:endParaRPr lang="nl-NL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AAC4E-D53A-4570-B75E-9DB991122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7"/>
          </p:nvPr>
        </p:nvSpPr>
        <p:spPr>
          <a:xfrm>
            <a:off x="8463600" y="4773600"/>
            <a:ext cx="468000" cy="123188"/>
          </a:xfrm>
        </p:spPr>
        <p:txBody>
          <a:bodyPr wrap="square">
            <a:normAutofit/>
          </a:bodyPr>
          <a:lstStyle/>
          <a:p>
            <a:pPr algn="r">
              <a:spcAft>
                <a:spcPts val="600"/>
              </a:spcAft>
            </a:pPr>
            <a:fld id="{F25965E0-7062-474C-8671-DB3A3CE669B0}" type="slidenum">
              <a:rPr lang="nl-NL" smtClean="0"/>
              <a:pPr algn="r">
                <a:spcAft>
                  <a:spcPts val="600"/>
                </a:spcAft>
              </a:pPr>
              <a:t>2</a:t>
            </a:fld>
            <a:endParaRPr lang="nl-NL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AB5F51-E0D8-408A-BFC3-6738ECE4C3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01" y="172970"/>
            <a:ext cx="5832899" cy="47975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501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2D10-A390-40A0-9536-BAA7DD13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Assessing resilience is challenging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EEDA3-DB89-46D2-B704-4E48EE76D44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3</a:t>
            </a:fld>
            <a:endParaRPr lang="nl-NL" dirty="0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B080F626-CD47-4E67-9AF4-57DBFEC48403}"/>
              </a:ext>
            </a:extLst>
          </p:cNvPr>
          <p:cNvSpPr txBox="1">
            <a:spLocks/>
          </p:cNvSpPr>
          <p:nvPr/>
        </p:nvSpPr>
        <p:spPr>
          <a:xfrm>
            <a:off x="493200" y="1025550"/>
            <a:ext cx="8398800" cy="3092400"/>
          </a:xfrm>
          <a:prstGeom prst="rect">
            <a:avLst/>
          </a:prstGeom>
        </p:spPr>
        <p:txBody>
          <a:bodyPr/>
          <a:lstStyle>
            <a:lvl1pPr marL="252413" indent="-252413" algn="l" rtl="0" fontAlgn="base">
              <a:lnSpc>
                <a:spcPts val="2400"/>
              </a:lnSpc>
              <a:spcBef>
                <a:spcPts val="1100"/>
              </a:spcBef>
              <a:spcAft>
                <a:spcPct val="0"/>
              </a:spcAft>
              <a:buClr>
                <a:schemeClr val="bg2"/>
              </a:buClr>
              <a:buSzPct val="140000"/>
              <a:buFont typeface="Wingdings" pitchFamily="2" charset="2"/>
              <a:buChar char="§"/>
              <a:defRPr sz="18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1pPr>
            <a:lvl2pPr marL="982663" indent="-285750" algn="l" rtl="0" fontAlgn="base">
              <a:lnSpc>
                <a:spcPts val="2400"/>
              </a:lnSpc>
              <a:spcBef>
                <a:spcPts val="900"/>
              </a:spcBef>
              <a:spcAft>
                <a:spcPct val="0"/>
              </a:spcAft>
              <a:buClr>
                <a:schemeClr val="bg2"/>
              </a:buClr>
              <a:buSzPct val="115000"/>
              <a:buFont typeface="Verdana" pitchFamily="34" charset="0"/>
              <a:buChar char="●"/>
              <a:defRPr sz="18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2pPr>
            <a:lvl3pPr marL="1879600" indent="-319088" algn="l" rtl="0" fontAlgn="base">
              <a:lnSpc>
                <a:spcPts val="2400"/>
              </a:lnSpc>
              <a:spcBef>
                <a:spcPts val="9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18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3pPr>
            <a:lvl4pPr marL="2692400" indent="-360363" algn="l" rtl="0" fontAlgn="base">
              <a:lnSpc>
                <a:spcPts val="2400"/>
              </a:lnSpc>
              <a:spcBef>
                <a:spcPts val="9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1800" kern="1200" baseline="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4pPr>
            <a:lvl5pPr marL="3405188" indent="-352425" algn="l" rtl="0" fontAlgn="base">
              <a:lnSpc>
                <a:spcPts val="2400"/>
              </a:lnSpc>
              <a:spcBef>
                <a:spcPts val="900"/>
              </a:spcBef>
              <a:spcAft>
                <a:spcPct val="0"/>
              </a:spcAft>
              <a:buSzPct val="115000"/>
              <a:buFont typeface="Verdana" pitchFamily="34" charset="0"/>
              <a:buChar char="●"/>
              <a:defRPr sz="1800" kern="1200">
                <a:solidFill>
                  <a:schemeClr val="bg2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Definition of resilience: for </a:t>
            </a:r>
            <a:r>
              <a:rPr lang="en-US" i="1" dirty="0"/>
              <a:t>whom</a:t>
            </a:r>
            <a:r>
              <a:rPr lang="en-US" dirty="0"/>
              <a:t>, to </a:t>
            </a:r>
            <a:r>
              <a:rPr lang="en-US" i="1" dirty="0"/>
              <a:t>what</a:t>
            </a:r>
            <a:r>
              <a:rPr lang="en-US" dirty="0"/>
              <a:t>, </a:t>
            </a:r>
            <a:r>
              <a:rPr lang="en-US" i="1" dirty="0"/>
              <a:t>where</a:t>
            </a:r>
            <a:r>
              <a:rPr lang="en-US" dirty="0"/>
              <a:t>, </a:t>
            </a:r>
            <a:r>
              <a:rPr lang="en-US" i="1" dirty="0"/>
              <a:t>when </a:t>
            </a:r>
            <a:r>
              <a:rPr lang="en-US" dirty="0"/>
              <a:t>and </a:t>
            </a:r>
            <a:r>
              <a:rPr lang="en-US" i="1" dirty="0"/>
              <a:t>why</a:t>
            </a:r>
          </a:p>
          <a:p>
            <a:r>
              <a:rPr lang="en-US" dirty="0"/>
              <a:t>Resilience measurement: return time, lowest level during shock, level after shock?</a:t>
            </a:r>
          </a:p>
          <a:p>
            <a:r>
              <a:rPr lang="en-US" dirty="0"/>
              <a:t>What system properties support resilience? What corresponding indicators?</a:t>
            </a:r>
          </a:p>
          <a:p>
            <a:r>
              <a:rPr lang="en-US" dirty="0"/>
              <a:t>Indicators will be a mixture of quantitative and qualitative. How to combine?</a:t>
            </a:r>
          </a:p>
          <a:p>
            <a:r>
              <a:rPr lang="en-US" dirty="0"/>
              <a:t>How to predict resilience after an intervention?</a:t>
            </a:r>
          </a:p>
          <a:p>
            <a:pPr marL="0" indent="0">
              <a:buFont typeface="Wingdings" pitchFamily="2" charset="2"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093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4</a:t>
            </a:fld>
            <a:endParaRPr lang="nl-NL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ABE52B-EFDC-4B47-BCE5-3CD2791CA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794" y="123994"/>
            <a:ext cx="4194412" cy="489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1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Resilience</a:t>
            </a:r>
            <a:r>
              <a:rPr lang="nl-NL" dirty="0"/>
              <a:t> assessment </a:t>
            </a:r>
            <a:r>
              <a:rPr lang="nl-NL" dirty="0" err="1"/>
              <a:t>based</a:t>
            </a:r>
            <a:r>
              <a:rPr lang="nl-NL" dirty="0"/>
              <a:t> on ABCD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5</a:t>
            </a:fld>
            <a:endParaRPr 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3BA0EC-8A32-452B-BCE3-AAB4D4019C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432" y="745120"/>
            <a:ext cx="4207136" cy="38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85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6</a:t>
            </a:fld>
            <a:endParaRPr lang="nl-NL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F1CB21C-BBE0-4F91-802A-EA0A1A2A4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64523"/>
              </p:ext>
            </p:extLst>
          </p:nvPr>
        </p:nvGraphicFramePr>
        <p:xfrm>
          <a:off x="1087200" y="435520"/>
          <a:ext cx="7056001" cy="3851370"/>
        </p:xfrm>
        <a:graphic>
          <a:graphicData uri="http://schemas.openxmlformats.org/drawingml/2006/table">
            <a:tbl>
              <a:tblPr firstRow="1" firstCol="1" bandRow="1"/>
              <a:tblGrid>
                <a:gridCol w="1191683">
                  <a:extLst>
                    <a:ext uri="{9D8B030D-6E8A-4147-A177-3AD203B41FA5}">
                      <a16:colId xmlns:a16="http://schemas.microsoft.com/office/drawing/2014/main" val="125087036"/>
                    </a:ext>
                  </a:extLst>
                </a:gridCol>
                <a:gridCol w="2325520">
                  <a:extLst>
                    <a:ext uri="{9D8B030D-6E8A-4147-A177-3AD203B41FA5}">
                      <a16:colId xmlns:a16="http://schemas.microsoft.com/office/drawing/2014/main" val="3998491388"/>
                    </a:ext>
                  </a:extLst>
                </a:gridCol>
                <a:gridCol w="3538798">
                  <a:extLst>
                    <a:ext uri="{9D8B030D-6E8A-4147-A177-3AD203B41FA5}">
                      <a16:colId xmlns:a16="http://schemas.microsoft.com/office/drawing/2014/main" val="1804148679"/>
                    </a:ext>
                  </a:extLst>
                </a:gridCol>
              </a:tblGrid>
              <a:tr h="205173">
                <a:tc grid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 1: System definition Index-based crop insurance case study</a:t>
                      </a:r>
                      <a:endParaRPr lang="en-US" sz="14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991026"/>
                  </a:ext>
                </a:extLst>
              </a:tr>
              <a:tr h="121137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a. Viewpoint</a:t>
                      </a:r>
                      <a:endParaRPr lang="en-US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Viewpoint from which food system resilience is formulated, including brief description of case</a:t>
                      </a:r>
                      <a:endParaRPr lang="en-US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development agency supported by an impact investor introduces crop insurance to protect smallholders against common production shocks, improving resilience directly, but also promoting the cultivation of high-risk high-yield crops and thereby economic viability. In this case study, the focus is on the resilience effect. </a:t>
                      </a:r>
                      <a:endParaRPr lang="en-US" sz="9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319632"/>
                  </a:ext>
                </a:extLst>
              </a:tr>
              <a:tr h="103551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b. Food system description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What are the components/actors, their relationships, and what bounds the food system?</a:t>
                      </a:r>
                      <a:endParaRPr lang="en-US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Smallholders, trade networks, including local traders and their consumers. Region within </a:t>
                      </a:r>
                      <a:b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 LMIC dominated by smallholders. Not including urban populations or foreign producers/consumers of food, because food is predominantly locally produced and consumed.</a:t>
                      </a:r>
                      <a:endParaRPr lang="en-US" sz="9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269391"/>
                  </a:ext>
                </a:extLst>
              </a:tr>
              <a:tr h="68378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c. Vulnerable groups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Groups vulnerable under current conditions or whose resilience is affected by intervention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Smallholder households. 2. Households depending on food production by smallholders since both groups will struggle to source food if local food production decreases</a:t>
                      </a:r>
                      <a:endParaRPr lang="en-US" sz="90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340521"/>
                  </a:ext>
                </a:extLst>
              </a:tr>
              <a:tr h="68378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d. Relevant shocks/stressors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Shocks and stressors of interest (production/trade/pandemic/climate change)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Productivity shocks: i.e., droughts, floods and pests.</a:t>
                      </a:r>
                      <a:endParaRPr lang="en-US" sz="9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953" marR="5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51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7</a:t>
            </a:fld>
            <a:endParaRPr lang="nl-N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DF2AD3-2804-4BA7-BD5B-AB9B345AA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053186"/>
              </p:ext>
            </p:extLst>
          </p:nvPr>
        </p:nvGraphicFramePr>
        <p:xfrm>
          <a:off x="1677670" y="777639"/>
          <a:ext cx="5788660" cy="2808415"/>
        </p:xfrm>
        <a:graphic>
          <a:graphicData uri="http://schemas.openxmlformats.org/drawingml/2006/table">
            <a:tbl>
              <a:tblPr firstRow="1" firstCol="1" bandRow="1"/>
              <a:tblGrid>
                <a:gridCol w="1445260">
                  <a:extLst>
                    <a:ext uri="{9D8B030D-6E8A-4147-A177-3AD203B41FA5}">
                      <a16:colId xmlns:a16="http://schemas.microsoft.com/office/drawing/2014/main" val="477099559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06056636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4069395654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543826084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525381110"/>
                    </a:ext>
                  </a:extLst>
                </a:gridCol>
              </a:tblGrid>
              <a:tr h="200025">
                <a:tc gridSpan="5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 2: ABCD properties per actor group</a:t>
                      </a:r>
                      <a:endParaRPr lang="en-US" sz="10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940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Buffering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Connectivity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559066"/>
                  </a:ext>
                </a:extLst>
              </a:tr>
              <a:tr h="923925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Smallholder households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Opportunities for productivity development (investment), social status as a limiting factor</a:t>
                      </a:r>
                      <a:endParaRPr lang="en-US" sz="85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Own reserves (cash, livestock and food)</a:t>
                      </a:r>
                      <a:endParaRPr lang="en-US" sz="85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Local trade and social relationships</a:t>
                      </a:r>
                      <a:endParaRPr lang="en-US" sz="85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Off-farm income and crop diversity</a:t>
                      </a:r>
                      <a:endParaRPr lang="en-US" sz="85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7985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Regional households depending on local production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Education and social factors enable job opportunities. Ability to migrate</a:t>
                      </a:r>
                      <a:endParaRPr lang="en-US" sz="85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Household cash/food stocks</a:t>
                      </a:r>
                      <a:endParaRPr lang="en-US" sz="85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Social relationships between households, trade with other communities, and large-scale trade</a:t>
                      </a:r>
                      <a:endParaRPr lang="en-US" sz="85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 of local production across farmers and local </a:t>
                      </a:r>
                      <a:br>
                        <a:rPr lang="en-US" sz="9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chemeClr val="accent6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job opportunities</a:t>
                      </a:r>
                      <a:endParaRPr lang="en-US" sz="850" dirty="0">
                        <a:solidFill>
                          <a:schemeClr val="accent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18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02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8</a:t>
            </a:fld>
            <a:endParaRPr lang="nl-NL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C1A5F2-A2E2-4002-A40F-EB4A56DFA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25410"/>
              </p:ext>
            </p:extLst>
          </p:nvPr>
        </p:nvGraphicFramePr>
        <p:xfrm>
          <a:off x="1230990" y="544351"/>
          <a:ext cx="6682019" cy="3608397"/>
        </p:xfrm>
        <a:graphic>
          <a:graphicData uri="http://schemas.openxmlformats.org/drawingml/2006/table">
            <a:tbl>
              <a:tblPr firstRow="1" firstCol="1" bandRow="1"/>
              <a:tblGrid>
                <a:gridCol w="1298930">
                  <a:extLst>
                    <a:ext uri="{9D8B030D-6E8A-4147-A177-3AD203B41FA5}">
                      <a16:colId xmlns:a16="http://schemas.microsoft.com/office/drawing/2014/main" val="1115617125"/>
                    </a:ext>
                  </a:extLst>
                </a:gridCol>
                <a:gridCol w="1174763">
                  <a:extLst>
                    <a:ext uri="{9D8B030D-6E8A-4147-A177-3AD203B41FA5}">
                      <a16:colId xmlns:a16="http://schemas.microsoft.com/office/drawing/2014/main" val="2077059891"/>
                    </a:ext>
                  </a:extLst>
                </a:gridCol>
                <a:gridCol w="1219373">
                  <a:extLst>
                    <a:ext uri="{9D8B030D-6E8A-4147-A177-3AD203B41FA5}">
                      <a16:colId xmlns:a16="http://schemas.microsoft.com/office/drawing/2014/main" val="3190547401"/>
                    </a:ext>
                  </a:extLst>
                </a:gridCol>
                <a:gridCol w="1724968">
                  <a:extLst>
                    <a:ext uri="{9D8B030D-6E8A-4147-A177-3AD203B41FA5}">
                      <a16:colId xmlns:a16="http://schemas.microsoft.com/office/drawing/2014/main" val="3131901432"/>
                    </a:ext>
                  </a:extLst>
                </a:gridCol>
                <a:gridCol w="1263985">
                  <a:extLst>
                    <a:ext uri="{9D8B030D-6E8A-4147-A177-3AD203B41FA5}">
                      <a16:colId xmlns:a16="http://schemas.microsoft.com/office/drawing/2014/main" val="203799193"/>
                    </a:ext>
                  </a:extLst>
                </a:gridCol>
              </a:tblGrid>
              <a:tr h="218540">
                <a:tc gridSpan="5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 3: Indicators of the ABCD properties for each actor group</a:t>
                      </a:r>
                      <a:endParaRPr lang="en-US" sz="14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84297"/>
                  </a:ext>
                </a:extLst>
              </a:tr>
              <a:tr h="228946"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Buffering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Connectivity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388816"/>
                  </a:ext>
                </a:extLst>
              </a:tr>
              <a:tr h="1664926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Smallholder households</a:t>
                      </a:r>
                      <a:endParaRPr lang="en-US" sz="9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Profitability/acre, time to travel to agricultural education center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Average savings and lowest quintile of savings, livestock, food reserves</a:t>
                      </a:r>
                      <a:endParaRPr lang="en-US" sz="90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What % of production is traded and to whom (only one-on-one, or one-to –many and many-to-one?), distance to market (in space and time), prior use of social relations in food crises</a:t>
                      </a:r>
                      <a:endParaRPr lang="en-US" sz="90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Off-farm income, number of available sources for off-farm income, number of crops in cropping system (/year)</a:t>
                      </a:r>
                      <a:endParaRPr lang="en-US" sz="90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561228"/>
                  </a:ext>
                </a:extLst>
              </a:tr>
              <a:tr h="1477606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Regional households depending on local production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Years of education, social status, gender</a:t>
                      </a:r>
                      <a:endParaRPr lang="en-US" sz="9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Average and lowest quantile of savings and food reserves</a:t>
                      </a:r>
                      <a:endParaRPr lang="en-US" sz="90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Prior use of social relations in food crises, existence of trade between other communities (villages), and larger production/trade centers</a:t>
                      </a:r>
                      <a:endParaRPr lang="en-US" sz="90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 of different crops across farmers (/year), number </a:t>
                      </a:r>
                      <a:b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different job opportunities</a:t>
                      </a:r>
                      <a:endParaRPr lang="en-US" sz="90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543" marR="64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650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347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25965E0-7062-474C-8671-DB3A3CE669B0}" type="slidenum">
              <a:rPr lang="nl-NL" smtClean="0"/>
              <a:pPr algn="r"/>
              <a:t>9</a:t>
            </a:fld>
            <a:endParaRPr lang="nl-N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C52771-E093-47C8-AEE7-6AAC0A368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18780"/>
              </p:ext>
            </p:extLst>
          </p:nvPr>
        </p:nvGraphicFramePr>
        <p:xfrm>
          <a:off x="1137200" y="549729"/>
          <a:ext cx="7027201" cy="3549027"/>
        </p:xfrm>
        <a:graphic>
          <a:graphicData uri="http://schemas.openxmlformats.org/drawingml/2006/table">
            <a:tbl>
              <a:tblPr firstRow="1" firstCol="1" bandRow="1"/>
              <a:tblGrid>
                <a:gridCol w="2014962">
                  <a:extLst>
                    <a:ext uri="{9D8B030D-6E8A-4147-A177-3AD203B41FA5}">
                      <a16:colId xmlns:a16="http://schemas.microsoft.com/office/drawing/2014/main" val="3598126683"/>
                    </a:ext>
                  </a:extLst>
                </a:gridCol>
                <a:gridCol w="817578">
                  <a:extLst>
                    <a:ext uri="{9D8B030D-6E8A-4147-A177-3AD203B41FA5}">
                      <a16:colId xmlns:a16="http://schemas.microsoft.com/office/drawing/2014/main" val="3190329365"/>
                    </a:ext>
                  </a:extLst>
                </a:gridCol>
                <a:gridCol w="964210">
                  <a:extLst>
                    <a:ext uri="{9D8B030D-6E8A-4147-A177-3AD203B41FA5}">
                      <a16:colId xmlns:a16="http://schemas.microsoft.com/office/drawing/2014/main" val="116430129"/>
                    </a:ext>
                  </a:extLst>
                </a:gridCol>
                <a:gridCol w="1644107">
                  <a:extLst>
                    <a:ext uri="{9D8B030D-6E8A-4147-A177-3AD203B41FA5}">
                      <a16:colId xmlns:a16="http://schemas.microsoft.com/office/drawing/2014/main" val="2990812373"/>
                    </a:ext>
                  </a:extLst>
                </a:gridCol>
                <a:gridCol w="1586344">
                  <a:extLst>
                    <a:ext uri="{9D8B030D-6E8A-4147-A177-3AD203B41FA5}">
                      <a16:colId xmlns:a16="http://schemas.microsoft.com/office/drawing/2014/main" val="4143323699"/>
                    </a:ext>
                  </a:extLst>
                </a:gridCol>
              </a:tblGrid>
              <a:tr h="258625">
                <a:tc gridSpan="5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Step 4: Vulnerabilities of actor groups for each ABCD property</a:t>
                      </a:r>
                      <a:endParaRPr lang="en-US" sz="10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447544"/>
                  </a:ext>
                </a:extLst>
              </a:tr>
              <a:tr h="247566">
                <a:tc gridSpan="3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Green = positive contribution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Red = negative contribution</a:t>
                      </a:r>
                      <a:endParaRPr lang="en-US" sz="85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5409"/>
                  </a:ext>
                </a:extLst>
              </a:tr>
              <a:tr h="37918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endParaRPr lang="en-US" sz="85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Agency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Buffering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Connectivity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996444"/>
                  </a:ext>
                </a:extLst>
              </a:tr>
              <a:tr h="612864"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Smallholder households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profitability limits other options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reserves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Social relationships protect food security during crises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Diverse cropping 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systems protect </a:t>
                      </a:r>
                      <a:b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against local shocks</a:t>
                      </a:r>
                      <a:endParaRPr lang="en-US" sz="85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795235"/>
                  </a:ext>
                </a:extLst>
              </a:tr>
              <a:tr h="61286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Large dependence on own food production</a:t>
                      </a:r>
                      <a:endParaRPr lang="en-US" sz="85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522742"/>
                  </a:ext>
                </a:extLst>
              </a:tr>
              <a:tr h="612864"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Regional households depending on local production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education limits employability</a:t>
                      </a:r>
                      <a:endParaRPr lang="en-US" sz="85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reserves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Social relationships protect food security during crises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Diversity of crops across farmers</a:t>
                      </a:r>
                      <a:endParaRPr lang="en-US" sz="85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160253"/>
                  </a:ext>
                </a:extLst>
              </a:tr>
              <a:tr h="82506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D5D2CA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trade network is local, so high vulnerability against local production shocks</a:t>
                      </a:r>
                      <a:endParaRPr lang="en-US" sz="850" dirty="0">
                        <a:solidFill>
                          <a:srgbClr val="D5D2CA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diversity in job opportunities</a:t>
                      </a:r>
                      <a:endParaRPr lang="en-US" sz="85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5D0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59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737872"/>
      </p:ext>
    </p:extLst>
  </p:cSld>
  <p:clrMapOvr>
    <a:masterClrMapping/>
  </p:clrMapOvr>
</p:sld>
</file>

<file path=ppt/theme/theme1.xml><?xml version="1.0" encoding="utf-8"?>
<a:theme xmlns:a="http://schemas.openxmlformats.org/drawingml/2006/main" name="WUR">
  <a:themeElements>
    <a:clrScheme name="WUR 2022">
      <a:dk1>
        <a:srgbClr val="005172"/>
      </a:dk1>
      <a:lt1>
        <a:srgbClr val="FFFFFF"/>
      </a:lt1>
      <a:dk2>
        <a:srgbClr val="008A00"/>
      </a:dk2>
      <a:lt2>
        <a:srgbClr val="005172"/>
      </a:lt2>
      <a:accent1>
        <a:srgbClr val="6AADE4"/>
      </a:accent1>
      <a:accent2>
        <a:srgbClr val="D0B972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549F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72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bda8d0-a435-446b-800b-68afe3f0fffb">
      <Terms xmlns="http://schemas.microsoft.com/office/infopath/2007/PartnerControls"/>
    </lcf76f155ced4ddcb4097134ff3c332f>
    <TaxCatchAll xmlns="873de38d-dbb0-487c-a539-cb701e283c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B49766D78C74195002406DB4D848A" ma:contentTypeVersion="12" ma:contentTypeDescription="Een nieuw document maken." ma:contentTypeScope="" ma:versionID="27461edb7d7ce382e968252c84b63dcd">
  <xsd:schema xmlns:xsd="http://www.w3.org/2001/XMLSchema" xmlns:xs="http://www.w3.org/2001/XMLSchema" xmlns:p="http://schemas.microsoft.com/office/2006/metadata/properties" xmlns:ns2="84bda8d0-a435-446b-800b-68afe3f0fffb" xmlns:ns3="873de38d-dbb0-487c-a539-cb701e283c8a" targetNamespace="http://schemas.microsoft.com/office/2006/metadata/properties" ma:root="true" ma:fieldsID="2e64ed00bc814d0f5c8e6028cb19558c" ns2:_="" ns3:_="">
    <xsd:import namespace="84bda8d0-a435-446b-800b-68afe3f0fffb"/>
    <xsd:import namespace="873de38d-dbb0-487c-a539-cb701e283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da8d0-a435-446b-800b-68afe3f0ff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5ec99919-4982-4388-8a64-83a11d2ca2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de38d-dbb0-487c-a539-cb701e283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4bb20c3-9a7e-4375-9067-89ce33c45c3a}" ma:internalName="TaxCatchAll" ma:showField="CatchAllData" ma:web="873de38d-dbb0-487c-a539-cb701e283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1BF04D-61B7-4622-BF86-BE6F33AB172F}">
  <ds:schemaRefs>
    <ds:schemaRef ds:uri="http://purl.org/dc/elements/1.1/"/>
    <ds:schemaRef ds:uri="873de38d-dbb0-487c-a539-cb701e283c8a"/>
    <ds:schemaRef ds:uri="84bda8d0-a435-446b-800b-68afe3f0fff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30C1EA-529A-4D0E-86DF-8F98FE72FD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bda8d0-a435-446b-800b-68afe3f0fffb"/>
    <ds:schemaRef ds:uri="873de38d-dbb0-487c-a539-cb701e283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F78E94-755A-40C1-AFB8-9868DE556C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4089</TotalTime>
  <Words>927</Words>
  <Application>Microsoft Office PowerPoint</Application>
  <PresentationFormat>On-screen Show (16:9)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WUR</vt:lpstr>
      <vt:lpstr>The ABCD of resilient food systems</vt:lpstr>
      <vt:lpstr>PowerPoint Presentation</vt:lpstr>
      <vt:lpstr>Assessing resilience is challenging</vt:lpstr>
      <vt:lpstr>PowerPoint Presentation</vt:lpstr>
      <vt:lpstr>Resilience assessment based on ABCD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Assessing ABCD in practice</vt:lpstr>
      <vt:lpstr>Assessing ABCD in practice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Fonteijn, Hubert</cp:lastModifiedBy>
  <cp:revision>301</cp:revision>
  <dcterms:created xsi:type="dcterms:W3CDTF">2011-09-29T08:30:03Z</dcterms:created>
  <dcterms:modified xsi:type="dcterms:W3CDTF">2022-11-03T11:50:01Z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WHNLW.pptx</vt:lpwstr>
  </property>
  <property fmtid="{D5CDD505-2E9C-101B-9397-08002B2CF9AE}" pid="3" name="ContentTypeId">
    <vt:lpwstr>0x01010043CB49766D78C74195002406DB4D848A</vt:lpwstr>
  </property>
  <property fmtid="{D5CDD505-2E9C-101B-9397-08002B2CF9AE}" pid="4" name="MediaServiceImageTags">
    <vt:lpwstr/>
  </property>
</Properties>
</file>