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256" r:id="rId2"/>
    <p:sldId id="257" r:id="rId3"/>
    <p:sldId id="263" r:id="rId4"/>
    <p:sldId id="264" r:id="rId5"/>
    <p:sldId id="258" r:id="rId6"/>
    <p:sldId id="265" r:id="rId7"/>
    <p:sldId id="270" r:id="rId8"/>
    <p:sldId id="271" r:id="rId9"/>
    <p:sldId id="266" r:id="rId10"/>
    <p:sldId id="272" r:id="rId11"/>
    <p:sldId id="273" r:id="rId12"/>
    <p:sldId id="268" r:id="rId13"/>
    <p:sldId id="261" r:id="rId14"/>
    <p:sldId id="274" r:id="rId15"/>
    <p:sldId id="275" r:id="rId16"/>
    <p:sldId id="259" r:id="rId17"/>
    <p:sldId id="276" r:id="rId18"/>
    <p:sldId id="267" r:id="rId1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Arial" charset="0"/>
              </a:defRPr>
            </a:lvl1pPr>
          </a:lstStyle>
          <a:p>
            <a:pPr>
              <a:defRPr/>
            </a:pPr>
            <a:endParaRPr lang="nl-NL"/>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Arial" charset="0"/>
              </a:defRPr>
            </a:lvl1pPr>
          </a:lstStyle>
          <a:p>
            <a:pPr>
              <a:defRPr/>
            </a:pPr>
            <a:endParaRPr lang="nl-NL"/>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Arial" charset="0"/>
              </a:defRPr>
            </a:lvl1pPr>
          </a:lstStyle>
          <a:p>
            <a:pPr>
              <a:defRPr/>
            </a:pPr>
            <a:endParaRPr lang="nl-NL"/>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81BD695F-6C17-C04B-88F5-6CFDF5FCDA1E}" type="slidenum">
              <a:rPr lang="nl-NL"/>
              <a:pPr>
                <a:defRPr/>
              </a:pPr>
              <a:t>‹#›</a:t>
            </a:fld>
            <a:endParaRPr lang="nl-NL"/>
          </a:p>
        </p:txBody>
      </p:sp>
    </p:spTree>
    <p:extLst>
      <p:ext uri="{BB962C8B-B14F-4D97-AF65-F5344CB8AC3E}">
        <p14:creationId xmlns:p14="http://schemas.microsoft.com/office/powerpoint/2010/main" val="1684788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noTextEdit="1"/>
          </p:cNvSpPr>
          <p:nvPr>
            <p:ph type="sldImg"/>
          </p:nvPr>
        </p:nvSpPr>
        <p:spPr>
          <a:ln/>
        </p:spPr>
      </p:sp>
      <p:sp>
        <p:nvSpPr>
          <p:cNvPr id="15362"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nl-NL"/>
          </a:p>
        </p:txBody>
      </p:sp>
      <p:sp>
        <p:nvSpPr>
          <p:cNvPr id="15363"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EF20DC-DFB4-2548-ACF9-1D2E39979A38}" type="slidenum">
              <a:rPr lang="nl-NL" sz="1200"/>
              <a:pPr eaLnBrk="1" hangingPunct="1"/>
              <a:t>1</a:t>
            </a:fld>
            <a:endParaRPr lang="nl-NL"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a:defRPr/>
            </a:pPr>
            <a:fld id="{81BD695F-6C17-C04B-88F5-6CFDF5FCDA1E}" type="slidenum">
              <a:rPr lang="nl-NL" smtClean="0"/>
              <a:pPr>
                <a:defRPr/>
              </a:pPr>
              <a:t>2</a:t>
            </a:fld>
            <a:endParaRPr lang="nl-NL"/>
          </a:p>
        </p:txBody>
      </p:sp>
    </p:spTree>
    <p:extLst>
      <p:ext uri="{BB962C8B-B14F-4D97-AF65-F5344CB8AC3E}">
        <p14:creationId xmlns:p14="http://schemas.microsoft.com/office/powerpoint/2010/main" val="360964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a:defRPr/>
            </a:pPr>
            <a:fld id="{81BD695F-6C17-C04B-88F5-6CFDF5FCDA1E}" type="slidenum">
              <a:rPr lang="nl-NL" smtClean="0"/>
              <a:pPr>
                <a:defRPr/>
              </a:pPr>
              <a:t>5</a:t>
            </a:fld>
            <a:endParaRPr lang="nl-NL"/>
          </a:p>
        </p:txBody>
      </p:sp>
    </p:spTree>
    <p:extLst>
      <p:ext uri="{BB962C8B-B14F-4D97-AF65-F5344CB8AC3E}">
        <p14:creationId xmlns:p14="http://schemas.microsoft.com/office/powerpoint/2010/main" val="149031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5" name="Afbeelding 4" descr="Achtergrond-SEPT2016FOTO.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1763689" y="692697"/>
            <a:ext cx="6984776" cy="1296144"/>
          </a:xfrm>
        </p:spPr>
        <p:txBody>
          <a:bodyPr/>
          <a:lstStyle>
            <a:lvl1pPr>
              <a:defRPr>
                <a:solidFill>
                  <a:schemeClr val="tx1">
                    <a:lumMod val="65000"/>
                    <a:lumOff val="35000"/>
                  </a:schemeClr>
                </a:solidFill>
              </a:defRPr>
            </a:lvl1pPr>
          </a:lstStyle>
          <a:p>
            <a:r>
              <a:rPr lang="en-US" dirty="0" smtClean="0"/>
              <a:t>Click to edit Master title style</a:t>
            </a:r>
            <a:endParaRPr lang="nl-NL" dirty="0"/>
          </a:p>
        </p:txBody>
      </p:sp>
      <p:sp>
        <p:nvSpPr>
          <p:cNvPr id="3" name="Ondertitel 2"/>
          <p:cNvSpPr>
            <a:spLocks noGrp="1"/>
          </p:cNvSpPr>
          <p:nvPr>
            <p:ph type="subTitle" idx="1"/>
          </p:nvPr>
        </p:nvSpPr>
        <p:spPr>
          <a:xfrm>
            <a:off x="1763688" y="2276872"/>
            <a:ext cx="6976864" cy="1464568"/>
          </a:xfrm>
        </p:spPr>
        <p:txBody>
          <a:bodyPr/>
          <a:lstStyle>
            <a:lvl1pPr marL="0" indent="0" algn="ctr">
              <a:buNone/>
              <a:defRPr>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nl-NL" dirty="0"/>
          </a:p>
        </p:txBody>
      </p:sp>
      <p:pic>
        <p:nvPicPr>
          <p:cNvPr id="6" name="Picture 3" descr="C:\Users\toosterlee\Dropbox\4TU.Centre for Engineering Education\Communicatie\CEE logo\Logo 4TU.CEE.jp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260648"/>
            <a:ext cx="1526272" cy="39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1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DD23E21-37C6-6E4E-99ED-F35126F6543D}" type="slidenum">
              <a:rPr lang="nl-NL"/>
              <a:pPr>
                <a:defRPr/>
              </a:pPr>
              <a:t>‹#›</a:t>
            </a:fld>
            <a:endParaRPr lang="nl-NL" dirty="0"/>
          </a:p>
        </p:txBody>
      </p:sp>
    </p:spTree>
    <p:extLst>
      <p:ext uri="{BB962C8B-B14F-4D97-AF65-F5344CB8AC3E}">
        <p14:creationId xmlns:p14="http://schemas.microsoft.com/office/powerpoint/2010/main" val="418525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35080" y="274638"/>
            <a:ext cx="2057400" cy="5851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66288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B013867-23DA-EE48-9AB3-949F866776E1}" type="slidenum">
              <a:rPr lang="nl-NL"/>
              <a:pPr>
                <a:defRPr/>
              </a:pPr>
              <a:t>‹#›</a:t>
            </a:fld>
            <a:endParaRPr lang="nl-NL" dirty="0"/>
          </a:p>
        </p:txBody>
      </p:sp>
    </p:spTree>
    <p:extLst>
      <p:ext uri="{BB962C8B-B14F-4D97-AF65-F5344CB8AC3E}">
        <p14:creationId xmlns:p14="http://schemas.microsoft.com/office/powerpoint/2010/main" val="68211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28B846C-7B17-5E4F-BE10-694B0E0F8BEC}" type="slidenum">
              <a:rPr lang="nl-NL"/>
              <a:pPr>
                <a:defRPr/>
              </a:pPr>
              <a:t>‹#›</a:t>
            </a:fld>
            <a:endParaRPr lang="nl-NL" dirty="0"/>
          </a:p>
        </p:txBody>
      </p:sp>
    </p:spTree>
    <p:extLst>
      <p:ext uri="{BB962C8B-B14F-4D97-AF65-F5344CB8AC3E}">
        <p14:creationId xmlns:p14="http://schemas.microsoft.com/office/powerpoint/2010/main" val="407524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7B5C303-98C5-D44E-977B-025D8E02950B}" type="slidenum">
              <a:rPr lang="nl-NL"/>
              <a:pPr>
                <a:defRPr/>
              </a:pPr>
              <a:t>‹#›</a:t>
            </a:fld>
            <a:endParaRPr lang="nl-NL" dirty="0"/>
          </a:p>
        </p:txBody>
      </p:sp>
    </p:spTree>
    <p:extLst>
      <p:ext uri="{BB962C8B-B14F-4D97-AF65-F5344CB8AC3E}">
        <p14:creationId xmlns:p14="http://schemas.microsoft.com/office/powerpoint/2010/main" val="134131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inhoud 2"/>
          <p:cNvSpPr>
            <a:spLocks noGrp="1"/>
          </p:cNvSpPr>
          <p:nvPr>
            <p:ph sz="half" idx="1"/>
          </p:nvPr>
        </p:nvSpPr>
        <p:spPr>
          <a:xfrm>
            <a:off x="66288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half" idx="2"/>
          </p:nvPr>
        </p:nvSpPr>
        <p:spPr>
          <a:xfrm>
            <a:off x="485388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A137175-8614-254F-B2FE-E2ACA3D221E9}" type="slidenum">
              <a:rPr lang="nl-NL"/>
              <a:pPr>
                <a:defRPr/>
              </a:pPr>
              <a:t>‹#›</a:t>
            </a:fld>
            <a:endParaRPr lang="nl-NL" dirty="0"/>
          </a:p>
        </p:txBody>
      </p:sp>
    </p:spTree>
    <p:extLst>
      <p:ext uri="{BB962C8B-B14F-4D97-AF65-F5344CB8AC3E}">
        <p14:creationId xmlns:p14="http://schemas.microsoft.com/office/powerpoint/2010/main" val="264169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66288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66288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Tijdelijke aanduiding voor tekst 4"/>
          <p:cNvSpPr>
            <a:spLocks noGrp="1"/>
          </p:cNvSpPr>
          <p:nvPr>
            <p:ph type="body" sz="quarter" idx="3"/>
          </p:nvPr>
        </p:nvSpPr>
        <p:spPr>
          <a:xfrm>
            <a:off x="485070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85070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CE09AB93-E81F-7B49-B49F-7F5B3E8D3D7B}" type="slidenum">
              <a:rPr lang="nl-NL"/>
              <a:pPr>
                <a:defRPr/>
              </a:pPr>
              <a:t>‹#›</a:t>
            </a:fld>
            <a:endParaRPr lang="nl-NL" dirty="0"/>
          </a:p>
        </p:txBody>
      </p:sp>
    </p:spTree>
    <p:extLst>
      <p:ext uri="{BB962C8B-B14F-4D97-AF65-F5344CB8AC3E}">
        <p14:creationId xmlns:p14="http://schemas.microsoft.com/office/powerpoint/2010/main" val="362272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98B51DE3-54F9-BF40-990A-E8CB50B53DFA}" type="slidenum">
              <a:rPr lang="nl-NL"/>
              <a:pPr>
                <a:defRPr/>
              </a:pPr>
              <a:t>‹#›</a:t>
            </a:fld>
            <a:endParaRPr lang="nl-NL" dirty="0"/>
          </a:p>
        </p:txBody>
      </p:sp>
    </p:spTree>
    <p:extLst>
      <p:ext uri="{BB962C8B-B14F-4D97-AF65-F5344CB8AC3E}">
        <p14:creationId xmlns:p14="http://schemas.microsoft.com/office/powerpoint/2010/main" val="261681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FEB93DD9-615C-514A-9A45-DA1EA161072A}" type="slidenum">
              <a:rPr lang="nl-NL"/>
              <a:pPr>
                <a:defRPr/>
              </a:pPr>
              <a:t>‹#›</a:t>
            </a:fld>
            <a:endParaRPr lang="nl-NL" dirty="0"/>
          </a:p>
        </p:txBody>
      </p:sp>
    </p:spTree>
    <p:extLst>
      <p:ext uri="{BB962C8B-B14F-4D97-AF65-F5344CB8AC3E}">
        <p14:creationId xmlns:p14="http://schemas.microsoft.com/office/powerpoint/2010/main" val="81756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62880" y="273050"/>
            <a:ext cx="3008313" cy="1162050"/>
          </a:xfrm>
        </p:spPr>
        <p:txBody>
          <a:bodyPr anchor="b"/>
          <a:lstStyle>
            <a:lvl1pPr algn="l">
              <a:defRPr sz="2000" b="1"/>
            </a:lvl1pPr>
          </a:lstStyle>
          <a:p>
            <a:r>
              <a:rPr lang="en-US" smtClean="0"/>
              <a:t>Click to edit Master title style</a:t>
            </a:r>
            <a:endParaRPr lang="nl-NL" dirty="0"/>
          </a:p>
        </p:txBody>
      </p:sp>
      <p:sp>
        <p:nvSpPr>
          <p:cNvPr id="3" name="Tijdelijke aanduiding voor inhoud 2"/>
          <p:cNvSpPr>
            <a:spLocks noGrp="1"/>
          </p:cNvSpPr>
          <p:nvPr>
            <p:ph idx="1"/>
          </p:nvPr>
        </p:nvSpPr>
        <p:spPr>
          <a:xfrm>
            <a:off x="378073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tekst 3"/>
          <p:cNvSpPr>
            <a:spLocks noGrp="1"/>
          </p:cNvSpPr>
          <p:nvPr>
            <p:ph type="body" sz="half" idx="2"/>
          </p:nvPr>
        </p:nvSpPr>
        <p:spPr>
          <a:xfrm>
            <a:off x="66288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802F55DF-362A-844D-9C95-E2D6C4FA7DF6}" type="slidenum">
              <a:rPr lang="nl-NL"/>
              <a:pPr>
                <a:defRPr/>
              </a:pPr>
              <a:t>‹#›</a:t>
            </a:fld>
            <a:endParaRPr lang="nl-NL" dirty="0"/>
          </a:p>
        </p:txBody>
      </p:sp>
    </p:spTree>
    <p:extLst>
      <p:ext uri="{BB962C8B-B14F-4D97-AF65-F5344CB8AC3E}">
        <p14:creationId xmlns:p14="http://schemas.microsoft.com/office/powerpoint/2010/main" val="256539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E9453D1-3B5C-7241-8A51-5C23754F4D8E}" type="slidenum">
              <a:rPr lang="nl-NL"/>
              <a:pPr>
                <a:defRPr/>
              </a:pPr>
              <a:t>‹#›</a:t>
            </a:fld>
            <a:endParaRPr lang="nl-NL" dirty="0"/>
          </a:p>
        </p:txBody>
      </p:sp>
    </p:spTree>
    <p:extLst>
      <p:ext uri="{BB962C8B-B14F-4D97-AF65-F5344CB8AC3E}">
        <p14:creationId xmlns:p14="http://schemas.microsoft.com/office/powerpoint/2010/main" val="111591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63575"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0" rIns="91440" bIns="45720" numCol="1" anchor="t" anchorCtr="0" compatLnSpc="1">
            <a:prstTxWarp prst="textNoShape">
              <a:avLst/>
            </a:prstTxWarp>
          </a:bodyPr>
          <a:lstStyle/>
          <a:p>
            <a:pPr lvl="0"/>
            <a:r>
              <a:rPr lang="nl-NL" dirty="0"/>
              <a:t>Klik om het opmaakprofiel te bewerken</a:t>
            </a:r>
          </a:p>
        </p:txBody>
      </p:sp>
      <p:sp>
        <p:nvSpPr>
          <p:cNvPr id="1027" name="Rectangle 3"/>
          <p:cNvSpPr>
            <a:spLocks noGrp="1" noChangeArrowheads="1"/>
          </p:cNvSpPr>
          <p:nvPr>
            <p:ph type="body" idx="1"/>
          </p:nvPr>
        </p:nvSpPr>
        <p:spPr bwMode="auto">
          <a:xfrm>
            <a:off x="663575" y="2060575"/>
            <a:ext cx="82296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124" name="Rectangle 4"/>
          <p:cNvSpPr>
            <a:spLocks noGrp="1" noChangeArrowheads="1"/>
          </p:cNvSpPr>
          <p:nvPr>
            <p:ph type="dt" sz="half" idx="2"/>
          </p:nvPr>
        </p:nvSpPr>
        <p:spPr bwMode="auto">
          <a:xfrm>
            <a:off x="663575"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Verdana" panose="020B0604030504040204" pitchFamily="34" charset="0"/>
                <a:ea typeface="Verdana" panose="020B0604030504040204" pitchFamily="34" charset="0"/>
                <a:cs typeface="Verdana" panose="020B0604030504040204" pitchFamily="34" charset="0"/>
              </a:defRPr>
            </a:lvl1pPr>
          </a:lstStyle>
          <a:p>
            <a:pPr>
              <a:defRPr/>
            </a:pPr>
            <a:endParaRPr lang="nl-NL"/>
          </a:p>
        </p:txBody>
      </p:sp>
      <p:sp>
        <p:nvSpPr>
          <p:cNvPr id="5125" name="Rectangle 5"/>
          <p:cNvSpPr>
            <a:spLocks noGrp="1" noChangeArrowheads="1"/>
          </p:cNvSpPr>
          <p:nvPr>
            <p:ph type="ftr" sz="quarter" idx="3"/>
          </p:nvPr>
        </p:nvSpPr>
        <p:spPr bwMode="auto">
          <a:xfrm>
            <a:off x="333057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Verdana" panose="020B0604030504040204" pitchFamily="34" charset="0"/>
                <a:ea typeface="Verdana" panose="020B0604030504040204" pitchFamily="34" charset="0"/>
                <a:cs typeface="Verdana" panose="020B0604030504040204" pitchFamily="34" charset="0"/>
              </a:defRPr>
            </a:lvl1pPr>
          </a:lstStyle>
          <a:p>
            <a:pPr>
              <a:defRPr/>
            </a:pPr>
            <a:endParaRPr lang="nl-NL"/>
          </a:p>
        </p:txBody>
      </p:sp>
      <p:sp>
        <p:nvSpPr>
          <p:cNvPr id="5126" name="Rectangle 6"/>
          <p:cNvSpPr>
            <a:spLocks noGrp="1" noChangeArrowheads="1"/>
          </p:cNvSpPr>
          <p:nvPr>
            <p:ph type="sldNum" sz="quarter" idx="4"/>
          </p:nvPr>
        </p:nvSpPr>
        <p:spPr bwMode="auto">
          <a:xfrm>
            <a:off x="6759575"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Verdana" charset="0"/>
                <a:cs typeface="Verdana" charset="0"/>
              </a:defRPr>
            </a:lvl1pPr>
          </a:lstStyle>
          <a:p>
            <a:pPr>
              <a:defRPr/>
            </a:pPr>
            <a:fld id="{B038F053-5F60-BB46-968D-2EB9D8680101}" type="slidenum">
              <a:rPr lang="nl-NL"/>
              <a:pPr>
                <a:defRPr/>
              </a:pPr>
              <a:t>‹#›</a:t>
            </a:fld>
            <a:endParaRPr lang="nl-NL" dirty="0"/>
          </a:p>
        </p:txBody>
      </p:sp>
      <p:pic>
        <p:nvPicPr>
          <p:cNvPr id="7" name="Picture 3" descr="C:\Users\toosterlee\Dropbox\4TU.Centre for Engineering Education\Communicatie\CEE logo\Logo 4TU.CEE.jpg"/>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0" y="260648"/>
            <a:ext cx="1526272" cy="39820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eaLnBrk="1" fontAlgn="base" hangingPunct="1">
        <a:spcBef>
          <a:spcPct val="0"/>
        </a:spcBef>
        <a:spcAft>
          <a:spcPct val="0"/>
        </a:spcAft>
        <a:defRPr sz="4400">
          <a:solidFill>
            <a:schemeClr val="tx1">
              <a:lumMod val="65000"/>
              <a:lumOff val="35000"/>
            </a:schemeClr>
          </a:solidFill>
          <a:latin typeface="Verdana" panose="020B0604030504040204" pitchFamily="34" charset="0"/>
          <a:ea typeface="ＭＳ Ｐゴシック" charset="0"/>
          <a:cs typeface="Verdana" panose="020B0604030504040204" pitchFamily="34" charset="0"/>
        </a:defRPr>
      </a:lvl1pPr>
      <a:lvl2pPr algn="l" rtl="0" eaLnBrk="1" fontAlgn="base" hangingPunct="1">
        <a:spcBef>
          <a:spcPct val="0"/>
        </a:spcBef>
        <a:spcAft>
          <a:spcPct val="0"/>
        </a:spcAft>
        <a:defRPr sz="4400">
          <a:solidFill>
            <a:schemeClr val="tx2"/>
          </a:solidFill>
          <a:latin typeface="Verdana" pitchFamily="34" charset="0"/>
          <a:ea typeface="ＭＳ Ｐゴシック" charset="0"/>
          <a:cs typeface="Verdana" pitchFamily="34" charset="0"/>
        </a:defRPr>
      </a:lvl2pPr>
      <a:lvl3pPr algn="l" rtl="0" eaLnBrk="1" fontAlgn="base" hangingPunct="1">
        <a:spcBef>
          <a:spcPct val="0"/>
        </a:spcBef>
        <a:spcAft>
          <a:spcPct val="0"/>
        </a:spcAft>
        <a:defRPr sz="4400">
          <a:solidFill>
            <a:schemeClr val="tx2"/>
          </a:solidFill>
          <a:latin typeface="Verdana" pitchFamily="34" charset="0"/>
          <a:ea typeface="ＭＳ Ｐゴシック" charset="0"/>
          <a:cs typeface="Verdana" pitchFamily="34" charset="0"/>
        </a:defRPr>
      </a:lvl3pPr>
      <a:lvl4pPr algn="l" rtl="0" eaLnBrk="1" fontAlgn="base" hangingPunct="1">
        <a:spcBef>
          <a:spcPct val="0"/>
        </a:spcBef>
        <a:spcAft>
          <a:spcPct val="0"/>
        </a:spcAft>
        <a:defRPr sz="4400">
          <a:solidFill>
            <a:schemeClr val="tx2"/>
          </a:solidFill>
          <a:latin typeface="Verdana" pitchFamily="34" charset="0"/>
          <a:ea typeface="ＭＳ Ｐゴシック" charset="0"/>
          <a:cs typeface="Verdana" pitchFamily="34" charset="0"/>
        </a:defRPr>
      </a:lvl4pPr>
      <a:lvl5pPr algn="l" rtl="0" eaLnBrk="1" fontAlgn="base" hangingPunct="1">
        <a:spcBef>
          <a:spcPct val="0"/>
        </a:spcBef>
        <a:spcAft>
          <a:spcPct val="0"/>
        </a:spcAft>
        <a:defRPr sz="4400">
          <a:solidFill>
            <a:schemeClr val="tx2"/>
          </a:solidFill>
          <a:latin typeface="Verdana" pitchFamily="34" charset="0"/>
          <a:ea typeface="ＭＳ Ｐゴシック"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lumMod val="65000"/>
              <a:lumOff val="35000"/>
            </a:schemeClr>
          </a:solidFill>
          <a:latin typeface="Verdana" panose="020B0604030504040204" pitchFamily="34" charset="0"/>
          <a:ea typeface="ＭＳ Ｐゴシック" charset="0"/>
          <a:cs typeface="Verdana" panose="020B0604030504040204" pitchFamily="34" charset="0"/>
        </a:defRPr>
      </a:lvl1pPr>
      <a:lvl2pPr marL="742950" indent="-285750" algn="l" rtl="0" eaLnBrk="1" fontAlgn="base" hangingPunct="1">
        <a:spcBef>
          <a:spcPct val="20000"/>
        </a:spcBef>
        <a:spcAft>
          <a:spcPct val="0"/>
        </a:spcAft>
        <a:buChar char="–"/>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spcBef>
          <a:spcPct val="20000"/>
        </a:spcBef>
        <a:spcAft>
          <a:spcPct val="0"/>
        </a:spcAft>
        <a:buChar char="•"/>
        <a:defRPr sz="2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spcBef>
          <a:spcPct val="20000"/>
        </a:spcBef>
        <a:spcAft>
          <a:spcPct val="0"/>
        </a:spcAft>
        <a:buChar char="–"/>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spcBef>
          <a:spcPct val="20000"/>
        </a:spcBef>
        <a:spcAft>
          <a:spcPct val="0"/>
        </a:spcAft>
        <a:buChar char="»"/>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subTitle" idx="1"/>
          </p:nvPr>
        </p:nvSpPr>
        <p:spPr>
          <a:xfrm>
            <a:off x="1929663" y="1691583"/>
            <a:ext cx="6400800" cy="1464419"/>
          </a:xfrm>
        </p:spPr>
        <p:txBody>
          <a:bodyPr/>
          <a:lstStyle/>
          <a:p>
            <a:r>
              <a:rPr lang="nl-NL" sz="1800" b="1" dirty="0" smtClean="0">
                <a:latin typeface="+mn-lt"/>
                <a:ea typeface="ＭＳ Ｐゴシック" charset="0"/>
              </a:rPr>
              <a:t>Emiel </a:t>
            </a:r>
            <a:r>
              <a:rPr lang="nl-NL" sz="1800" b="1" dirty="0">
                <a:latin typeface="+mn-lt"/>
                <a:ea typeface="ＭＳ Ｐゴシック" charset="0"/>
              </a:rPr>
              <a:t>van Puffelen</a:t>
            </a:r>
          </a:p>
          <a:p>
            <a:r>
              <a:rPr lang="nl-NL" sz="1800" b="1" dirty="0">
                <a:latin typeface="+mn-lt"/>
                <a:ea typeface="ＭＳ Ｐゴシック" charset="0"/>
              </a:rPr>
              <a:t>Leader Centre </a:t>
            </a:r>
            <a:r>
              <a:rPr lang="nl-NL" sz="1800" b="1" dirty="0" err="1">
                <a:latin typeface="+mn-lt"/>
                <a:ea typeface="ＭＳ Ｐゴシック" charset="0"/>
              </a:rPr>
              <a:t>for</a:t>
            </a:r>
            <a:r>
              <a:rPr lang="nl-NL" sz="1800" b="1" dirty="0">
                <a:latin typeface="+mn-lt"/>
                <a:ea typeface="ＭＳ Ｐゴシック" charset="0"/>
              </a:rPr>
              <a:t> Engineering </a:t>
            </a:r>
            <a:r>
              <a:rPr lang="nl-NL" sz="1800" b="1" dirty="0" err="1" smtClean="0">
                <a:latin typeface="+mn-lt"/>
                <a:ea typeface="ＭＳ Ｐゴシック" charset="0"/>
              </a:rPr>
              <a:t>Education</a:t>
            </a:r>
            <a:endParaRPr lang="nl-NL" sz="1800" b="1" dirty="0">
              <a:latin typeface="+mn-lt"/>
              <a:ea typeface="ＭＳ Ｐゴシック" charset="0"/>
            </a:endParaRPr>
          </a:p>
          <a:p>
            <a:r>
              <a:rPr lang="nl-NL" sz="1800" b="1" dirty="0">
                <a:latin typeface="+mn-lt"/>
                <a:ea typeface="ＭＳ Ｐゴシック" charset="0"/>
              </a:rPr>
              <a:t>E-mail: emiel.vanpuffelen@wur.nl</a:t>
            </a:r>
          </a:p>
          <a:p>
            <a:pPr eaLnBrk="1" hangingPunct="1"/>
            <a:endParaRPr lang="nl-NL" sz="1800" dirty="0">
              <a:latin typeface="Verdana" charset="0"/>
              <a:ea typeface="ＭＳ Ｐゴシック" charset="0"/>
            </a:endParaRPr>
          </a:p>
        </p:txBody>
      </p:sp>
      <p:sp>
        <p:nvSpPr>
          <p:cNvPr id="14338" name="Title 1"/>
          <p:cNvSpPr>
            <a:spLocks noGrp="1"/>
          </p:cNvSpPr>
          <p:nvPr>
            <p:ph type="ctrTitle"/>
          </p:nvPr>
        </p:nvSpPr>
        <p:spPr>
          <a:xfrm>
            <a:off x="1835696" y="362782"/>
            <a:ext cx="7089775" cy="1296988"/>
          </a:xfrm>
        </p:spPr>
        <p:txBody>
          <a:bodyPr/>
          <a:lstStyle/>
          <a:p>
            <a:r>
              <a:rPr lang="en-US" sz="3200" b="1" dirty="0" smtClean="0">
                <a:solidFill>
                  <a:srgbClr val="FF9933"/>
                </a:solidFill>
                <a:latin typeface="+mj-lt"/>
              </a:rPr>
              <a:t>Balancing online and face-to-face teaching and learning activities</a:t>
            </a:r>
            <a:endParaRPr lang="nl-NL" sz="3200" b="1" dirty="0">
              <a:solidFill>
                <a:srgbClr val="FF9933"/>
              </a:solidFill>
              <a:latin typeface="+mj-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71800" y="2924944"/>
            <a:ext cx="4276784" cy="111568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780828" y="836712"/>
            <a:ext cx="8126965" cy="504056"/>
          </a:xfrm>
        </p:spPr>
        <p:txBody>
          <a:bodyPr/>
          <a:lstStyle/>
          <a:p>
            <a:r>
              <a:rPr lang="en-US" sz="2400" b="1" dirty="0" smtClean="0">
                <a:solidFill>
                  <a:srgbClr val="FF9933"/>
                </a:solidFill>
                <a:latin typeface="Verdana" charset="0"/>
              </a:rPr>
              <a:t>MOOCs </a:t>
            </a:r>
            <a:r>
              <a:rPr lang="en-US" sz="2400" b="1" dirty="0">
                <a:solidFill>
                  <a:srgbClr val="FF9933"/>
                </a:solidFill>
                <a:latin typeface="Verdana" charset="0"/>
              </a:rPr>
              <a:t>can </a:t>
            </a:r>
            <a:r>
              <a:rPr lang="en-US" sz="2400" b="1" dirty="0" smtClean="0">
                <a:solidFill>
                  <a:srgbClr val="FF9933"/>
                </a:solidFill>
                <a:latin typeface="Verdana" charset="0"/>
              </a:rPr>
              <a:t>be </a:t>
            </a:r>
            <a:r>
              <a:rPr lang="en-US" sz="2400" b="1" dirty="0">
                <a:solidFill>
                  <a:srgbClr val="FF9933"/>
                </a:solidFill>
                <a:latin typeface="Verdana" charset="0"/>
              </a:rPr>
              <a:t>restricted to 100% online </a:t>
            </a:r>
            <a:r>
              <a:rPr lang="en-US" sz="2400" b="1" dirty="0" smtClean="0">
                <a:solidFill>
                  <a:srgbClr val="FF9933"/>
                </a:solidFill>
                <a:latin typeface="Verdana" charset="0"/>
              </a:rPr>
              <a:t>TLAs</a:t>
            </a:r>
            <a:endParaRPr lang="nl-NL" sz="2400" b="1" dirty="0">
              <a:solidFill>
                <a:srgbClr val="FF9933"/>
              </a:solidFill>
              <a:latin typeface="Verdana" charset="0"/>
            </a:endParaRPr>
          </a:p>
        </p:txBody>
      </p:sp>
      <p:sp>
        <p:nvSpPr>
          <p:cNvPr id="17410" name="Tijdelijke aanduiding voor inhoud 2"/>
          <p:cNvSpPr>
            <a:spLocks noGrp="1"/>
          </p:cNvSpPr>
          <p:nvPr>
            <p:ph idx="1"/>
          </p:nvPr>
        </p:nvSpPr>
        <p:spPr>
          <a:xfrm>
            <a:off x="693507" y="1484784"/>
            <a:ext cx="8301608" cy="3312368"/>
          </a:xfrm>
        </p:spPr>
        <p:txBody>
          <a:bodyPr/>
          <a:lstStyle/>
          <a:p>
            <a:pPr marL="0" indent="0">
              <a:buNone/>
            </a:pPr>
            <a:r>
              <a:rPr lang="en-US" sz="2000" dirty="0">
                <a:solidFill>
                  <a:schemeClr val="tx1"/>
                </a:solidFill>
                <a:latin typeface="Verdana" charset="0"/>
              </a:rPr>
              <a:t>Hew &amp; </a:t>
            </a:r>
            <a:r>
              <a:rPr lang="en-US" sz="2000" dirty="0" smtClean="0">
                <a:solidFill>
                  <a:schemeClr val="tx1"/>
                </a:solidFill>
                <a:latin typeface="Verdana" charset="0"/>
              </a:rPr>
              <a:t>Cheung (2014): </a:t>
            </a:r>
            <a:r>
              <a:rPr lang="en-US" sz="2000" dirty="0">
                <a:solidFill>
                  <a:schemeClr val="tx1"/>
                </a:solidFill>
                <a:latin typeface="Verdana" charset="0"/>
              </a:rPr>
              <a:t>many MOOCs have a structure equivalent to university courses, using video lectures, examinations and/or individual final projects, </a:t>
            </a:r>
            <a:r>
              <a:rPr lang="en-US" sz="2000" dirty="0" smtClean="0">
                <a:solidFill>
                  <a:schemeClr val="tx1"/>
                </a:solidFill>
                <a:latin typeface="Verdana" charset="0"/>
              </a:rPr>
              <a:t>and online discussions. But:</a:t>
            </a:r>
          </a:p>
          <a:p>
            <a:pPr marL="0" indent="0">
              <a:buNone/>
            </a:pPr>
            <a:endParaRPr lang="en-US" sz="800" dirty="0">
              <a:solidFill>
                <a:schemeClr val="tx1"/>
              </a:solidFill>
              <a:latin typeface="Verdana" charset="0"/>
            </a:endParaRPr>
          </a:p>
          <a:p>
            <a:pPr marL="0" indent="0">
              <a:buNone/>
            </a:pPr>
            <a:r>
              <a:rPr lang="en-US" sz="2000" dirty="0" smtClean="0">
                <a:solidFill>
                  <a:schemeClr val="tx1"/>
                </a:solidFill>
                <a:latin typeface="Verdana" charset="0"/>
              </a:rPr>
              <a:t>MOOCs have larger </a:t>
            </a:r>
            <a:r>
              <a:rPr lang="en-US" sz="2000" dirty="0">
                <a:solidFill>
                  <a:schemeClr val="tx1"/>
                </a:solidFill>
                <a:latin typeface="Verdana" charset="0"/>
              </a:rPr>
              <a:t>and more diverse student enrolment, higher drop-out rates and a relative lack of instructor presence or support</a:t>
            </a:r>
            <a:r>
              <a:rPr lang="en-US" sz="2000" dirty="0" smtClean="0">
                <a:solidFill>
                  <a:schemeClr val="tx1"/>
                </a:solidFill>
                <a:latin typeface="Verdana" charset="0"/>
              </a:rPr>
              <a:t>.</a:t>
            </a:r>
          </a:p>
          <a:p>
            <a:pPr marL="0" indent="0">
              <a:buNone/>
            </a:pPr>
            <a:r>
              <a:rPr lang="en-US" sz="800" dirty="0" smtClean="0">
                <a:solidFill>
                  <a:schemeClr val="tx1"/>
                </a:solidFill>
                <a:latin typeface="Verdana" charset="0"/>
              </a:rPr>
              <a:t> </a:t>
            </a:r>
          </a:p>
          <a:p>
            <a:pPr marL="0" indent="0">
              <a:buNone/>
            </a:pPr>
            <a:r>
              <a:rPr lang="en-US" sz="2000" dirty="0" smtClean="0">
                <a:solidFill>
                  <a:schemeClr val="tx1"/>
                </a:solidFill>
                <a:latin typeface="Verdana" charset="0"/>
              </a:rPr>
              <a:t>MOOCs suffer </a:t>
            </a:r>
            <a:r>
              <a:rPr lang="en-US" sz="2000" dirty="0">
                <a:solidFill>
                  <a:schemeClr val="tx1"/>
                </a:solidFill>
                <a:latin typeface="Verdana" charset="0"/>
              </a:rPr>
              <a:t>from a lack of student response in </a:t>
            </a:r>
            <a:r>
              <a:rPr lang="en-US" sz="2000" dirty="0" smtClean="0">
                <a:solidFill>
                  <a:schemeClr val="tx1"/>
                </a:solidFill>
                <a:latin typeface="Verdana" charset="0"/>
              </a:rPr>
              <a:t>online </a:t>
            </a:r>
            <a:r>
              <a:rPr lang="en-US" sz="2000" dirty="0">
                <a:solidFill>
                  <a:schemeClr val="tx1"/>
                </a:solidFill>
                <a:latin typeface="Verdana" charset="0"/>
              </a:rPr>
              <a:t>discussion and, for the teachers, the sense of speaking into a vacuum because of the absence of student immediate feedback. </a:t>
            </a:r>
            <a:endParaRPr lang="en-US" sz="2000" dirty="0" smtClean="0">
              <a:solidFill>
                <a:schemeClr val="tx1"/>
              </a:solidFill>
              <a:latin typeface="Verdana" charset="0"/>
            </a:endParaRPr>
          </a:p>
          <a:p>
            <a:pPr marL="0" indent="0">
              <a:buNone/>
            </a:pPr>
            <a:endParaRPr lang="en-US" sz="2200" dirty="0">
              <a:solidFill>
                <a:schemeClr val="tx1"/>
              </a:solidFill>
              <a:latin typeface="Verdana" charset="0"/>
            </a:endParaRPr>
          </a:p>
          <a:p>
            <a:pPr marL="0" indent="0">
              <a:buNone/>
            </a:pPr>
            <a:r>
              <a:rPr lang="en-US" sz="2000" dirty="0" smtClean="0">
                <a:solidFill>
                  <a:schemeClr val="tx1"/>
                </a:solidFill>
                <a:latin typeface="Verdana" charset="0"/>
              </a:rPr>
              <a:t>These </a:t>
            </a:r>
            <a:r>
              <a:rPr lang="en-US" sz="2000" dirty="0">
                <a:solidFill>
                  <a:schemeClr val="tx1"/>
                </a:solidFill>
                <a:latin typeface="Verdana" charset="0"/>
              </a:rPr>
              <a:t>findings could indicate that learning is less effective with MOOCs due to a lack of face-to-face interaction.</a:t>
            </a:r>
          </a:p>
          <a:p>
            <a:pPr marL="0" indent="0">
              <a:buNone/>
            </a:pPr>
            <a:endParaRPr lang="en-US" sz="2400" dirty="0" smtClean="0">
              <a:solidFill>
                <a:schemeClr val="tx1"/>
              </a:solidFill>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1100" dirty="0">
              <a:latin typeface="Verdana" charset="0"/>
            </a:endParaRPr>
          </a:p>
          <a:p>
            <a:pPr marL="0" indent="0">
              <a:buNone/>
            </a:pPr>
            <a:r>
              <a:rPr lang="en-US" sz="2400" dirty="0" smtClean="0">
                <a:latin typeface="Verdana" charset="0"/>
              </a:rPr>
              <a:t>		</a:t>
            </a:r>
            <a:endParaRPr lang="en-US" sz="2400" dirty="0">
              <a:latin typeface="Verdana" charset="0"/>
            </a:endParaRPr>
          </a:p>
          <a:p>
            <a:pPr marL="0" indent="0">
              <a:buNone/>
            </a:pPr>
            <a:endParaRPr lang="en-US" dirty="0">
              <a:latin typeface="Verdana" charset="0"/>
            </a:endParaRPr>
          </a:p>
        </p:txBody>
      </p:sp>
    </p:spTree>
    <p:extLst>
      <p:ext uri="{BB962C8B-B14F-4D97-AF65-F5344CB8AC3E}">
        <p14:creationId xmlns:p14="http://schemas.microsoft.com/office/powerpoint/2010/main" val="2145230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1547664" y="836712"/>
            <a:ext cx="6167436" cy="504056"/>
          </a:xfrm>
        </p:spPr>
        <p:txBody>
          <a:bodyPr/>
          <a:lstStyle/>
          <a:p>
            <a:r>
              <a:rPr lang="en-US" sz="2400" b="1" dirty="0" smtClean="0">
                <a:solidFill>
                  <a:srgbClr val="FF9933"/>
                </a:solidFill>
                <a:latin typeface="Verdana" charset="0"/>
              </a:rPr>
              <a:t>MOOCs have low completion rates</a:t>
            </a:r>
            <a:endParaRPr lang="nl-NL" sz="2400" b="1" dirty="0">
              <a:solidFill>
                <a:srgbClr val="FF9933"/>
              </a:solidFill>
              <a:latin typeface="Verdana" charset="0"/>
            </a:endParaRPr>
          </a:p>
        </p:txBody>
      </p:sp>
      <p:sp>
        <p:nvSpPr>
          <p:cNvPr id="17410" name="Tijdelijke aanduiding voor inhoud 2"/>
          <p:cNvSpPr>
            <a:spLocks noGrp="1"/>
          </p:cNvSpPr>
          <p:nvPr>
            <p:ph idx="1"/>
          </p:nvPr>
        </p:nvSpPr>
        <p:spPr>
          <a:xfrm>
            <a:off x="693506" y="1628800"/>
            <a:ext cx="8301608" cy="2880320"/>
          </a:xfrm>
        </p:spPr>
        <p:txBody>
          <a:bodyPr/>
          <a:lstStyle/>
          <a:p>
            <a:pPr marL="0" indent="0">
              <a:buNone/>
            </a:pPr>
            <a:r>
              <a:rPr lang="en-US" sz="2000" dirty="0" smtClean="0"/>
              <a:t>This might </a:t>
            </a:r>
            <a:r>
              <a:rPr lang="en-US" sz="2000" dirty="0"/>
              <a:t>also be partially explained by the selection and intentions of MOOC students. Since most users of MOOCs are not part of a study </a:t>
            </a:r>
            <a:r>
              <a:rPr lang="en-US" sz="2000" dirty="0" err="1"/>
              <a:t>programme</a:t>
            </a:r>
            <a:r>
              <a:rPr lang="en-US" sz="2000" dirty="0"/>
              <a:t>, completing the whole MOOC is not </a:t>
            </a:r>
            <a:r>
              <a:rPr lang="en-US" sz="2000" dirty="0" smtClean="0"/>
              <a:t>necessary </a:t>
            </a:r>
            <a:r>
              <a:rPr lang="da-DK" sz="2000" dirty="0"/>
              <a:t>(Hew &amp; Cheung, 2014; Jordan, 2015</a:t>
            </a:r>
            <a:r>
              <a:rPr lang="da-DK" sz="2000" dirty="0" smtClean="0"/>
              <a:t>). </a:t>
            </a:r>
            <a:endParaRPr lang="en-US" sz="2000" dirty="0" smtClean="0"/>
          </a:p>
          <a:p>
            <a:pPr marL="0" indent="0">
              <a:buNone/>
            </a:pPr>
            <a:endParaRPr lang="en-US" sz="2000" dirty="0"/>
          </a:p>
          <a:p>
            <a:pPr marL="0" indent="0">
              <a:buNone/>
            </a:pPr>
            <a:r>
              <a:rPr lang="en-US" sz="2000" dirty="0" smtClean="0"/>
              <a:t>Conclusion: it </a:t>
            </a:r>
            <a:r>
              <a:rPr lang="en-US" sz="2000" dirty="0"/>
              <a:t>is wise to investigate student perception when increasing the use of online activities in university courses, as well as the possible limitations. </a:t>
            </a:r>
            <a:endParaRPr lang="en-US" sz="2000" dirty="0">
              <a:latin typeface="Verdana" charset="0"/>
            </a:endParaRPr>
          </a:p>
          <a:p>
            <a:pPr marL="0" indent="0">
              <a:buNone/>
            </a:pPr>
            <a:endParaRPr lang="en-US" sz="2400" dirty="0" smtClean="0">
              <a:latin typeface="Verdana" charset="0"/>
            </a:endParaRPr>
          </a:p>
          <a:p>
            <a:pPr marL="0" indent="0">
              <a:buNone/>
            </a:pPr>
            <a:endParaRPr lang="en-US" sz="1100" dirty="0">
              <a:latin typeface="Verdana" charset="0"/>
            </a:endParaRPr>
          </a:p>
          <a:p>
            <a:pPr marL="0" indent="0">
              <a:buNone/>
            </a:pPr>
            <a:r>
              <a:rPr lang="en-US" sz="2400" dirty="0" smtClean="0">
                <a:latin typeface="Verdana" charset="0"/>
              </a:rPr>
              <a:t>		</a:t>
            </a:r>
            <a:endParaRPr lang="en-US" sz="2400" dirty="0">
              <a:latin typeface="Verdana" charset="0"/>
            </a:endParaRPr>
          </a:p>
          <a:p>
            <a:pPr marL="0" indent="0">
              <a:buNone/>
            </a:pPr>
            <a:endParaRPr lang="en-US" dirty="0">
              <a:latin typeface="Verdana" charset="0"/>
            </a:endParaRPr>
          </a:p>
        </p:txBody>
      </p:sp>
    </p:spTree>
    <p:extLst>
      <p:ext uri="{BB962C8B-B14F-4D97-AF65-F5344CB8AC3E}">
        <p14:creationId xmlns:p14="http://schemas.microsoft.com/office/powerpoint/2010/main" val="3125781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1619672" y="548680"/>
            <a:ext cx="7128792" cy="864096"/>
          </a:xfrm>
        </p:spPr>
        <p:txBody>
          <a:bodyPr/>
          <a:lstStyle/>
          <a:p>
            <a:r>
              <a:rPr lang="en-US" sz="2400" b="1" dirty="0" smtClean="0">
                <a:solidFill>
                  <a:srgbClr val="FF9933"/>
                </a:solidFill>
                <a:latin typeface="Verdana" charset="0"/>
              </a:rPr>
              <a:t>Combining knowledge </a:t>
            </a:r>
            <a:r>
              <a:rPr lang="en-US" sz="2400" b="1" dirty="0">
                <a:solidFill>
                  <a:srgbClr val="FF9933"/>
                </a:solidFill>
                <a:latin typeface="Verdana" charset="0"/>
              </a:rPr>
              <a:t>clips (short video </a:t>
            </a:r>
            <a:r>
              <a:rPr lang="en-US" sz="2400" b="1" dirty="0" smtClean="0">
                <a:solidFill>
                  <a:srgbClr val="FF9933"/>
                </a:solidFill>
                <a:latin typeface="Verdana" charset="0"/>
              </a:rPr>
              <a:t>on a </a:t>
            </a:r>
            <a:r>
              <a:rPr lang="en-US" sz="2400" b="1" dirty="0">
                <a:solidFill>
                  <a:srgbClr val="FF9933"/>
                </a:solidFill>
                <a:latin typeface="Verdana" charset="0"/>
              </a:rPr>
              <a:t>single topic</a:t>
            </a:r>
            <a:r>
              <a:rPr lang="en-US" sz="2400" b="1" dirty="0" smtClean="0">
                <a:solidFill>
                  <a:srgbClr val="FF9933"/>
                </a:solidFill>
                <a:latin typeface="Verdana" charset="0"/>
              </a:rPr>
              <a:t>) with other TLAs. </a:t>
            </a:r>
            <a:endParaRPr lang="nl-NL" sz="2400" b="1" dirty="0">
              <a:solidFill>
                <a:srgbClr val="FF9933"/>
              </a:solidFill>
              <a:latin typeface="Verdana" charset="0"/>
            </a:endParaRPr>
          </a:p>
        </p:txBody>
      </p:sp>
      <p:sp>
        <p:nvSpPr>
          <p:cNvPr id="17410" name="Tijdelijke aanduiding voor inhoud 2"/>
          <p:cNvSpPr>
            <a:spLocks noGrp="1"/>
          </p:cNvSpPr>
          <p:nvPr>
            <p:ph idx="1"/>
          </p:nvPr>
        </p:nvSpPr>
        <p:spPr>
          <a:xfrm>
            <a:off x="755576" y="1556792"/>
            <a:ext cx="8523314" cy="5544616"/>
          </a:xfrm>
        </p:spPr>
        <p:txBody>
          <a:bodyPr/>
          <a:lstStyle/>
          <a:p>
            <a:pPr marL="0" indent="0">
              <a:buNone/>
            </a:pPr>
            <a:r>
              <a:rPr lang="en-US" sz="2400" dirty="0" smtClean="0"/>
              <a:t>Long</a:t>
            </a:r>
            <a:r>
              <a:rPr lang="en-US" sz="2400" dirty="0"/>
              <a:t>, Logan, and Waugh (2016</a:t>
            </a:r>
            <a:r>
              <a:rPr lang="en-US" sz="2400" dirty="0" smtClean="0"/>
              <a:t>): pre-class videos </a:t>
            </a:r>
            <a:r>
              <a:rPr lang="en-US" sz="2400" dirty="0"/>
              <a:t>should be combined with other activities to ensure students have learned the knowledge covered in the videos and are prepared for the in-class activities. </a:t>
            </a:r>
            <a:endParaRPr lang="en-US" sz="2400" dirty="0" smtClean="0"/>
          </a:p>
          <a:p>
            <a:pPr marL="0" indent="0">
              <a:buNone/>
            </a:pPr>
            <a:r>
              <a:rPr lang="en-US" sz="2400" dirty="0" smtClean="0"/>
              <a:t/>
            </a:r>
            <a:br>
              <a:rPr lang="en-US" sz="2400" dirty="0" smtClean="0"/>
            </a:br>
            <a:r>
              <a:rPr lang="en-US" sz="2400" dirty="0" err="1" smtClean="0"/>
              <a:t>Fabregat-Sanjuan</a:t>
            </a:r>
            <a:r>
              <a:rPr lang="en-US" sz="2400" dirty="0" smtClean="0"/>
              <a:t> </a:t>
            </a:r>
            <a:r>
              <a:rPr lang="en-US" sz="2400" dirty="0"/>
              <a:t>et al. (2017) successfully used out of class self-assessment in combination with online video clips to achieve </a:t>
            </a:r>
            <a:r>
              <a:rPr lang="en-US" sz="2400" dirty="0" smtClean="0"/>
              <a:t>this</a:t>
            </a:r>
          </a:p>
          <a:p>
            <a:pPr marL="0" indent="0">
              <a:buNone/>
            </a:pPr>
            <a:endParaRPr lang="en-US" sz="2400" dirty="0" smtClean="0"/>
          </a:p>
          <a:p>
            <a:pPr marL="0" indent="0">
              <a:buNone/>
            </a:pPr>
            <a:r>
              <a:rPr lang="en-US" sz="2400" dirty="0" smtClean="0"/>
              <a:t>Moos </a:t>
            </a:r>
            <a:r>
              <a:rPr lang="en-US" sz="2400" dirty="0"/>
              <a:t>and </a:t>
            </a:r>
            <a:r>
              <a:rPr lang="en-US" sz="2400" dirty="0" err="1"/>
              <a:t>Bonde</a:t>
            </a:r>
            <a:r>
              <a:rPr lang="en-US" sz="2400" dirty="0"/>
              <a:t> (2016) found that embedding prompts in the video had a positive effect, causing students to better self-regulate their learning. </a:t>
            </a:r>
            <a:endParaRPr lang="en-US" sz="2400" dirty="0" smtClean="0"/>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smtClean="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1100" dirty="0">
              <a:latin typeface="Verdana" charset="0"/>
            </a:endParaRPr>
          </a:p>
          <a:p>
            <a:pPr marL="0" indent="0">
              <a:buNone/>
            </a:pPr>
            <a:r>
              <a:rPr lang="en-US" sz="2400" dirty="0" smtClean="0">
                <a:latin typeface="Verdana" charset="0"/>
              </a:rPr>
              <a:t>		</a:t>
            </a:r>
            <a:endParaRPr lang="en-US" sz="2400" dirty="0">
              <a:latin typeface="Verdana" charset="0"/>
            </a:endParaRPr>
          </a:p>
          <a:p>
            <a:pPr marL="0" indent="0">
              <a:buNone/>
            </a:pPr>
            <a:endParaRPr lang="en-US" dirty="0">
              <a:latin typeface="Verdana" charset="0"/>
            </a:endParaRPr>
          </a:p>
        </p:txBody>
      </p:sp>
    </p:spTree>
    <p:extLst>
      <p:ext uri="{BB962C8B-B14F-4D97-AF65-F5344CB8AC3E}">
        <p14:creationId xmlns:p14="http://schemas.microsoft.com/office/powerpoint/2010/main" val="174142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0">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4"/>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5948" t="24817" r="3122" b="10758"/>
          <a:stretch/>
        </p:blipFill>
        <p:spPr>
          <a:xfrm>
            <a:off x="-26776" y="-4260"/>
            <a:ext cx="9233199" cy="4361288"/>
          </a:xfrm>
          <a:prstGeom prst="rect">
            <a:avLst/>
          </a:prstGeom>
        </p:spPr>
      </p:pic>
      <p:sp>
        <p:nvSpPr>
          <p:cNvPr id="17409" name="Titel 1"/>
          <p:cNvSpPr>
            <a:spLocks noGrp="1"/>
          </p:cNvSpPr>
          <p:nvPr>
            <p:ph type="title"/>
          </p:nvPr>
        </p:nvSpPr>
        <p:spPr>
          <a:xfrm>
            <a:off x="976823" y="260648"/>
            <a:ext cx="8229600" cy="936650"/>
          </a:xfrm>
        </p:spPr>
        <p:txBody>
          <a:bodyPr/>
          <a:lstStyle/>
          <a:p>
            <a:r>
              <a:rPr lang="nl-NL" sz="4000" b="1" dirty="0" smtClean="0">
                <a:solidFill>
                  <a:srgbClr val="FF0000"/>
                </a:solidFill>
                <a:latin typeface="Verdana" charset="0"/>
              </a:rPr>
              <a:t>Wageningen </a:t>
            </a:r>
            <a:r>
              <a:rPr lang="nl-NL" sz="4000" b="1" dirty="0">
                <a:solidFill>
                  <a:srgbClr val="FF0000"/>
                </a:solidFill>
                <a:latin typeface="Verdana" charset="0"/>
              </a:rPr>
              <a:t>University </a:t>
            </a:r>
          </a:p>
        </p:txBody>
      </p:sp>
      <p:sp>
        <p:nvSpPr>
          <p:cNvPr id="17410" name="Tijdelijke aanduiding voor inhoud 2"/>
          <p:cNvSpPr>
            <a:spLocks noGrp="1"/>
          </p:cNvSpPr>
          <p:nvPr>
            <p:ph idx="1"/>
          </p:nvPr>
        </p:nvSpPr>
        <p:spPr>
          <a:xfrm>
            <a:off x="642139" y="4357028"/>
            <a:ext cx="8456830" cy="4497363"/>
          </a:xfrm>
        </p:spPr>
        <p:txBody>
          <a:bodyPr/>
          <a:lstStyle/>
          <a:p>
            <a:pPr marL="0" indent="0">
              <a:buNone/>
            </a:pPr>
            <a:r>
              <a:rPr lang="en-US" sz="2000" dirty="0" smtClean="0"/>
              <a:t>Introduction of knowledge </a:t>
            </a:r>
            <a:r>
              <a:rPr lang="en-US" sz="2000" dirty="0"/>
              <a:t>clips and other online TLAs</a:t>
            </a:r>
            <a:r>
              <a:rPr lang="en-US" sz="2000" dirty="0" smtClean="0"/>
              <a:t>, </a:t>
            </a:r>
            <a:r>
              <a:rPr lang="en-US" sz="2000" dirty="0"/>
              <a:t>in several second-year food technology courses. </a:t>
            </a:r>
            <a:endParaRPr lang="en-US" sz="2000" dirty="0" smtClean="0"/>
          </a:p>
          <a:p>
            <a:pPr marL="0" indent="0">
              <a:buNone/>
            </a:pPr>
            <a:endParaRPr lang="en-US" sz="500" dirty="0" smtClean="0"/>
          </a:p>
          <a:p>
            <a:pPr marL="0" indent="0">
              <a:buNone/>
            </a:pPr>
            <a:r>
              <a:rPr lang="en-US" sz="2000" dirty="0" smtClean="0"/>
              <a:t>Partial </a:t>
            </a:r>
            <a:r>
              <a:rPr lang="en-US" sz="2000" dirty="0"/>
              <a:t>shift from face-to-face to online activities for acquiring, inquiring and practicing activities. </a:t>
            </a:r>
            <a:endParaRPr lang="en-US" sz="2000" dirty="0" smtClean="0"/>
          </a:p>
          <a:p>
            <a:pPr marL="0" indent="0">
              <a:buNone/>
            </a:pPr>
            <a:endParaRPr lang="en-US" sz="500" dirty="0"/>
          </a:p>
          <a:p>
            <a:pPr marL="0" indent="0">
              <a:buNone/>
            </a:pPr>
            <a:r>
              <a:rPr lang="en-US" sz="2000" dirty="0" smtClean="0"/>
              <a:t>Evaluation at course level; two </a:t>
            </a:r>
            <a:r>
              <a:rPr lang="en-US" sz="2000" dirty="0"/>
              <a:t>second-year bachelor’s courses with different TLA combinations: Food Microbiology and Mathematical Concepts for Food Technology.</a:t>
            </a:r>
            <a:endParaRPr lang="en-US" sz="2000" dirty="0">
              <a:latin typeface="Verdana" charset="0"/>
            </a:endParaRPr>
          </a:p>
        </p:txBody>
      </p:sp>
    </p:spTree>
    <p:extLst>
      <p:ext uri="{BB962C8B-B14F-4D97-AF65-F5344CB8AC3E}">
        <p14:creationId xmlns:p14="http://schemas.microsoft.com/office/powerpoint/2010/main" val="2606528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2267744" y="332656"/>
            <a:ext cx="5184576" cy="504056"/>
          </a:xfrm>
        </p:spPr>
        <p:txBody>
          <a:bodyPr/>
          <a:lstStyle/>
          <a:p>
            <a:r>
              <a:rPr lang="nl-NL" sz="2000" dirty="0" err="1" smtClean="0">
                <a:latin typeface="Verdana" charset="0"/>
              </a:rPr>
              <a:t>Methods</a:t>
            </a:r>
            <a:endParaRPr lang="nl-NL" sz="2000" dirty="0">
              <a:latin typeface="Verdana" charset="0"/>
            </a:endParaRPr>
          </a:p>
        </p:txBody>
      </p:sp>
      <p:sp>
        <p:nvSpPr>
          <p:cNvPr id="17410" name="Tijdelijke aanduiding voor inhoud 2"/>
          <p:cNvSpPr>
            <a:spLocks noGrp="1"/>
          </p:cNvSpPr>
          <p:nvPr>
            <p:ph idx="1"/>
          </p:nvPr>
        </p:nvSpPr>
        <p:spPr>
          <a:xfrm>
            <a:off x="611560" y="1124744"/>
            <a:ext cx="8690658" cy="5544616"/>
          </a:xfrm>
        </p:spPr>
        <p:txBody>
          <a:bodyPr/>
          <a:lstStyle/>
          <a:p>
            <a:pPr marL="0" indent="0">
              <a:buNone/>
            </a:pPr>
            <a:r>
              <a:rPr lang="en-US" sz="2200" dirty="0" smtClean="0">
                <a:latin typeface="Verdana" charset="0"/>
              </a:rPr>
              <a:t>Student questionnaires:</a:t>
            </a:r>
          </a:p>
          <a:p>
            <a:pPr marL="0" indent="0">
              <a:buNone/>
            </a:pPr>
            <a:r>
              <a:rPr lang="en-US" sz="2200" dirty="0" smtClean="0">
                <a:latin typeface="Verdana" charset="0"/>
              </a:rPr>
              <a:t> </a:t>
            </a:r>
          </a:p>
          <a:p>
            <a:r>
              <a:rPr lang="en-US" sz="2200" dirty="0" smtClean="0">
                <a:latin typeface="Verdana" charset="0"/>
              </a:rPr>
              <a:t>statements </a:t>
            </a:r>
            <a:r>
              <a:rPr lang="en-US" sz="2200" dirty="0">
                <a:latin typeface="Verdana" charset="0"/>
              </a:rPr>
              <a:t>about </a:t>
            </a:r>
            <a:r>
              <a:rPr lang="en-US" sz="2200" dirty="0" smtClean="0">
                <a:latin typeface="Verdana" charset="0"/>
              </a:rPr>
              <a:t>TLAs; 5-point scale </a:t>
            </a:r>
            <a:br>
              <a:rPr lang="en-US" sz="2200" dirty="0" smtClean="0">
                <a:latin typeface="Verdana" charset="0"/>
              </a:rPr>
            </a:br>
            <a:r>
              <a:rPr lang="en-US" sz="2200" dirty="0" smtClean="0">
                <a:latin typeface="Verdana" charset="0"/>
              </a:rPr>
              <a:t>‘</a:t>
            </a:r>
            <a:r>
              <a:rPr lang="en-US" sz="2200" dirty="0">
                <a:latin typeface="Verdana" charset="0"/>
              </a:rPr>
              <a:t>strongly disagree’ (1) to ‘strongly agree’ (5</a:t>
            </a:r>
            <a:r>
              <a:rPr lang="en-US" sz="2200" dirty="0" smtClean="0">
                <a:latin typeface="Verdana" charset="0"/>
              </a:rPr>
              <a:t>).</a:t>
            </a:r>
          </a:p>
          <a:p>
            <a:pPr marL="0" indent="0">
              <a:buNone/>
            </a:pPr>
            <a:r>
              <a:rPr lang="en-US" sz="2200" dirty="0" smtClean="0">
                <a:latin typeface="Verdana" charset="0"/>
              </a:rPr>
              <a:t> </a:t>
            </a:r>
          </a:p>
          <a:p>
            <a:r>
              <a:rPr lang="en-US" sz="2200" dirty="0" smtClean="0">
                <a:latin typeface="Verdana" charset="0"/>
              </a:rPr>
              <a:t>Attendance </a:t>
            </a:r>
            <a:r>
              <a:rPr lang="en-US" sz="2200" dirty="0">
                <a:latin typeface="Verdana" charset="0"/>
              </a:rPr>
              <a:t>and the percentage of exercises </a:t>
            </a:r>
            <a:r>
              <a:rPr lang="en-US" sz="2200" dirty="0" smtClean="0">
                <a:latin typeface="Verdana" charset="0"/>
              </a:rPr>
              <a:t>completed; 5-category </a:t>
            </a:r>
            <a:r>
              <a:rPr lang="en-US" sz="2200" dirty="0">
                <a:latin typeface="Verdana" charset="0"/>
              </a:rPr>
              <a:t>scale: 0–20% (1), 20–40% (2), 40–60% (3), 60–80% (4) and 80–100% (5) </a:t>
            </a:r>
            <a:endParaRPr lang="en-US" sz="2200" dirty="0" smtClean="0">
              <a:latin typeface="Verdana" charset="0"/>
            </a:endParaRPr>
          </a:p>
          <a:p>
            <a:endParaRPr lang="en-US" sz="2200" dirty="0">
              <a:latin typeface="Verdana" charset="0"/>
            </a:endParaRPr>
          </a:p>
          <a:p>
            <a:pPr marL="0" indent="0">
              <a:buNone/>
            </a:pPr>
            <a:r>
              <a:rPr lang="en-US" sz="2200" dirty="0" smtClean="0">
                <a:latin typeface="Verdana" charset="0"/>
              </a:rPr>
              <a:t>Semi-structured </a:t>
            </a:r>
            <a:r>
              <a:rPr lang="en-US" sz="2200" dirty="0">
                <a:latin typeface="Verdana" charset="0"/>
              </a:rPr>
              <a:t>group interview one month after the </a:t>
            </a:r>
            <a:r>
              <a:rPr lang="en-US" sz="2200" dirty="0" smtClean="0">
                <a:latin typeface="Verdana" charset="0"/>
              </a:rPr>
              <a:t>course; questionnaire </a:t>
            </a:r>
            <a:r>
              <a:rPr lang="en-US" sz="2200" dirty="0">
                <a:latin typeface="Verdana" charset="0"/>
              </a:rPr>
              <a:t>was discussed in detail</a:t>
            </a: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1100" dirty="0">
              <a:latin typeface="Verdana" charset="0"/>
            </a:endParaRPr>
          </a:p>
          <a:p>
            <a:pPr marL="0" indent="0">
              <a:buNone/>
            </a:pPr>
            <a:r>
              <a:rPr lang="en-US" sz="2400" dirty="0" smtClean="0">
                <a:latin typeface="Verdana" charset="0"/>
              </a:rPr>
              <a:t>		</a:t>
            </a:r>
            <a:endParaRPr lang="en-US" sz="2400" dirty="0">
              <a:latin typeface="Verdana" charset="0"/>
            </a:endParaRPr>
          </a:p>
          <a:p>
            <a:pPr marL="0" indent="0">
              <a:buNone/>
            </a:pPr>
            <a:endParaRPr lang="en-US" dirty="0">
              <a:latin typeface="Verdana" charset="0"/>
            </a:endParaRPr>
          </a:p>
        </p:txBody>
      </p:sp>
    </p:spTree>
    <p:extLst>
      <p:ext uri="{BB962C8B-B14F-4D97-AF65-F5344CB8AC3E}">
        <p14:creationId xmlns:p14="http://schemas.microsoft.com/office/powerpoint/2010/main" val="219392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2267744" y="332656"/>
            <a:ext cx="5184576" cy="504056"/>
          </a:xfrm>
        </p:spPr>
        <p:txBody>
          <a:bodyPr/>
          <a:lstStyle/>
          <a:p>
            <a:r>
              <a:rPr lang="en-GB" sz="2400" dirty="0" smtClean="0">
                <a:solidFill>
                  <a:srgbClr val="FF9933"/>
                </a:solidFill>
                <a:latin typeface="Verdana" charset="0"/>
              </a:rPr>
              <a:t>Results:</a:t>
            </a:r>
            <a:br>
              <a:rPr lang="en-GB" sz="2400" dirty="0" smtClean="0">
                <a:solidFill>
                  <a:srgbClr val="FF9933"/>
                </a:solidFill>
                <a:latin typeface="Verdana" charset="0"/>
              </a:rPr>
            </a:br>
            <a:endParaRPr lang="nl-NL" sz="2400" dirty="0">
              <a:solidFill>
                <a:srgbClr val="FF9933"/>
              </a:solidFill>
              <a:latin typeface="Verdana" charset="0"/>
            </a:endParaRPr>
          </a:p>
        </p:txBody>
      </p:sp>
      <p:sp>
        <p:nvSpPr>
          <p:cNvPr id="17410" name="Tijdelijke aanduiding voor inhoud 2"/>
          <p:cNvSpPr>
            <a:spLocks noGrp="1"/>
          </p:cNvSpPr>
          <p:nvPr>
            <p:ph idx="1"/>
          </p:nvPr>
        </p:nvSpPr>
        <p:spPr>
          <a:xfrm>
            <a:off x="620686" y="1124744"/>
            <a:ext cx="8523314" cy="5544616"/>
          </a:xfrm>
        </p:spPr>
        <p:txBody>
          <a:bodyPr/>
          <a:lstStyle/>
          <a:p>
            <a:endParaRPr lang="en-US" sz="2400" dirty="0" smtClean="0">
              <a:latin typeface="Verdana" charset="0"/>
            </a:endParaRPr>
          </a:p>
          <a:p>
            <a:pPr marL="0" indent="0">
              <a:buNone/>
            </a:pPr>
            <a:endParaRPr lang="en-US" sz="2400" dirty="0" smtClean="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1100" dirty="0">
              <a:latin typeface="Verdana" charset="0"/>
            </a:endParaRPr>
          </a:p>
          <a:p>
            <a:pPr marL="0" indent="0">
              <a:buNone/>
            </a:pPr>
            <a:r>
              <a:rPr lang="en-US" sz="2400" dirty="0" smtClean="0">
                <a:latin typeface="Verdana" charset="0"/>
              </a:rPr>
              <a:t>		</a:t>
            </a:r>
            <a:endParaRPr lang="en-US" sz="2400" dirty="0">
              <a:latin typeface="Verdana" charset="0"/>
            </a:endParaRPr>
          </a:p>
          <a:p>
            <a:pPr marL="0" indent="0">
              <a:buNone/>
            </a:pPr>
            <a:endParaRPr lang="en-US" dirty="0">
              <a:latin typeface="Verdana" charset="0"/>
            </a:endParaRPr>
          </a:p>
        </p:txBody>
      </p:sp>
      <p:pic>
        <p:nvPicPr>
          <p:cNvPr id="7" name="Picture 6"/>
          <p:cNvPicPr>
            <a:picLocks noChangeAspect="1"/>
          </p:cNvPicPr>
          <p:nvPr/>
        </p:nvPicPr>
        <p:blipFill rotWithShape="1">
          <a:blip r:embed="rId2"/>
          <a:srcRect t="7404" b="7404"/>
          <a:stretch/>
        </p:blipFill>
        <p:spPr>
          <a:xfrm>
            <a:off x="849146" y="1268760"/>
            <a:ext cx="8268079" cy="3888433"/>
          </a:xfrm>
          <a:prstGeom prst="rect">
            <a:avLst/>
          </a:prstGeom>
        </p:spPr>
      </p:pic>
    </p:spTree>
    <p:extLst>
      <p:ext uri="{BB962C8B-B14F-4D97-AF65-F5344CB8AC3E}">
        <p14:creationId xmlns:p14="http://schemas.microsoft.com/office/powerpoint/2010/main" val="185011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2770533" y="301216"/>
            <a:ext cx="5400600" cy="1143000"/>
          </a:xfrm>
        </p:spPr>
        <p:txBody>
          <a:bodyPr/>
          <a:lstStyle/>
          <a:p>
            <a:r>
              <a:rPr lang="nl-NL" sz="2800" b="1" dirty="0" err="1" smtClean="0">
                <a:solidFill>
                  <a:srgbClr val="FF9933"/>
                </a:solidFill>
                <a:latin typeface="Verdana" charset="0"/>
              </a:rPr>
              <a:t>Conclusions</a:t>
            </a:r>
            <a:r>
              <a:rPr lang="nl-NL" sz="2800" b="1" dirty="0" smtClean="0">
                <a:solidFill>
                  <a:srgbClr val="FF9933"/>
                </a:solidFill>
                <a:latin typeface="Verdana" charset="0"/>
              </a:rPr>
              <a:t> </a:t>
            </a:r>
            <a:r>
              <a:rPr lang="nl-NL" sz="2800" b="1" dirty="0" err="1" smtClean="0">
                <a:solidFill>
                  <a:srgbClr val="FF9933"/>
                </a:solidFill>
                <a:latin typeface="Verdana" charset="0"/>
              </a:rPr>
              <a:t>and</a:t>
            </a:r>
            <a:r>
              <a:rPr lang="nl-NL" sz="2800" b="1" dirty="0" smtClean="0">
                <a:solidFill>
                  <a:srgbClr val="FF9933"/>
                </a:solidFill>
                <a:latin typeface="Verdana" charset="0"/>
              </a:rPr>
              <a:t> </a:t>
            </a:r>
            <a:r>
              <a:rPr lang="nl-NL" sz="2800" b="1" dirty="0" err="1" smtClean="0">
                <a:solidFill>
                  <a:srgbClr val="FF9933"/>
                </a:solidFill>
                <a:latin typeface="Verdana" charset="0"/>
              </a:rPr>
              <a:t>recommendations</a:t>
            </a:r>
            <a:endParaRPr lang="nl-NL" sz="2800" b="1" dirty="0">
              <a:solidFill>
                <a:srgbClr val="FF9933"/>
              </a:solidFill>
              <a:latin typeface="Verdana" charset="0"/>
            </a:endParaRPr>
          </a:p>
        </p:txBody>
      </p:sp>
      <p:sp>
        <p:nvSpPr>
          <p:cNvPr id="17410" name="Tijdelijke aanduiding voor inhoud 2"/>
          <p:cNvSpPr>
            <a:spLocks noGrp="1"/>
          </p:cNvSpPr>
          <p:nvPr>
            <p:ph idx="1"/>
          </p:nvPr>
        </p:nvSpPr>
        <p:spPr>
          <a:xfrm>
            <a:off x="672208" y="1268760"/>
            <a:ext cx="8331834" cy="5256584"/>
          </a:xfrm>
        </p:spPr>
        <p:txBody>
          <a:bodyPr/>
          <a:lstStyle/>
          <a:p>
            <a:pPr marL="0" indent="0">
              <a:buNone/>
            </a:pPr>
            <a:r>
              <a:rPr lang="en-US" sz="1800" b="1" dirty="0">
                <a:latin typeface="+mn-lt"/>
              </a:rPr>
              <a:t>TLA combinations</a:t>
            </a:r>
          </a:p>
          <a:p>
            <a:r>
              <a:rPr lang="en-US" sz="1800" dirty="0" smtClean="0">
                <a:latin typeface="+mn-lt"/>
              </a:rPr>
              <a:t>knowledge </a:t>
            </a:r>
            <a:r>
              <a:rPr lang="en-US" sz="1800" dirty="0">
                <a:latin typeface="+mn-lt"/>
              </a:rPr>
              <a:t>clips seem to work well in </a:t>
            </a:r>
            <a:r>
              <a:rPr lang="en-US" sz="1800" dirty="0" smtClean="0">
                <a:latin typeface="+mn-lt"/>
              </a:rPr>
              <a:t>general, but students </a:t>
            </a:r>
            <a:r>
              <a:rPr lang="en-US" sz="1800" dirty="0">
                <a:latin typeface="+mn-lt"/>
              </a:rPr>
              <a:t>prefer to combine knowledge clips with other TLAs. Besides preference, there seem to be two reasons for that: watching a large amount of clips requires a considerable amount of discipline and face-to-face meetings in between sets intermediate goals to work for. Also when knowledge clips are more difficult (e.g. explaining a calculation) and raise questions students prefer to work in a room with supervision.</a:t>
            </a:r>
          </a:p>
          <a:p>
            <a:r>
              <a:rPr lang="en-US" sz="1800" dirty="0">
                <a:latin typeface="+mn-lt"/>
              </a:rPr>
              <a:t>The large standard deviations show that students differ in preference for all the online and face-to-face TLAs used in the courses. </a:t>
            </a:r>
            <a:r>
              <a:rPr lang="en-US" sz="1800" dirty="0" err="1">
                <a:latin typeface="+mn-lt"/>
              </a:rPr>
              <a:t>Boelens</a:t>
            </a:r>
            <a:r>
              <a:rPr lang="en-US" sz="1800" dirty="0">
                <a:latin typeface="+mn-lt"/>
              </a:rPr>
              <a:t>, De </a:t>
            </a:r>
            <a:r>
              <a:rPr lang="en-US" sz="1800" dirty="0" err="1">
                <a:latin typeface="+mn-lt"/>
              </a:rPr>
              <a:t>Wever</a:t>
            </a:r>
            <a:r>
              <a:rPr lang="en-US" sz="1800" dirty="0">
                <a:latin typeface="+mn-lt"/>
              </a:rPr>
              <a:t>, and </a:t>
            </a:r>
            <a:r>
              <a:rPr lang="en-US" sz="1800" dirty="0" err="1">
                <a:latin typeface="+mn-lt"/>
              </a:rPr>
              <a:t>Voet</a:t>
            </a:r>
            <a:r>
              <a:rPr lang="en-US" sz="1800" dirty="0">
                <a:latin typeface="+mn-lt"/>
              </a:rPr>
              <a:t> (2017) formulated four goals for the design of blended courses: (1) incorporating flexibility, (2) stimulating interaction, (3) facilitating students’ learning processes and (4) fostering an affective learning climate. It seems that the two courses reached at least the goals 1 and 3 to some extend as all TLAs were scored as neutral or above despite differences in student preferences towards the various TLA types. This might indicate that the different TLA types offered, enabled most students to find TLA combinations that worked for them</a:t>
            </a:r>
            <a:r>
              <a:rPr lang="en-US" sz="1800" dirty="0" smtClean="0">
                <a:latin typeface="+mn-lt"/>
              </a:rPr>
              <a:t>. strategies</a:t>
            </a:r>
            <a:r>
              <a:rPr lang="en-US" sz="1800" dirty="0">
                <a:latin typeface="+mn-lt"/>
              </a:rPr>
              <a:t>.</a:t>
            </a:r>
            <a:endParaRPr lang="nl-NL" sz="1800" dirty="0">
              <a:latin typeface="+mn-l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12360" y="116633"/>
            <a:ext cx="1260114" cy="1530002"/>
          </a:xfrm>
          <a:prstGeom prst="rect">
            <a:avLst/>
          </a:prstGeom>
        </p:spPr>
      </p:pic>
    </p:spTree>
    <p:extLst>
      <p:ext uri="{BB962C8B-B14F-4D97-AF65-F5344CB8AC3E}">
        <p14:creationId xmlns:p14="http://schemas.microsoft.com/office/powerpoint/2010/main" val="613082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2770533" y="301216"/>
            <a:ext cx="5400600" cy="1143000"/>
          </a:xfrm>
        </p:spPr>
        <p:txBody>
          <a:bodyPr/>
          <a:lstStyle/>
          <a:p>
            <a:r>
              <a:rPr lang="nl-NL" sz="2800" b="1" dirty="0" err="1" smtClean="0">
                <a:solidFill>
                  <a:srgbClr val="FF9933"/>
                </a:solidFill>
                <a:latin typeface="Verdana" charset="0"/>
              </a:rPr>
              <a:t>Conclusions</a:t>
            </a:r>
            <a:r>
              <a:rPr lang="nl-NL" sz="2800" b="1" dirty="0" smtClean="0">
                <a:solidFill>
                  <a:srgbClr val="FF9933"/>
                </a:solidFill>
                <a:latin typeface="Verdana" charset="0"/>
              </a:rPr>
              <a:t> </a:t>
            </a:r>
            <a:r>
              <a:rPr lang="nl-NL" sz="2800" b="1" dirty="0" err="1" smtClean="0">
                <a:solidFill>
                  <a:srgbClr val="FF9933"/>
                </a:solidFill>
                <a:latin typeface="Verdana" charset="0"/>
              </a:rPr>
              <a:t>and</a:t>
            </a:r>
            <a:r>
              <a:rPr lang="nl-NL" sz="2800" b="1" dirty="0" smtClean="0">
                <a:solidFill>
                  <a:srgbClr val="FF9933"/>
                </a:solidFill>
                <a:latin typeface="Verdana" charset="0"/>
              </a:rPr>
              <a:t> </a:t>
            </a:r>
            <a:r>
              <a:rPr lang="nl-NL" sz="2800" b="1" dirty="0" err="1" smtClean="0">
                <a:solidFill>
                  <a:srgbClr val="FF9933"/>
                </a:solidFill>
                <a:latin typeface="Verdana" charset="0"/>
              </a:rPr>
              <a:t>recommendations</a:t>
            </a:r>
            <a:r>
              <a:rPr lang="nl-NL" sz="2800" b="1" dirty="0" smtClean="0">
                <a:solidFill>
                  <a:srgbClr val="FF9933"/>
                </a:solidFill>
                <a:latin typeface="Verdana" charset="0"/>
              </a:rPr>
              <a:t> 2</a:t>
            </a:r>
            <a:endParaRPr lang="nl-NL" sz="2800" b="1" dirty="0">
              <a:solidFill>
                <a:srgbClr val="FF9933"/>
              </a:solidFill>
              <a:latin typeface="Verdana" charset="0"/>
            </a:endParaRPr>
          </a:p>
        </p:txBody>
      </p:sp>
      <p:sp>
        <p:nvSpPr>
          <p:cNvPr id="17410" name="Tijdelijke aanduiding voor inhoud 2"/>
          <p:cNvSpPr>
            <a:spLocks noGrp="1"/>
          </p:cNvSpPr>
          <p:nvPr>
            <p:ph idx="1"/>
          </p:nvPr>
        </p:nvSpPr>
        <p:spPr>
          <a:xfrm>
            <a:off x="672208" y="1503445"/>
            <a:ext cx="8331834" cy="4824536"/>
          </a:xfrm>
        </p:spPr>
        <p:txBody>
          <a:bodyPr/>
          <a:lstStyle/>
          <a:p>
            <a:pPr marL="0" indent="0">
              <a:buNone/>
            </a:pPr>
            <a:r>
              <a:rPr lang="en-US" sz="1800" b="1" dirty="0" smtClean="0">
                <a:latin typeface="+mn-lt"/>
              </a:rPr>
              <a:t>Implementation</a:t>
            </a:r>
          </a:p>
          <a:p>
            <a:pPr marL="0" indent="0">
              <a:buNone/>
            </a:pPr>
            <a:endParaRPr lang="en-US" sz="1800" dirty="0">
              <a:latin typeface="+mn-lt"/>
            </a:endParaRPr>
          </a:p>
          <a:p>
            <a:r>
              <a:rPr lang="en-US" sz="1800" dirty="0">
                <a:latin typeface="+mn-lt"/>
              </a:rPr>
              <a:t>When online TLAs (such as knowledge clips) are introduced, </a:t>
            </a:r>
            <a:r>
              <a:rPr lang="en-US" sz="1800" dirty="0" smtClean="0">
                <a:latin typeface="+mn-lt"/>
              </a:rPr>
              <a:t>students should receive </a:t>
            </a:r>
            <a:r>
              <a:rPr lang="en-US" sz="1800" dirty="0">
                <a:latin typeface="+mn-lt"/>
              </a:rPr>
              <a:t>guidance on how to work with them to reach the learning goals. </a:t>
            </a:r>
            <a:r>
              <a:rPr lang="en-US" sz="1800" dirty="0" smtClean="0">
                <a:latin typeface="+mn-lt"/>
              </a:rPr>
              <a:t/>
            </a:r>
            <a:br>
              <a:rPr lang="en-US" sz="1800" dirty="0" smtClean="0">
                <a:latin typeface="+mn-lt"/>
              </a:rPr>
            </a:br>
            <a:r>
              <a:rPr lang="en-US" sz="1800" dirty="0" smtClean="0">
                <a:latin typeface="+mn-lt"/>
              </a:rPr>
              <a:t>In </a:t>
            </a:r>
            <a:r>
              <a:rPr lang="en-US" sz="1800" dirty="0">
                <a:latin typeface="+mn-lt"/>
              </a:rPr>
              <a:t>that way, students can become familiar with the new TLAs, decide whether a learning activity is useful for them to attend, and understand how to make effective use of it. </a:t>
            </a:r>
            <a:endParaRPr lang="en-US" sz="1800" dirty="0" smtClean="0">
              <a:latin typeface="+mn-lt"/>
            </a:endParaRPr>
          </a:p>
          <a:p>
            <a:pPr marL="0" indent="0">
              <a:buNone/>
            </a:pPr>
            <a:endParaRPr lang="en-US" sz="1800" dirty="0" smtClean="0">
              <a:latin typeface="+mn-lt"/>
            </a:endParaRPr>
          </a:p>
          <a:p>
            <a:r>
              <a:rPr lang="en-US" sz="1800" dirty="0" smtClean="0">
                <a:latin typeface="+mn-lt"/>
              </a:rPr>
              <a:t>Study </a:t>
            </a:r>
            <a:r>
              <a:rPr lang="en-US" sz="1800" dirty="0" err="1">
                <a:latin typeface="+mn-lt"/>
              </a:rPr>
              <a:t>programmes</a:t>
            </a:r>
            <a:r>
              <a:rPr lang="en-US" sz="1800" dirty="0">
                <a:latin typeface="+mn-lt"/>
              </a:rPr>
              <a:t> should slowly introduce knowledge clips; a sudden change from courses with only lectures and group work to courses with knowledge clips and digital learning material might confuse students in their learning strategies.</a:t>
            </a:r>
            <a:endParaRPr lang="nl-NL" sz="1800" dirty="0">
              <a:latin typeface="+mn-l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94609" y="188640"/>
            <a:ext cx="1509433" cy="1832720"/>
          </a:xfrm>
          <a:prstGeom prst="rect">
            <a:avLst/>
          </a:prstGeom>
        </p:spPr>
      </p:pic>
    </p:spTree>
    <p:extLst>
      <p:ext uri="{BB962C8B-B14F-4D97-AF65-F5344CB8AC3E}">
        <p14:creationId xmlns:p14="http://schemas.microsoft.com/office/powerpoint/2010/main" val="3082470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722512" y="107493"/>
            <a:ext cx="8079704" cy="2037572"/>
          </a:xfrm>
        </p:spPr>
        <p:txBody>
          <a:bodyPr/>
          <a:lstStyle/>
          <a:p>
            <a:r>
              <a:rPr lang="en-GB" sz="2400" dirty="0" smtClean="0">
                <a:latin typeface="Verdana" charset="0"/>
              </a:rPr>
              <a:t>         </a:t>
            </a:r>
            <a:br>
              <a:rPr lang="en-GB" sz="2400" dirty="0" smtClean="0">
                <a:latin typeface="Verdana" charset="0"/>
              </a:rPr>
            </a:br>
            <a:r>
              <a:rPr lang="en-GB" sz="2400" b="1" dirty="0">
                <a:latin typeface="Verdana" charset="0"/>
              </a:rPr>
              <a:t> </a:t>
            </a:r>
            <a:r>
              <a:rPr lang="en-GB" sz="2400" b="1" dirty="0" smtClean="0">
                <a:latin typeface="Verdana" charset="0"/>
              </a:rPr>
              <a:t>                       </a:t>
            </a:r>
            <a:r>
              <a:rPr lang="en-GB" sz="3200" b="1" dirty="0" smtClean="0">
                <a:solidFill>
                  <a:srgbClr val="FF0000"/>
                </a:solidFill>
                <a:latin typeface="Verdana" charset="0"/>
              </a:rPr>
              <a:t>Thank you! </a:t>
            </a:r>
            <a:br>
              <a:rPr lang="en-GB" sz="3200" b="1" dirty="0" smtClean="0">
                <a:solidFill>
                  <a:srgbClr val="FF0000"/>
                </a:solidFill>
                <a:latin typeface="Verdana" charset="0"/>
              </a:rPr>
            </a:br>
            <a:r>
              <a:rPr lang="en-GB" sz="2400" dirty="0" smtClean="0">
                <a:latin typeface="Verdana" charset="0"/>
              </a:rPr>
              <a:t/>
            </a:r>
            <a:br>
              <a:rPr lang="en-GB" sz="2400" dirty="0" smtClean="0">
                <a:latin typeface="Verdana" charset="0"/>
              </a:rPr>
            </a:br>
            <a:r>
              <a:rPr lang="en-GB" sz="3200" b="1" dirty="0" smtClean="0">
                <a:latin typeface="Verdana" charset="0"/>
              </a:rPr>
              <a:t>Your questions   </a:t>
            </a:r>
            <a:r>
              <a:rPr lang="en-GB" sz="1800" dirty="0" smtClean="0">
                <a:latin typeface="Verdana" charset="0"/>
              </a:rPr>
              <a:t>...   or the question below  </a:t>
            </a:r>
            <a:r>
              <a:rPr lang="en-GB" sz="2400" dirty="0" smtClean="0">
                <a:latin typeface="Verdana" charset="0"/>
              </a:rPr>
              <a:t/>
            </a:r>
            <a:br>
              <a:rPr lang="en-GB" sz="2400" dirty="0" smtClean="0">
                <a:latin typeface="Verdana" charset="0"/>
              </a:rPr>
            </a:br>
            <a:endParaRPr lang="nl-NL" sz="2400" dirty="0">
              <a:latin typeface="Verdana" charset="0"/>
            </a:endParaRPr>
          </a:p>
        </p:txBody>
      </p:sp>
      <p:sp>
        <p:nvSpPr>
          <p:cNvPr id="17410" name="Tijdelijke aanduiding voor inhoud 2"/>
          <p:cNvSpPr>
            <a:spLocks noGrp="1"/>
          </p:cNvSpPr>
          <p:nvPr>
            <p:ph idx="1"/>
          </p:nvPr>
        </p:nvSpPr>
        <p:spPr>
          <a:xfrm>
            <a:off x="467544" y="1700808"/>
            <a:ext cx="8589640" cy="4497363"/>
          </a:xfrm>
        </p:spPr>
        <p:txBody>
          <a:bodyPr/>
          <a:lstStyle/>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1100" dirty="0">
              <a:latin typeface="Verdana" charset="0"/>
            </a:endParaRPr>
          </a:p>
          <a:p>
            <a:pPr marL="0" indent="0">
              <a:buNone/>
            </a:pPr>
            <a:r>
              <a:rPr lang="en-US" sz="2400" dirty="0" smtClean="0">
                <a:latin typeface="Verdana" charset="0"/>
              </a:rPr>
              <a:t>		</a:t>
            </a:r>
            <a:endParaRPr lang="en-US" sz="2400" dirty="0">
              <a:latin typeface="Verdana" charset="0"/>
            </a:endParaRPr>
          </a:p>
          <a:p>
            <a:pPr marL="0" indent="0">
              <a:buNone/>
            </a:pPr>
            <a:r>
              <a:rPr lang="en-US" dirty="0" smtClean="0">
                <a:latin typeface="Verdana" charset="0"/>
              </a:rPr>
              <a:t>1 </a:t>
            </a:r>
            <a:endParaRPr lang="en-US" dirty="0">
              <a:latin typeface="Verdana"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145065"/>
            <a:ext cx="9144000" cy="4704213"/>
          </a:xfrm>
          <a:prstGeom prst="rect">
            <a:avLst/>
          </a:prstGeom>
        </p:spPr>
      </p:pic>
      <p:sp>
        <p:nvSpPr>
          <p:cNvPr id="3" name="TextBox 2"/>
          <p:cNvSpPr txBox="1"/>
          <p:nvPr/>
        </p:nvSpPr>
        <p:spPr>
          <a:xfrm>
            <a:off x="107504" y="5323395"/>
            <a:ext cx="3152531" cy="1200329"/>
          </a:xfrm>
          <a:prstGeom prst="rect">
            <a:avLst/>
          </a:prstGeom>
          <a:noFill/>
        </p:spPr>
        <p:txBody>
          <a:bodyPr wrap="square" rtlCol="0">
            <a:spAutoFit/>
          </a:bodyPr>
          <a:lstStyle/>
          <a:p>
            <a:r>
              <a:rPr lang="en-GB" sz="2400" b="1" dirty="0" smtClean="0">
                <a:solidFill>
                  <a:srgbClr val="FFFF00"/>
                </a:solidFill>
              </a:rPr>
              <a:t>Is this situation part of a good course design?</a:t>
            </a:r>
            <a:endParaRPr lang="nl-NL" sz="2400" b="1" dirty="0">
              <a:solidFill>
                <a:srgbClr val="FFFF00"/>
              </a:solidFill>
            </a:endParaRPr>
          </a:p>
        </p:txBody>
      </p:sp>
    </p:spTree>
    <p:extLst>
      <p:ext uri="{BB962C8B-B14F-4D97-AF65-F5344CB8AC3E}">
        <p14:creationId xmlns:p14="http://schemas.microsoft.com/office/powerpoint/2010/main" val="2730369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611560" y="980728"/>
            <a:ext cx="8229600" cy="864642"/>
          </a:xfrm>
        </p:spPr>
        <p:txBody>
          <a:bodyPr/>
          <a:lstStyle/>
          <a:p>
            <a:r>
              <a:rPr lang="en-GB" sz="3600" dirty="0" smtClean="0">
                <a:latin typeface="Verdana" charset="0"/>
              </a:rPr>
              <a:t>  </a:t>
            </a:r>
            <a:endParaRPr lang="nl-NL" sz="3600" dirty="0">
              <a:latin typeface="Verdana" charset="0"/>
            </a:endParaRPr>
          </a:p>
        </p:txBody>
      </p:sp>
      <p:sp>
        <p:nvSpPr>
          <p:cNvPr id="3" name="Oval 2"/>
          <p:cNvSpPr/>
          <p:nvPr/>
        </p:nvSpPr>
        <p:spPr>
          <a:xfrm>
            <a:off x="3707904" y="1845370"/>
            <a:ext cx="1800200" cy="1043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0000"/>
                </a:solidFill>
              </a:rPr>
              <a:t>design</a:t>
            </a:r>
            <a:endParaRPr lang="nl-NL" sz="2400" b="1" dirty="0">
              <a:solidFill>
                <a:srgbClr val="FF0000"/>
              </a:solidFill>
            </a:endParaRPr>
          </a:p>
        </p:txBody>
      </p:sp>
      <p:sp>
        <p:nvSpPr>
          <p:cNvPr id="6" name="Oval 5"/>
          <p:cNvSpPr/>
          <p:nvPr/>
        </p:nvSpPr>
        <p:spPr>
          <a:xfrm>
            <a:off x="5868144" y="3111353"/>
            <a:ext cx="1800200" cy="1043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smtClean="0">
                <a:solidFill>
                  <a:srgbClr val="FF0000"/>
                </a:solidFill>
              </a:rPr>
              <a:t>build</a:t>
            </a:r>
            <a:endParaRPr lang="nl-NL" sz="2400" b="1" dirty="0">
              <a:solidFill>
                <a:srgbClr val="FF0000"/>
              </a:solidFill>
            </a:endParaRPr>
          </a:p>
        </p:txBody>
      </p:sp>
      <p:sp>
        <p:nvSpPr>
          <p:cNvPr id="7" name="Oval 6"/>
          <p:cNvSpPr/>
          <p:nvPr/>
        </p:nvSpPr>
        <p:spPr>
          <a:xfrm>
            <a:off x="1691680" y="3111353"/>
            <a:ext cx="1800200" cy="1043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smtClean="0">
                <a:solidFill>
                  <a:srgbClr val="FF0000"/>
                </a:solidFill>
              </a:rPr>
              <a:t>evaluate</a:t>
            </a:r>
            <a:endParaRPr lang="nl-NL" sz="2400" b="1" dirty="0">
              <a:solidFill>
                <a:srgbClr val="FF0000"/>
              </a:solidFill>
            </a:endParaRPr>
          </a:p>
        </p:txBody>
      </p:sp>
      <p:sp>
        <p:nvSpPr>
          <p:cNvPr id="8" name="Oval 7"/>
          <p:cNvSpPr/>
          <p:nvPr/>
        </p:nvSpPr>
        <p:spPr>
          <a:xfrm>
            <a:off x="3826260" y="4509120"/>
            <a:ext cx="1800200" cy="1043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smtClean="0">
                <a:solidFill>
                  <a:srgbClr val="FF0000"/>
                </a:solidFill>
              </a:rPr>
              <a:t>execute</a:t>
            </a:r>
            <a:endParaRPr lang="nl-NL" sz="2400" b="1" dirty="0">
              <a:solidFill>
                <a:srgbClr val="FF0000"/>
              </a:solidFill>
            </a:endParaRPr>
          </a:p>
        </p:txBody>
      </p:sp>
      <p:sp>
        <p:nvSpPr>
          <p:cNvPr id="4" name="TextBox 3"/>
          <p:cNvSpPr txBox="1"/>
          <p:nvPr/>
        </p:nvSpPr>
        <p:spPr>
          <a:xfrm>
            <a:off x="1475656" y="669721"/>
            <a:ext cx="6912768" cy="523220"/>
          </a:xfrm>
          <a:prstGeom prst="rect">
            <a:avLst/>
          </a:prstGeom>
          <a:noFill/>
        </p:spPr>
        <p:txBody>
          <a:bodyPr wrap="square" rtlCol="0">
            <a:spAutoFit/>
          </a:bodyPr>
          <a:lstStyle/>
          <a:p>
            <a:r>
              <a:rPr lang="en-GB" sz="2800" b="1" dirty="0" smtClean="0">
                <a:solidFill>
                  <a:srgbClr val="FF9933"/>
                </a:solidFill>
              </a:rPr>
              <a:t>Developing cycle for university courses</a:t>
            </a:r>
            <a:endParaRPr lang="nl-NL" sz="2800" b="1" dirty="0">
              <a:solidFill>
                <a:srgbClr val="FF9933"/>
              </a:solidFill>
            </a:endParaRPr>
          </a:p>
        </p:txBody>
      </p:sp>
      <p:sp>
        <p:nvSpPr>
          <p:cNvPr id="9" name="Arc 8"/>
          <p:cNvSpPr/>
          <p:nvPr/>
        </p:nvSpPr>
        <p:spPr>
          <a:xfrm>
            <a:off x="5462385" y="2305878"/>
            <a:ext cx="45719" cy="6127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 name="Down Arrow 1"/>
          <p:cNvSpPr/>
          <p:nvPr/>
        </p:nvSpPr>
        <p:spPr>
          <a:xfrm rot="19068501">
            <a:off x="5620250" y="2612217"/>
            <a:ext cx="331056" cy="559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p:cNvPicPr>
            <a:picLocks noChangeAspect="1"/>
          </p:cNvPicPr>
          <p:nvPr/>
        </p:nvPicPr>
        <p:blipFill>
          <a:blip r:embed="rId3"/>
          <a:stretch>
            <a:fillRect/>
          </a:stretch>
        </p:blipFill>
        <p:spPr>
          <a:xfrm rot="16200000">
            <a:off x="3210890" y="2600171"/>
            <a:ext cx="475529" cy="536494"/>
          </a:xfrm>
          <a:prstGeom prst="rect">
            <a:avLst/>
          </a:prstGeom>
        </p:spPr>
      </p:pic>
      <p:pic>
        <p:nvPicPr>
          <p:cNvPr id="10" name="Picture 9"/>
          <p:cNvPicPr>
            <a:picLocks noChangeAspect="1"/>
          </p:cNvPicPr>
          <p:nvPr/>
        </p:nvPicPr>
        <p:blipFill>
          <a:blip r:embed="rId3"/>
          <a:stretch>
            <a:fillRect/>
          </a:stretch>
        </p:blipFill>
        <p:spPr>
          <a:xfrm rot="10206229">
            <a:off x="3294802" y="4191795"/>
            <a:ext cx="475529" cy="536494"/>
          </a:xfrm>
          <a:prstGeom prst="rect">
            <a:avLst/>
          </a:prstGeom>
        </p:spPr>
      </p:pic>
      <p:pic>
        <p:nvPicPr>
          <p:cNvPr id="11" name="Picture 10"/>
          <p:cNvPicPr>
            <a:picLocks noChangeAspect="1"/>
          </p:cNvPicPr>
          <p:nvPr/>
        </p:nvPicPr>
        <p:blipFill>
          <a:blip r:embed="rId3"/>
          <a:stretch>
            <a:fillRect/>
          </a:stretch>
        </p:blipFill>
        <p:spPr>
          <a:xfrm rot="4634548">
            <a:off x="5623494" y="4064395"/>
            <a:ext cx="475529" cy="53649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2051720" y="548680"/>
            <a:ext cx="5523928" cy="750031"/>
          </a:xfrm>
        </p:spPr>
        <p:txBody>
          <a:bodyPr/>
          <a:lstStyle/>
          <a:p>
            <a:r>
              <a:rPr lang="en-US" sz="2800" b="1" dirty="0" smtClean="0">
                <a:solidFill>
                  <a:srgbClr val="FF9933"/>
                </a:solidFill>
                <a:latin typeface="Verdana" charset="0"/>
              </a:rPr>
              <a:t>Design of Blended Courses </a:t>
            </a:r>
            <a:r>
              <a:rPr lang="en-US" sz="2800" dirty="0" smtClean="0">
                <a:latin typeface="Verdana" charset="0"/>
              </a:rPr>
              <a:t/>
            </a:r>
            <a:br>
              <a:rPr lang="en-US" sz="2800" dirty="0" smtClean="0">
                <a:latin typeface="Verdana" charset="0"/>
              </a:rPr>
            </a:br>
            <a:endParaRPr lang="nl-NL" sz="2400" dirty="0">
              <a:solidFill>
                <a:srgbClr val="0070C0"/>
              </a:solidFill>
              <a:latin typeface="Verdana" charset="0"/>
            </a:endParaRPr>
          </a:p>
        </p:txBody>
      </p:sp>
      <p:sp>
        <p:nvSpPr>
          <p:cNvPr id="17410" name="Tijdelijke aanduiding voor inhoud 2"/>
          <p:cNvSpPr>
            <a:spLocks noGrp="1"/>
          </p:cNvSpPr>
          <p:nvPr>
            <p:ph idx="1"/>
          </p:nvPr>
        </p:nvSpPr>
        <p:spPr>
          <a:xfrm>
            <a:off x="698884" y="1298711"/>
            <a:ext cx="8229600" cy="4497363"/>
          </a:xfrm>
        </p:spPr>
        <p:txBody>
          <a:bodyPr/>
          <a:lstStyle/>
          <a:p>
            <a:pPr marL="0" indent="0">
              <a:buNone/>
            </a:pPr>
            <a:r>
              <a:rPr lang="en-US" sz="2400" dirty="0">
                <a:latin typeface="Verdana" charset="0"/>
              </a:rPr>
              <a:t>Start: well-constructed curriculum and properly formulated intended learning outcomes (ILOs). </a:t>
            </a:r>
            <a:endParaRPr lang="en-US" sz="2400" dirty="0" smtClean="0">
              <a:latin typeface="Verdana" charset="0"/>
            </a:endParaRPr>
          </a:p>
          <a:p>
            <a:pPr marL="0" indent="0">
              <a:buNone/>
            </a:pPr>
            <a:endParaRPr lang="en-US" sz="2400" dirty="0" smtClean="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1100" dirty="0">
              <a:latin typeface="Verdana" charset="0"/>
            </a:endParaRPr>
          </a:p>
          <a:p>
            <a:pPr marL="0" indent="0">
              <a:buNone/>
            </a:pPr>
            <a:r>
              <a:rPr lang="en-US" sz="2400" dirty="0" smtClean="0">
                <a:latin typeface="Verdana" charset="0"/>
              </a:rPr>
              <a:t>		    Four </a:t>
            </a:r>
            <a:r>
              <a:rPr lang="en-US" sz="2400" dirty="0">
                <a:latin typeface="Verdana" charset="0"/>
              </a:rPr>
              <a:t>levels of </a:t>
            </a:r>
            <a:r>
              <a:rPr lang="en-US" sz="2400" dirty="0" smtClean="0">
                <a:latin typeface="Verdana" charset="0"/>
              </a:rPr>
              <a:t>ILOs</a:t>
            </a:r>
            <a:br>
              <a:rPr lang="en-US" sz="2400" dirty="0" smtClean="0">
                <a:latin typeface="Verdana" charset="0"/>
              </a:rPr>
            </a:br>
            <a:r>
              <a:rPr lang="en-US" sz="1100" dirty="0" smtClean="0">
                <a:latin typeface="Verdana" charset="0"/>
              </a:rPr>
              <a:t> </a:t>
            </a:r>
            <a:r>
              <a:rPr lang="en-US" sz="2400" dirty="0" smtClean="0">
                <a:latin typeface="Verdana" charset="0"/>
              </a:rPr>
              <a:t/>
            </a:r>
            <a:br>
              <a:rPr lang="en-US" sz="2400" dirty="0" smtClean="0">
                <a:latin typeface="Verdana" charset="0"/>
              </a:rPr>
            </a:br>
            <a:r>
              <a:rPr lang="en-US" sz="1600" dirty="0" smtClean="0">
                <a:latin typeface="Verdana" charset="0"/>
              </a:rPr>
              <a:t>Crawley</a:t>
            </a:r>
            <a:r>
              <a:rPr lang="en-US" sz="1600" dirty="0">
                <a:latin typeface="Verdana" charset="0"/>
              </a:rPr>
              <a:t>, E.F., </a:t>
            </a:r>
            <a:r>
              <a:rPr lang="en-US" sz="1600" dirty="0" err="1">
                <a:latin typeface="Verdana" charset="0"/>
              </a:rPr>
              <a:t>Malmqvist</a:t>
            </a:r>
            <a:r>
              <a:rPr lang="en-US" sz="1600" dirty="0">
                <a:latin typeface="Verdana" charset="0"/>
              </a:rPr>
              <a:t>, J., </a:t>
            </a:r>
            <a:r>
              <a:rPr lang="en-US" sz="1600" dirty="0" err="1">
                <a:latin typeface="Verdana" charset="0"/>
              </a:rPr>
              <a:t>Östlund</a:t>
            </a:r>
            <a:r>
              <a:rPr lang="en-US" sz="1600" dirty="0">
                <a:latin typeface="Verdana" charset="0"/>
              </a:rPr>
              <a:t>, S., </a:t>
            </a:r>
            <a:r>
              <a:rPr lang="en-US" sz="1600" dirty="0" err="1">
                <a:latin typeface="Verdana" charset="0"/>
              </a:rPr>
              <a:t>Brodeur</a:t>
            </a:r>
            <a:r>
              <a:rPr lang="en-US" sz="1600" dirty="0">
                <a:latin typeface="Verdana" charset="0"/>
              </a:rPr>
              <a:t>, D.R. and Edström, K</a:t>
            </a:r>
            <a:r>
              <a:rPr lang="en-US" sz="1600" dirty="0" smtClean="0">
                <a:latin typeface="Verdana" charset="0"/>
              </a:rPr>
              <a:t>.,2014</a:t>
            </a:r>
          </a:p>
          <a:p>
            <a:pPr marL="0" indent="0">
              <a:buNone/>
            </a:pPr>
            <a:endParaRPr lang="en-US" sz="2400" dirty="0">
              <a:latin typeface="Verdana" charset="0"/>
            </a:endParaRPr>
          </a:p>
          <a:p>
            <a:pPr marL="0" indent="0">
              <a:buNone/>
            </a:pPr>
            <a:endParaRPr lang="en-US" sz="2400" dirty="0">
              <a:latin typeface="Verdana" charset="0"/>
            </a:endParaRPr>
          </a:p>
          <a:p>
            <a:pPr marL="0" indent="0">
              <a:buNone/>
            </a:pPr>
            <a:endParaRPr lang="en-US" dirty="0">
              <a:latin typeface="Verdana" charset="0"/>
            </a:endParaRPr>
          </a:p>
        </p:txBody>
      </p:sp>
      <p:pic>
        <p:nvPicPr>
          <p:cNvPr id="2" name="Picture 1"/>
          <p:cNvPicPr>
            <a:picLocks noChangeAspect="1"/>
          </p:cNvPicPr>
          <p:nvPr/>
        </p:nvPicPr>
        <p:blipFill>
          <a:blip r:embed="rId2"/>
          <a:stretch>
            <a:fillRect/>
          </a:stretch>
        </p:blipFill>
        <p:spPr>
          <a:xfrm>
            <a:off x="1619672" y="2492896"/>
            <a:ext cx="6049836" cy="3159162"/>
          </a:xfrm>
          <a:prstGeom prst="rect">
            <a:avLst/>
          </a:prstGeom>
        </p:spPr>
      </p:pic>
    </p:spTree>
    <p:extLst>
      <p:ext uri="{BB962C8B-B14F-4D97-AF65-F5344CB8AC3E}">
        <p14:creationId xmlns:p14="http://schemas.microsoft.com/office/powerpoint/2010/main" val="875326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1648439" y="388308"/>
            <a:ext cx="7272808" cy="936650"/>
          </a:xfrm>
        </p:spPr>
        <p:txBody>
          <a:bodyPr/>
          <a:lstStyle/>
          <a:p>
            <a:r>
              <a:rPr lang="en-US" sz="2800" b="1" dirty="0" smtClean="0">
                <a:solidFill>
                  <a:srgbClr val="FF9933"/>
                </a:solidFill>
                <a:latin typeface="Verdana" charset="0"/>
              </a:rPr>
              <a:t>ILOs: starting </a:t>
            </a:r>
            <a:r>
              <a:rPr lang="en-US" sz="2800" b="1" dirty="0">
                <a:solidFill>
                  <a:srgbClr val="FF9933"/>
                </a:solidFill>
                <a:latin typeface="Verdana" charset="0"/>
              </a:rPr>
              <a:t>point </a:t>
            </a:r>
            <a:r>
              <a:rPr lang="en-US" sz="2800" b="1" dirty="0" smtClean="0">
                <a:solidFill>
                  <a:srgbClr val="FF9933"/>
                </a:solidFill>
                <a:latin typeface="Verdana" charset="0"/>
              </a:rPr>
              <a:t>for creating </a:t>
            </a:r>
            <a:r>
              <a:rPr lang="en-US" sz="2800" b="1" dirty="0">
                <a:solidFill>
                  <a:srgbClr val="FF9933"/>
                </a:solidFill>
                <a:latin typeface="Verdana" charset="0"/>
              </a:rPr>
              <a:t>Teaching and Learning Activity’s (TLAs) </a:t>
            </a:r>
            <a:r>
              <a:rPr lang="en-US" sz="2800" b="1" dirty="0" smtClean="0">
                <a:solidFill>
                  <a:srgbClr val="FF9933"/>
                </a:solidFill>
                <a:latin typeface="Verdana" charset="0"/>
              </a:rPr>
              <a:t>and Assessment</a:t>
            </a:r>
            <a:endParaRPr lang="nl-NL" sz="2400" b="1" dirty="0">
              <a:solidFill>
                <a:srgbClr val="FF9933"/>
              </a:solidFill>
              <a:latin typeface="Verdana" charset="0"/>
            </a:endParaRPr>
          </a:p>
        </p:txBody>
      </p:sp>
      <p:sp>
        <p:nvSpPr>
          <p:cNvPr id="17410" name="Tijdelijke aanduiding voor inhoud 2"/>
          <p:cNvSpPr>
            <a:spLocks noGrp="1"/>
          </p:cNvSpPr>
          <p:nvPr>
            <p:ph idx="1"/>
          </p:nvPr>
        </p:nvSpPr>
        <p:spPr>
          <a:xfrm>
            <a:off x="971600" y="1988840"/>
            <a:ext cx="7704856" cy="4485858"/>
          </a:xfrm>
        </p:spPr>
        <p:txBody>
          <a:bodyPr/>
          <a:lstStyle/>
          <a:p>
            <a:pPr marL="0" indent="0">
              <a:buNone/>
            </a:pPr>
            <a:r>
              <a:rPr lang="en-US" sz="2400" dirty="0" smtClean="0">
                <a:latin typeface="Verdana" charset="0"/>
              </a:rPr>
              <a:t>               hopefully we all know:</a:t>
            </a:r>
            <a:br>
              <a:rPr lang="en-US" sz="2400" dirty="0" smtClean="0">
                <a:latin typeface="Verdana" charset="0"/>
              </a:rPr>
            </a:br>
            <a:r>
              <a:rPr lang="en-US" sz="2400" dirty="0" smtClean="0">
                <a:solidFill>
                  <a:srgbClr val="0070C0"/>
                </a:solidFill>
                <a:latin typeface="Verdana" charset="0"/>
              </a:rPr>
              <a:t>ILOs</a:t>
            </a:r>
            <a:r>
              <a:rPr lang="en-US" sz="2400" dirty="0">
                <a:solidFill>
                  <a:srgbClr val="0070C0"/>
                </a:solidFill>
                <a:latin typeface="Verdana" charset="0"/>
              </a:rPr>
              <a:t>, TLAs and Assessment should be </a:t>
            </a:r>
            <a:r>
              <a:rPr lang="en-US" sz="2400" dirty="0" smtClean="0">
                <a:solidFill>
                  <a:srgbClr val="0070C0"/>
                </a:solidFill>
                <a:latin typeface="Verdana" charset="0"/>
              </a:rPr>
              <a:t>aligned </a:t>
            </a:r>
          </a:p>
          <a:p>
            <a:pPr marL="0" indent="0">
              <a:buNone/>
            </a:pPr>
            <a:endParaRPr lang="en-US" sz="2400" dirty="0" smtClean="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r>
              <a:rPr lang="en-US" sz="2000" dirty="0" smtClean="0">
                <a:latin typeface="Verdana" charset="0"/>
              </a:rPr>
              <a:t>	          Based on Biggs </a:t>
            </a:r>
            <a:r>
              <a:rPr lang="en-US" sz="2000" dirty="0">
                <a:latin typeface="Verdana" charset="0"/>
              </a:rPr>
              <a:t>and </a:t>
            </a:r>
            <a:r>
              <a:rPr lang="en-US" sz="2000" dirty="0" smtClean="0">
                <a:latin typeface="Verdana" charset="0"/>
              </a:rPr>
              <a:t>Tang 2011 </a:t>
            </a:r>
          </a:p>
          <a:p>
            <a:pPr marL="0" indent="0">
              <a:buNone/>
            </a:pPr>
            <a:endParaRPr lang="en-US" sz="1100" dirty="0">
              <a:latin typeface="Verdana" charset="0"/>
            </a:endParaRPr>
          </a:p>
          <a:p>
            <a:pPr marL="0" indent="0">
              <a:buNone/>
            </a:pPr>
            <a:r>
              <a:rPr lang="en-US" sz="2400" dirty="0" smtClean="0">
                <a:latin typeface="Verdana" charset="0"/>
              </a:rPr>
              <a:t>		</a:t>
            </a:r>
            <a:endParaRPr lang="en-US" sz="2400" dirty="0">
              <a:latin typeface="Verdana" charset="0"/>
            </a:endParaRPr>
          </a:p>
          <a:p>
            <a:pPr marL="0" indent="0">
              <a:buNone/>
            </a:pPr>
            <a:endParaRPr lang="en-US" dirty="0">
              <a:latin typeface="Verdana" charset="0"/>
            </a:endParaRPr>
          </a:p>
        </p:txBody>
      </p:sp>
      <p:sp>
        <p:nvSpPr>
          <p:cNvPr id="3" name="TextBox 2"/>
          <p:cNvSpPr txBox="1"/>
          <p:nvPr/>
        </p:nvSpPr>
        <p:spPr>
          <a:xfrm>
            <a:off x="10620672" y="2492896"/>
            <a:ext cx="184731" cy="369332"/>
          </a:xfrm>
          <a:prstGeom prst="rect">
            <a:avLst/>
          </a:prstGeom>
          <a:noFill/>
        </p:spPr>
        <p:txBody>
          <a:bodyPr wrap="none" rtlCol="0">
            <a:spAutoFit/>
          </a:bodyPr>
          <a:lstStyle/>
          <a:p>
            <a:endParaRPr lang="nl-NL" dirty="0"/>
          </a:p>
        </p:txBody>
      </p:sp>
      <p:sp>
        <p:nvSpPr>
          <p:cNvPr id="4" name="Oval 3"/>
          <p:cNvSpPr/>
          <p:nvPr/>
        </p:nvSpPr>
        <p:spPr>
          <a:xfrm>
            <a:off x="3563888" y="2856073"/>
            <a:ext cx="201622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rgbClr val="FF0000"/>
                </a:solidFill>
              </a:rPr>
              <a:t>ILO</a:t>
            </a:r>
            <a:endParaRPr lang="nl-NL" sz="3600" b="1" dirty="0">
              <a:solidFill>
                <a:srgbClr val="FF0000"/>
              </a:solidFill>
            </a:endParaRPr>
          </a:p>
        </p:txBody>
      </p:sp>
      <p:sp>
        <p:nvSpPr>
          <p:cNvPr id="7" name="Oval 6"/>
          <p:cNvSpPr/>
          <p:nvPr/>
        </p:nvSpPr>
        <p:spPr>
          <a:xfrm>
            <a:off x="2101534" y="4456332"/>
            <a:ext cx="201622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rgbClr val="FF0000"/>
                </a:solidFill>
              </a:rPr>
              <a:t>TLAs</a:t>
            </a:r>
            <a:endParaRPr lang="nl-NL" sz="3600" b="1" dirty="0">
              <a:solidFill>
                <a:srgbClr val="FF0000"/>
              </a:solidFill>
            </a:endParaRPr>
          </a:p>
        </p:txBody>
      </p:sp>
      <p:sp>
        <p:nvSpPr>
          <p:cNvPr id="8" name="Oval 7"/>
          <p:cNvSpPr/>
          <p:nvPr/>
        </p:nvSpPr>
        <p:spPr>
          <a:xfrm>
            <a:off x="5210235" y="4456332"/>
            <a:ext cx="201622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500" b="1" dirty="0" smtClean="0">
                <a:solidFill>
                  <a:srgbClr val="FF0000"/>
                </a:solidFill>
              </a:rPr>
              <a:t>Assessment</a:t>
            </a:r>
            <a:endParaRPr lang="nl-NL" sz="2500" b="1" dirty="0">
              <a:solidFill>
                <a:srgbClr val="FF0000"/>
              </a:solidFill>
            </a:endParaRPr>
          </a:p>
        </p:txBody>
      </p:sp>
      <p:cxnSp>
        <p:nvCxnSpPr>
          <p:cNvPr id="20" name="Straight Connector 19"/>
          <p:cNvCxnSpPr>
            <a:stCxn id="4" idx="3"/>
          </p:cNvCxnSpPr>
          <p:nvPr/>
        </p:nvCxnSpPr>
        <p:spPr>
          <a:xfrm flipH="1">
            <a:off x="3109646" y="3655088"/>
            <a:ext cx="749511" cy="8012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5"/>
            <a:endCxn id="8" idx="0"/>
          </p:cNvCxnSpPr>
          <p:nvPr/>
        </p:nvCxnSpPr>
        <p:spPr>
          <a:xfrm>
            <a:off x="5284843" y="3655088"/>
            <a:ext cx="933504" cy="8012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6"/>
            <a:endCxn id="8" idx="2"/>
          </p:cNvCxnSpPr>
          <p:nvPr/>
        </p:nvCxnSpPr>
        <p:spPr>
          <a:xfrm>
            <a:off x="4117758" y="4924384"/>
            <a:ext cx="10924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772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620688"/>
            <a:ext cx="6264696" cy="864096"/>
          </a:xfrm>
        </p:spPr>
        <p:txBody>
          <a:bodyPr/>
          <a:lstStyle/>
          <a:p>
            <a:r>
              <a:rPr lang="en-US" sz="2400" b="1" dirty="0">
                <a:solidFill>
                  <a:srgbClr val="FF9933"/>
                </a:solidFill>
              </a:rPr>
              <a:t>Types of learning targeted by TLAs (based on Laurillard, 2012, 2016)</a:t>
            </a:r>
            <a:endParaRPr lang="nl-NL" sz="2400" b="1" dirty="0">
              <a:solidFill>
                <a:srgbClr val="FF9933"/>
              </a:solidFill>
            </a:endParaRPr>
          </a:p>
        </p:txBody>
      </p:sp>
      <p:pic>
        <p:nvPicPr>
          <p:cNvPr id="4" name="Content Placeholder 3"/>
          <p:cNvPicPr>
            <a:picLocks noGrp="1" noChangeAspect="1"/>
          </p:cNvPicPr>
          <p:nvPr>
            <p:ph idx="1"/>
          </p:nvPr>
        </p:nvPicPr>
        <p:blipFill>
          <a:blip r:embed="rId3"/>
          <a:stretch>
            <a:fillRect/>
          </a:stretch>
        </p:blipFill>
        <p:spPr>
          <a:xfrm>
            <a:off x="35497" y="2253306"/>
            <a:ext cx="9001000" cy="4275714"/>
          </a:xfrm>
          <a:prstGeom prst="rect">
            <a:avLst/>
          </a:prstGeom>
        </p:spPr>
      </p:pic>
    </p:spTree>
    <p:extLst>
      <p:ext uri="{BB962C8B-B14F-4D97-AF65-F5344CB8AC3E}">
        <p14:creationId xmlns:p14="http://schemas.microsoft.com/office/powerpoint/2010/main" val="198861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827584" y="908720"/>
            <a:ext cx="8208912" cy="864096"/>
          </a:xfrm>
        </p:spPr>
        <p:txBody>
          <a:bodyPr/>
          <a:lstStyle/>
          <a:p>
            <a:r>
              <a:rPr lang="nl-NL" sz="2400" b="1" dirty="0" smtClean="0">
                <a:solidFill>
                  <a:srgbClr val="FF9933"/>
                </a:solidFill>
                <a:latin typeface="Verdana" charset="0"/>
              </a:rPr>
              <a:t>Combine </a:t>
            </a:r>
            <a:r>
              <a:rPr lang="nl-NL" sz="2400" b="1" dirty="0" err="1" smtClean="0">
                <a:solidFill>
                  <a:srgbClr val="FF9933"/>
                </a:solidFill>
                <a:latin typeface="Verdana" charset="0"/>
              </a:rPr>
              <a:t>TLAs</a:t>
            </a:r>
            <a:r>
              <a:rPr lang="nl-NL" sz="2400" b="1" dirty="0" smtClean="0">
                <a:solidFill>
                  <a:srgbClr val="FF9933"/>
                </a:solidFill>
                <a:latin typeface="Verdana" charset="0"/>
              </a:rPr>
              <a:t>!</a:t>
            </a:r>
            <a:br>
              <a:rPr lang="nl-NL" sz="2400" b="1" dirty="0" smtClean="0">
                <a:solidFill>
                  <a:srgbClr val="FF9933"/>
                </a:solidFill>
                <a:latin typeface="Verdana" charset="0"/>
              </a:rPr>
            </a:br>
            <a:r>
              <a:rPr lang="nl-NL" sz="700" b="1" dirty="0" smtClean="0">
                <a:solidFill>
                  <a:srgbClr val="FF9933"/>
                </a:solidFill>
                <a:latin typeface="Verdana" charset="0"/>
              </a:rPr>
              <a:t/>
            </a:r>
            <a:br>
              <a:rPr lang="nl-NL" sz="700" b="1" dirty="0" smtClean="0">
                <a:solidFill>
                  <a:srgbClr val="FF9933"/>
                </a:solidFill>
                <a:latin typeface="Verdana" charset="0"/>
              </a:rPr>
            </a:br>
            <a:r>
              <a:rPr lang="nl-NL" sz="2300" b="1" dirty="0" smtClean="0">
                <a:solidFill>
                  <a:srgbClr val="FF9933"/>
                </a:solidFill>
                <a:latin typeface="Verdana" charset="0"/>
              </a:rPr>
              <a:t>o</a:t>
            </a:r>
            <a:r>
              <a:rPr lang="en-US" sz="2300" b="1" dirty="0" err="1" smtClean="0">
                <a:solidFill>
                  <a:srgbClr val="FF9933"/>
                </a:solidFill>
                <a:latin typeface="Verdana" charset="0"/>
              </a:rPr>
              <a:t>ften</a:t>
            </a:r>
            <a:r>
              <a:rPr lang="en-US" sz="2300" b="1" dirty="0" smtClean="0">
                <a:solidFill>
                  <a:srgbClr val="FF9933"/>
                </a:solidFill>
                <a:latin typeface="Verdana" charset="0"/>
              </a:rPr>
              <a:t> </a:t>
            </a:r>
            <a:r>
              <a:rPr lang="en-US" sz="2300" b="1" dirty="0">
                <a:solidFill>
                  <a:srgbClr val="FF9933"/>
                </a:solidFill>
                <a:latin typeface="Verdana" charset="0"/>
              </a:rPr>
              <a:t>a large part of </a:t>
            </a:r>
            <a:r>
              <a:rPr lang="en-US" sz="2300" b="1" dirty="0" smtClean="0">
                <a:solidFill>
                  <a:srgbClr val="FF9933"/>
                </a:solidFill>
                <a:latin typeface="Verdana" charset="0"/>
              </a:rPr>
              <a:t>the TLA overview is </a:t>
            </a:r>
            <a:r>
              <a:rPr lang="en-US" sz="2300" b="1" dirty="0">
                <a:solidFill>
                  <a:srgbClr val="FF9933"/>
                </a:solidFill>
                <a:latin typeface="Verdana" charset="0"/>
              </a:rPr>
              <a:t>needed</a:t>
            </a:r>
            <a:br>
              <a:rPr lang="en-US" sz="2300" b="1" dirty="0">
                <a:solidFill>
                  <a:srgbClr val="FF9933"/>
                </a:solidFill>
                <a:latin typeface="Verdana" charset="0"/>
              </a:rPr>
            </a:br>
            <a:r>
              <a:rPr lang="nl-NL" sz="2400" b="1" dirty="0">
                <a:solidFill>
                  <a:srgbClr val="FF9933"/>
                </a:solidFill>
                <a:latin typeface="Verdana" charset="0"/>
              </a:rPr>
              <a:t/>
            </a:r>
            <a:br>
              <a:rPr lang="nl-NL" sz="2400" b="1" dirty="0">
                <a:solidFill>
                  <a:srgbClr val="FF9933"/>
                </a:solidFill>
                <a:latin typeface="Verdana" charset="0"/>
              </a:rPr>
            </a:br>
            <a:endParaRPr lang="nl-NL" sz="2400" b="1" dirty="0">
              <a:solidFill>
                <a:srgbClr val="FF9933"/>
              </a:solidFill>
              <a:latin typeface="Verdana" charset="0"/>
            </a:endParaRPr>
          </a:p>
        </p:txBody>
      </p:sp>
      <p:sp>
        <p:nvSpPr>
          <p:cNvPr id="17410" name="Tijdelijke aanduiding voor inhoud 2"/>
          <p:cNvSpPr>
            <a:spLocks noGrp="1"/>
          </p:cNvSpPr>
          <p:nvPr>
            <p:ph idx="1"/>
          </p:nvPr>
        </p:nvSpPr>
        <p:spPr>
          <a:xfrm>
            <a:off x="683568" y="2204864"/>
            <a:ext cx="8229600" cy="3672408"/>
          </a:xfrm>
        </p:spPr>
        <p:txBody>
          <a:bodyPr/>
          <a:lstStyle/>
          <a:p>
            <a:r>
              <a:rPr lang="en-US" sz="2400" dirty="0">
                <a:latin typeface="Verdana" charset="0"/>
              </a:rPr>
              <a:t>O</a:t>
            </a:r>
            <a:r>
              <a:rPr lang="en-US" sz="2400" dirty="0" smtClean="0">
                <a:latin typeface="Verdana" charset="0"/>
              </a:rPr>
              <a:t>ne </a:t>
            </a:r>
            <a:r>
              <a:rPr lang="en-US" sz="2400" dirty="0">
                <a:latin typeface="Verdana" charset="0"/>
              </a:rPr>
              <a:t>ILO might require different types of TLAs and the course set of ILOs might require more. </a:t>
            </a:r>
          </a:p>
          <a:p>
            <a:r>
              <a:rPr lang="en-US" sz="2400" dirty="0" smtClean="0">
                <a:latin typeface="Verdana" charset="0"/>
              </a:rPr>
              <a:t>A workflow </a:t>
            </a:r>
            <a:r>
              <a:rPr lang="en-US" sz="2400" dirty="0">
                <a:latin typeface="Verdana" charset="0"/>
              </a:rPr>
              <a:t>of TLAs </a:t>
            </a:r>
            <a:r>
              <a:rPr lang="en-US" sz="2400" dirty="0" smtClean="0">
                <a:latin typeface="Verdana" charset="0"/>
              </a:rPr>
              <a:t>(like reading</a:t>
            </a:r>
            <a:r>
              <a:rPr lang="en-US" sz="2400" dirty="0">
                <a:latin typeface="Verdana" charset="0"/>
              </a:rPr>
              <a:t>, developing evidence-based output, debating) might be needed </a:t>
            </a:r>
            <a:r>
              <a:rPr lang="en-US" sz="2400" dirty="0" smtClean="0">
                <a:latin typeface="Verdana" charset="0"/>
              </a:rPr>
              <a:t>for an </a:t>
            </a:r>
            <a:r>
              <a:rPr lang="en-US" sz="2400" dirty="0">
                <a:latin typeface="Verdana" charset="0"/>
              </a:rPr>
              <a:t>ILO, especially for engineering. </a:t>
            </a:r>
            <a:endParaRPr lang="en-US" sz="2400" dirty="0" smtClean="0">
              <a:latin typeface="Verdana" charset="0"/>
            </a:endParaRPr>
          </a:p>
          <a:p>
            <a:r>
              <a:rPr lang="en-US" sz="2400" dirty="0" smtClean="0">
                <a:latin typeface="Verdana" charset="0"/>
              </a:rPr>
              <a:t>Differences </a:t>
            </a:r>
            <a:r>
              <a:rPr lang="en-US" sz="2400" dirty="0">
                <a:latin typeface="Verdana" charset="0"/>
              </a:rPr>
              <a:t>in learning styles and learning theories </a:t>
            </a:r>
            <a:r>
              <a:rPr lang="en-US" sz="2400" dirty="0" smtClean="0">
                <a:latin typeface="Verdana" charset="0"/>
              </a:rPr>
              <a:t>point </a:t>
            </a:r>
            <a:r>
              <a:rPr lang="en-US" sz="2400" dirty="0">
                <a:latin typeface="Verdana" charset="0"/>
              </a:rPr>
              <a:t>in the direction of combining </a:t>
            </a:r>
            <a:r>
              <a:rPr lang="en-US" sz="2400" dirty="0" smtClean="0">
                <a:latin typeface="Verdana" charset="0"/>
              </a:rPr>
              <a:t>TLAs</a:t>
            </a:r>
            <a:r>
              <a:rPr lang="en-US" sz="2400" dirty="0">
                <a:latin typeface="Verdana" charset="0"/>
              </a:rPr>
              <a:t>. </a:t>
            </a:r>
            <a:endParaRPr lang="en-US" sz="2400" dirty="0" smtClean="0">
              <a:latin typeface="Verdana" charset="0"/>
            </a:endParaRPr>
          </a:p>
          <a:p>
            <a:r>
              <a:rPr lang="en-US" sz="2400" dirty="0" smtClean="0">
                <a:latin typeface="Verdana" charset="0"/>
              </a:rPr>
              <a:t>Combining </a:t>
            </a:r>
            <a:r>
              <a:rPr lang="en-US" sz="2400" dirty="0">
                <a:latin typeface="Verdana" charset="0"/>
              </a:rPr>
              <a:t>TLAs is necessary to engage students and keep them surprised! </a:t>
            </a:r>
          </a:p>
          <a:p>
            <a:endParaRPr lang="en-US" sz="2400" dirty="0" smtClean="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1100" dirty="0">
              <a:latin typeface="Verdana" charset="0"/>
            </a:endParaRPr>
          </a:p>
          <a:p>
            <a:pPr marL="0" indent="0">
              <a:buNone/>
            </a:pPr>
            <a:r>
              <a:rPr lang="en-US" sz="2400" dirty="0" smtClean="0">
                <a:latin typeface="Verdana" charset="0"/>
              </a:rPr>
              <a:t>		</a:t>
            </a:r>
            <a:endParaRPr lang="en-US" sz="2400" dirty="0">
              <a:latin typeface="Verdana" charset="0"/>
            </a:endParaRPr>
          </a:p>
          <a:p>
            <a:pPr marL="0" indent="0">
              <a:buNone/>
            </a:pPr>
            <a:endParaRPr lang="en-US" dirty="0">
              <a:latin typeface="Verdana" charset="0"/>
            </a:endParaRPr>
          </a:p>
        </p:txBody>
      </p:sp>
    </p:spTree>
    <p:extLst>
      <p:ext uri="{BB962C8B-B14F-4D97-AF65-F5344CB8AC3E}">
        <p14:creationId xmlns:p14="http://schemas.microsoft.com/office/powerpoint/2010/main" val="2512212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1187624" y="980728"/>
            <a:ext cx="8208912" cy="648072"/>
          </a:xfrm>
        </p:spPr>
        <p:txBody>
          <a:bodyPr/>
          <a:lstStyle/>
          <a:p>
            <a:r>
              <a:rPr lang="nl-NL" sz="2400" b="1" dirty="0" err="1">
                <a:solidFill>
                  <a:srgbClr val="FF9933"/>
                </a:solidFill>
                <a:latin typeface="Verdana" charset="0"/>
              </a:rPr>
              <a:t>One</a:t>
            </a:r>
            <a:r>
              <a:rPr lang="nl-NL" sz="2400" b="1" dirty="0">
                <a:solidFill>
                  <a:srgbClr val="FF9933"/>
                </a:solidFill>
                <a:latin typeface="Verdana" charset="0"/>
              </a:rPr>
              <a:t> </a:t>
            </a:r>
            <a:r>
              <a:rPr lang="nl-NL" sz="2400" b="1" dirty="0" smtClean="0">
                <a:solidFill>
                  <a:srgbClr val="FF9933"/>
                </a:solidFill>
                <a:latin typeface="Verdana" charset="0"/>
              </a:rPr>
              <a:t>option: </a:t>
            </a:r>
            <a:r>
              <a:rPr lang="nl-NL" sz="2400" b="1" dirty="0">
                <a:solidFill>
                  <a:srgbClr val="FF9933"/>
                </a:solidFill>
                <a:latin typeface="Verdana" charset="0"/>
              </a:rPr>
              <a:t>flipping of </a:t>
            </a:r>
            <a:r>
              <a:rPr lang="nl-NL" sz="2400" b="1" dirty="0" err="1">
                <a:solidFill>
                  <a:srgbClr val="FF9933"/>
                </a:solidFill>
                <a:latin typeface="Verdana" charset="0"/>
              </a:rPr>
              <a:t>the</a:t>
            </a:r>
            <a:r>
              <a:rPr lang="nl-NL" sz="2400" b="1" dirty="0">
                <a:solidFill>
                  <a:srgbClr val="FF9933"/>
                </a:solidFill>
                <a:latin typeface="Verdana" charset="0"/>
              </a:rPr>
              <a:t> classroom</a:t>
            </a:r>
            <a:br>
              <a:rPr lang="nl-NL" sz="2400" b="1" dirty="0">
                <a:solidFill>
                  <a:srgbClr val="FF9933"/>
                </a:solidFill>
                <a:latin typeface="Verdana" charset="0"/>
              </a:rPr>
            </a:br>
            <a:r>
              <a:rPr lang="nl-NL" sz="2400" b="1" dirty="0">
                <a:solidFill>
                  <a:srgbClr val="FF9933"/>
                </a:solidFill>
                <a:latin typeface="Verdana" charset="0"/>
              </a:rPr>
              <a:t/>
            </a:r>
            <a:br>
              <a:rPr lang="nl-NL" sz="2400" b="1" dirty="0">
                <a:solidFill>
                  <a:srgbClr val="FF9933"/>
                </a:solidFill>
                <a:latin typeface="Verdana" charset="0"/>
              </a:rPr>
            </a:br>
            <a:r>
              <a:rPr lang="nl-NL" sz="2400" b="1" dirty="0">
                <a:solidFill>
                  <a:srgbClr val="FF9933"/>
                </a:solidFill>
                <a:latin typeface="Verdana" charset="0"/>
              </a:rPr>
              <a:t/>
            </a:r>
            <a:br>
              <a:rPr lang="nl-NL" sz="2400" b="1" dirty="0">
                <a:solidFill>
                  <a:srgbClr val="FF9933"/>
                </a:solidFill>
                <a:latin typeface="Verdana" charset="0"/>
              </a:rPr>
            </a:br>
            <a:r>
              <a:rPr lang="en-US" sz="2300" b="1" dirty="0">
                <a:solidFill>
                  <a:srgbClr val="FF9933"/>
                </a:solidFill>
                <a:latin typeface="Verdana" charset="0"/>
              </a:rPr>
              <a:t/>
            </a:r>
            <a:br>
              <a:rPr lang="en-US" sz="2300" b="1" dirty="0">
                <a:solidFill>
                  <a:srgbClr val="FF9933"/>
                </a:solidFill>
                <a:latin typeface="Verdana" charset="0"/>
              </a:rPr>
            </a:br>
            <a:r>
              <a:rPr lang="nl-NL" sz="2400" b="1" dirty="0">
                <a:solidFill>
                  <a:srgbClr val="FF9933"/>
                </a:solidFill>
                <a:latin typeface="Verdana" charset="0"/>
              </a:rPr>
              <a:t/>
            </a:r>
            <a:br>
              <a:rPr lang="nl-NL" sz="2400" b="1" dirty="0">
                <a:solidFill>
                  <a:srgbClr val="FF9933"/>
                </a:solidFill>
                <a:latin typeface="Verdana" charset="0"/>
              </a:rPr>
            </a:br>
            <a:endParaRPr lang="nl-NL" sz="2400" b="1" dirty="0">
              <a:solidFill>
                <a:srgbClr val="FF9933"/>
              </a:solidFill>
              <a:latin typeface="Verdana" charset="0"/>
            </a:endParaRPr>
          </a:p>
        </p:txBody>
      </p:sp>
      <p:sp>
        <p:nvSpPr>
          <p:cNvPr id="17410" name="Tijdelijke aanduiding voor inhoud 2"/>
          <p:cNvSpPr>
            <a:spLocks noGrp="1"/>
          </p:cNvSpPr>
          <p:nvPr>
            <p:ph idx="1"/>
          </p:nvPr>
        </p:nvSpPr>
        <p:spPr>
          <a:xfrm>
            <a:off x="776672" y="1556792"/>
            <a:ext cx="8229600" cy="4248472"/>
          </a:xfrm>
        </p:spPr>
        <p:txBody>
          <a:bodyPr/>
          <a:lstStyle/>
          <a:p>
            <a:pPr marL="0" indent="0">
              <a:buNone/>
            </a:pPr>
            <a:endParaRPr lang="en-US" sz="2400" dirty="0" smtClean="0">
              <a:latin typeface="Verdana" charset="0"/>
            </a:endParaRPr>
          </a:p>
          <a:p>
            <a:r>
              <a:rPr lang="en-US" sz="2400" dirty="0" smtClean="0">
                <a:latin typeface="Verdana" charset="0"/>
              </a:rPr>
              <a:t>Information-gathering </a:t>
            </a:r>
            <a:r>
              <a:rPr lang="en-US" sz="2400" dirty="0">
                <a:latin typeface="Verdana" charset="0"/>
              </a:rPr>
              <a:t>activities for students, </a:t>
            </a:r>
            <a:endParaRPr lang="en-US" sz="2400" dirty="0" smtClean="0">
              <a:latin typeface="Verdana" charset="0"/>
            </a:endParaRPr>
          </a:p>
          <a:p>
            <a:r>
              <a:rPr lang="en-US" sz="2400" dirty="0" smtClean="0">
                <a:latin typeface="Verdana" charset="0"/>
              </a:rPr>
              <a:t>Devote class </a:t>
            </a:r>
            <a:r>
              <a:rPr lang="en-US" sz="2400" dirty="0">
                <a:latin typeface="Verdana" charset="0"/>
              </a:rPr>
              <a:t>time to discussions, peer interactions, and the assimilation of knowledge </a:t>
            </a:r>
            <a:endParaRPr lang="en-US" sz="2400" dirty="0" smtClean="0">
              <a:latin typeface="Verdana" charset="0"/>
            </a:endParaRPr>
          </a:p>
          <a:p>
            <a:pPr marL="0" indent="0">
              <a:buNone/>
            </a:pPr>
            <a:endParaRPr lang="en-US" sz="2400" dirty="0" smtClean="0">
              <a:latin typeface="Verdana" charset="0"/>
            </a:endParaRPr>
          </a:p>
          <a:p>
            <a:pPr marL="0" indent="0">
              <a:buNone/>
            </a:pPr>
            <a:r>
              <a:rPr lang="en-US" sz="2400" dirty="0" smtClean="0">
                <a:latin typeface="Verdana" charset="0"/>
              </a:rPr>
              <a:t>(</a:t>
            </a:r>
            <a:r>
              <a:rPr lang="en-US" sz="2400" dirty="0">
                <a:latin typeface="Verdana" charset="0"/>
              </a:rPr>
              <a:t>Mazur, 2009). </a:t>
            </a: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r>
              <a:rPr lang="en-US" sz="2400" dirty="0" smtClean="0">
                <a:latin typeface="Verdana" charset="0"/>
              </a:rPr>
              <a:t>This requires </a:t>
            </a:r>
            <a:r>
              <a:rPr lang="en-US" sz="2400" dirty="0">
                <a:latin typeface="Verdana" charset="0"/>
              </a:rPr>
              <a:t>the provision of media to support students in their information gathering.</a:t>
            </a: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a:p>
            <a:pPr marL="0" indent="0">
              <a:buNone/>
            </a:pPr>
            <a:endParaRPr lang="en-US" sz="2400" dirty="0">
              <a:latin typeface="Verdana" charset="0"/>
            </a:endParaRPr>
          </a:p>
          <a:p>
            <a:pPr marL="0" indent="0">
              <a:buNone/>
            </a:pPr>
            <a:endParaRPr lang="en-US" sz="2400" dirty="0" smtClean="0">
              <a:latin typeface="Verdana" charset="0"/>
            </a:endParaRPr>
          </a:p>
        </p:txBody>
      </p:sp>
    </p:spTree>
    <p:extLst>
      <p:ext uri="{BB962C8B-B14F-4D97-AF65-F5344CB8AC3E}">
        <p14:creationId xmlns:p14="http://schemas.microsoft.com/office/powerpoint/2010/main" val="1057427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859224" y="692696"/>
            <a:ext cx="8208912" cy="864096"/>
          </a:xfrm>
        </p:spPr>
        <p:txBody>
          <a:bodyPr/>
          <a:lstStyle/>
          <a:p>
            <a:r>
              <a:rPr lang="en-US" sz="2250" b="1" dirty="0">
                <a:solidFill>
                  <a:srgbClr val="FF9933"/>
                </a:solidFill>
                <a:latin typeface="Verdana" charset="0"/>
              </a:rPr>
              <a:t>traditional media such as books </a:t>
            </a:r>
            <a:r>
              <a:rPr lang="en-US" sz="2250" b="1" dirty="0" smtClean="0">
                <a:solidFill>
                  <a:srgbClr val="FF9933"/>
                </a:solidFill>
                <a:latin typeface="Verdana" charset="0"/>
              </a:rPr>
              <a:t>are  </a:t>
            </a:r>
            <a:r>
              <a:rPr lang="en-US" sz="2250" b="1" dirty="0">
                <a:solidFill>
                  <a:srgbClr val="FF9933"/>
                </a:solidFill>
                <a:latin typeface="Verdana" charset="0"/>
              </a:rPr>
              <a:t>increasingly being supplemented with </a:t>
            </a:r>
            <a:r>
              <a:rPr lang="en-US" sz="2250" b="1" dirty="0" smtClean="0">
                <a:solidFill>
                  <a:srgbClr val="FF9933"/>
                </a:solidFill>
                <a:latin typeface="Verdana" charset="0"/>
              </a:rPr>
              <a:t>online </a:t>
            </a:r>
            <a:r>
              <a:rPr lang="en-US" sz="2250" b="1" dirty="0">
                <a:solidFill>
                  <a:srgbClr val="FF9933"/>
                </a:solidFill>
                <a:latin typeface="Verdana" charset="0"/>
              </a:rPr>
              <a:t>media. </a:t>
            </a:r>
            <a:br>
              <a:rPr lang="en-US" sz="2250" b="1" dirty="0">
                <a:solidFill>
                  <a:srgbClr val="FF9933"/>
                </a:solidFill>
                <a:latin typeface="Verdana" charset="0"/>
              </a:rPr>
            </a:br>
            <a:r>
              <a:rPr lang="nl-NL" sz="2400" b="1" dirty="0">
                <a:solidFill>
                  <a:srgbClr val="FF9933"/>
                </a:solidFill>
                <a:latin typeface="Verdana" charset="0"/>
              </a:rPr>
              <a:t/>
            </a:r>
            <a:br>
              <a:rPr lang="nl-NL" sz="2400" b="1" dirty="0">
                <a:solidFill>
                  <a:srgbClr val="FF9933"/>
                </a:solidFill>
                <a:latin typeface="Verdana" charset="0"/>
              </a:rPr>
            </a:br>
            <a:endParaRPr lang="nl-NL" sz="2400" b="1" dirty="0">
              <a:solidFill>
                <a:srgbClr val="FF9933"/>
              </a:solidFill>
              <a:latin typeface="Verdana" charset="0"/>
            </a:endParaRPr>
          </a:p>
        </p:txBody>
      </p:sp>
      <p:sp>
        <p:nvSpPr>
          <p:cNvPr id="17410" name="Tijdelijke aanduiding voor inhoud 2"/>
          <p:cNvSpPr>
            <a:spLocks noGrp="1"/>
          </p:cNvSpPr>
          <p:nvPr>
            <p:ph idx="1"/>
          </p:nvPr>
        </p:nvSpPr>
        <p:spPr>
          <a:xfrm>
            <a:off x="838536" y="1507600"/>
            <a:ext cx="8229600" cy="2183973"/>
          </a:xfrm>
        </p:spPr>
        <p:txBody>
          <a:bodyPr/>
          <a:lstStyle/>
          <a:p>
            <a:pPr marL="0" indent="0">
              <a:buNone/>
            </a:pPr>
            <a:r>
              <a:rPr lang="en-US" sz="2200" dirty="0" smtClean="0">
                <a:solidFill>
                  <a:schemeClr val="tx1"/>
                </a:solidFill>
                <a:latin typeface="Verdana" charset="0"/>
              </a:rPr>
              <a:t>Online media </a:t>
            </a:r>
            <a:r>
              <a:rPr lang="en-US" sz="2200" dirty="0">
                <a:solidFill>
                  <a:schemeClr val="tx1"/>
                </a:solidFill>
                <a:latin typeface="Verdana" charset="0"/>
              </a:rPr>
              <a:t>can be used to restrict face-to-face interactions to situations in which they are really needed, such as </a:t>
            </a:r>
            <a:r>
              <a:rPr lang="en-US" sz="2200" dirty="0" smtClean="0">
                <a:solidFill>
                  <a:schemeClr val="tx1"/>
                </a:solidFill>
                <a:latin typeface="Verdana" charset="0"/>
              </a:rPr>
              <a:t>follow </a:t>
            </a:r>
            <a:r>
              <a:rPr lang="en-US" sz="2200" dirty="0">
                <a:solidFill>
                  <a:schemeClr val="tx1"/>
                </a:solidFill>
                <a:latin typeface="Verdana" charset="0"/>
              </a:rPr>
              <a:t>up on </a:t>
            </a:r>
            <a:r>
              <a:rPr lang="en-US" sz="2200" dirty="0" smtClean="0">
                <a:solidFill>
                  <a:schemeClr val="tx1"/>
                </a:solidFill>
                <a:latin typeface="Verdana" charset="0"/>
              </a:rPr>
              <a:t>learning </a:t>
            </a:r>
            <a:r>
              <a:rPr lang="en-US" sz="2200" dirty="0">
                <a:solidFill>
                  <a:schemeClr val="tx1"/>
                </a:solidFill>
                <a:latin typeface="Verdana" charset="0"/>
              </a:rPr>
              <a:t>using media or activities aimed at higher-level learning outcomes. </a:t>
            </a:r>
            <a:endParaRPr lang="en-US" sz="2200" dirty="0" smtClean="0">
              <a:solidFill>
                <a:schemeClr val="tx1"/>
              </a:solidFill>
              <a:latin typeface="Verdana" charset="0"/>
            </a:endParaRPr>
          </a:p>
          <a:p>
            <a:pPr marL="0" indent="0">
              <a:buNone/>
            </a:pPr>
            <a:endParaRPr lang="en-US" sz="500" dirty="0" smtClean="0">
              <a:solidFill>
                <a:schemeClr val="tx1"/>
              </a:solidFill>
              <a:latin typeface="Verdana" charset="0"/>
            </a:endParaRPr>
          </a:p>
          <a:p>
            <a:pPr marL="0" indent="0">
              <a:buNone/>
            </a:pPr>
            <a:r>
              <a:rPr lang="en-US" sz="2200" dirty="0" smtClean="0">
                <a:solidFill>
                  <a:schemeClr val="tx1"/>
                </a:solidFill>
                <a:latin typeface="Verdana" charset="0"/>
              </a:rPr>
              <a:t>The </a:t>
            </a:r>
            <a:r>
              <a:rPr lang="en-US" sz="2200" dirty="0">
                <a:solidFill>
                  <a:schemeClr val="tx1"/>
                </a:solidFill>
                <a:latin typeface="Verdana" charset="0"/>
              </a:rPr>
              <a:t>result is that online </a:t>
            </a:r>
            <a:r>
              <a:rPr lang="en-US" sz="2200" dirty="0" smtClean="0">
                <a:solidFill>
                  <a:schemeClr val="tx1"/>
                </a:solidFill>
                <a:latin typeface="Verdana" charset="0"/>
              </a:rPr>
              <a:t>TLAs require a </a:t>
            </a:r>
            <a:r>
              <a:rPr lang="en-US" sz="2200" dirty="0">
                <a:solidFill>
                  <a:schemeClr val="tx1"/>
                </a:solidFill>
                <a:latin typeface="Verdana" charset="0"/>
              </a:rPr>
              <a:t>larger part of student </a:t>
            </a:r>
            <a:r>
              <a:rPr lang="en-US" sz="2200" dirty="0" smtClean="0">
                <a:solidFill>
                  <a:schemeClr val="tx1"/>
                </a:solidFill>
                <a:latin typeface="Verdana" charset="0"/>
              </a:rPr>
              <a:t>learning time</a:t>
            </a:r>
          </a:p>
          <a:p>
            <a:pPr marL="0" indent="0">
              <a:buNone/>
            </a:pPr>
            <a:endParaRPr lang="en-US" sz="2200" dirty="0" smtClean="0">
              <a:solidFill>
                <a:schemeClr val="tx1"/>
              </a:solidFill>
              <a:latin typeface="Verdana" charset="0"/>
            </a:endParaRPr>
          </a:p>
          <a:p>
            <a:pPr marL="0" indent="0">
              <a:buNone/>
            </a:pPr>
            <a:endParaRPr lang="en-US" sz="2400" dirty="0" smtClean="0">
              <a:solidFill>
                <a:schemeClr val="tx1"/>
              </a:solidFill>
              <a:latin typeface="Verdana" charset="0"/>
            </a:endParaRPr>
          </a:p>
          <a:p>
            <a:pPr marL="0" indent="0">
              <a:buNone/>
            </a:pPr>
            <a:endParaRPr lang="en-US" sz="2400" b="1" dirty="0" smtClean="0">
              <a:latin typeface="Verdana" charset="0"/>
            </a:endParaRPr>
          </a:p>
        </p:txBody>
      </p:sp>
      <p:pic>
        <p:nvPicPr>
          <p:cNvPr id="2" name="Picture 1"/>
          <p:cNvPicPr>
            <a:picLocks noChangeAspect="1"/>
          </p:cNvPicPr>
          <p:nvPr/>
        </p:nvPicPr>
        <p:blipFill rotWithShape="1">
          <a:blip r:embed="rId2"/>
          <a:srcRect t="4911" b="8383"/>
          <a:stretch/>
        </p:blipFill>
        <p:spPr>
          <a:xfrm>
            <a:off x="676370" y="3748065"/>
            <a:ext cx="8459720" cy="3121293"/>
          </a:xfrm>
          <a:prstGeom prst="rect">
            <a:avLst/>
          </a:prstGeom>
        </p:spPr>
      </p:pic>
      <p:sp>
        <p:nvSpPr>
          <p:cNvPr id="5" name="TextBox 4"/>
          <p:cNvSpPr txBox="1"/>
          <p:nvPr/>
        </p:nvSpPr>
        <p:spPr>
          <a:xfrm>
            <a:off x="3635896" y="3861048"/>
            <a:ext cx="2520280" cy="430887"/>
          </a:xfrm>
          <a:prstGeom prst="rect">
            <a:avLst/>
          </a:prstGeom>
          <a:noFill/>
        </p:spPr>
        <p:txBody>
          <a:bodyPr wrap="square" rtlCol="0">
            <a:spAutoFit/>
          </a:bodyPr>
          <a:lstStyle/>
          <a:p>
            <a:r>
              <a:rPr lang="en-GB" sz="2200" b="1" dirty="0" smtClean="0">
                <a:solidFill>
                  <a:srgbClr val="FF6600"/>
                </a:solidFill>
              </a:rPr>
              <a:t>Consequences ?</a:t>
            </a:r>
            <a:endParaRPr lang="nl-NL" sz="2200" b="1" dirty="0">
              <a:solidFill>
                <a:srgbClr val="FF6600"/>
              </a:solidFill>
            </a:endParaRPr>
          </a:p>
        </p:txBody>
      </p:sp>
    </p:spTree>
    <p:extLst>
      <p:ext uri="{BB962C8B-B14F-4D97-AF65-F5344CB8AC3E}">
        <p14:creationId xmlns:p14="http://schemas.microsoft.com/office/powerpoint/2010/main" val="24362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2051720" y="908720"/>
            <a:ext cx="5184576" cy="576064"/>
          </a:xfrm>
        </p:spPr>
        <p:txBody>
          <a:bodyPr/>
          <a:lstStyle/>
          <a:p>
            <a:r>
              <a:rPr lang="en-GB" sz="2400" b="1" dirty="0" smtClean="0">
                <a:solidFill>
                  <a:srgbClr val="FF9933"/>
                </a:solidFill>
                <a:latin typeface="Verdana" charset="0"/>
              </a:rPr>
              <a:t>Some literature indications </a:t>
            </a:r>
            <a:endParaRPr lang="nl-NL" sz="2400" b="1" dirty="0">
              <a:solidFill>
                <a:srgbClr val="FF9933"/>
              </a:solidFill>
              <a:latin typeface="Verdana" charset="0"/>
            </a:endParaRPr>
          </a:p>
        </p:txBody>
      </p:sp>
      <p:sp>
        <p:nvSpPr>
          <p:cNvPr id="17410" name="Tijdelijke aanduiding voor inhoud 2"/>
          <p:cNvSpPr>
            <a:spLocks noGrp="1"/>
          </p:cNvSpPr>
          <p:nvPr>
            <p:ph idx="1"/>
          </p:nvPr>
        </p:nvSpPr>
        <p:spPr>
          <a:xfrm>
            <a:off x="824948" y="1844824"/>
            <a:ext cx="8301608" cy="3672407"/>
          </a:xfrm>
        </p:spPr>
        <p:txBody>
          <a:bodyPr/>
          <a:lstStyle/>
          <a:p>
            <a:pPr marL="0" indent="0">
              <a:buNone/>
            </a:pPr>
            <a:r>
              <a:rPr lang="en-US" sz="2000" dirty="0" smtClean="0">
                <a:solidFill>
                  <a:schemeClr val="tx1"/>
                </a:solidFill>
              </a:rPr>
              <a:t>Christiansen </a:t>
            </a:r>
            <a:r>
              <a:rPr lang="en-US" sz="2000" dirty="0">
                <a:solidFill>
                  <a:schemeClr val="tx1"/>
                </a:solidFill>
              </a:rPr>
              <a:t>et al. (2017</a:t>
            </a:r>
            <a:r>
              <a:rPr lang="en-US" sz="2000" dirty="0" smtClean="0">
                <a:solidFill>
                  <a:schemeClr val="tx1"/>
                </a:solidFill>
              </a:rPr>
              <a:t>): students </a:t>
            </a:r>
            <a:r>
              <a:rPr lang="en-US" sz="2000" dirty="0">
                <a:solidFill>
                  <a:schemeClr val="tx1"/>
                </a:solidFill>
              </a:rPr>
              <a:t>achieved lower scores on quizzes performed at home compared with in class. Survey feedback showed a strong preference for taking quizzes in class and indications that take-home quizzes demotivated attendance and the pre-class watching of videos. </a:t>
            </a:r>
            <a:endParaRPr lang="en-US" sz="2000" dirty="0" smtClean="0">
              <a:solidFill>
                <a:schemeClr val="tx1"/>
              </a:solidFill>
            </a:endParaRPr>
          </a:p>
          <a:p>
            <a:pPr marL="0" indent="0">
              <a:buNone/>
            </a:pPr>
            <a:endParaRPr lang="en-US" sz="2000" dirty="0">
              <a:solidFill>
                <a:schemeClr val="tx1"/>
              </a:solidFill>
            </a:endParaRPr>
          </a:p>
          <a:p>
            <a:pPr marL="0" indent="0">
              <a:buNone/>
            </a:pPr>
            <a:r>
              <a:rPr lang="en-US" sz="2000" dirty="0" smtClean="0">
                <a:solidFill>
                  <a:schemeClr val="tx1"/>
                </a:solidFill>
              </a:rPr>
              <a:t>Pfeiffer</a:t>
            </a:r>
            <a:r>
              <a:rPr lang="en-US" sz="2000" dirty="0">
                <a:solidFill>
                  <a:schemeClr val="tx1"/>
                </a:solidFill>
              </a:rPr>
              <a:t>, </a:t>
            </a:r>
            <a:r>
              <a:rPr lang="en-US" sz="2000" dirty="0" err="1" smtClean="0">
                <a:solidFill>
                  <a:schemeClr val="tx1"/>
                </a:solidFill>
              </a:rPr>
              <a:t>Scheiter</a:t>
            </a:r>
            <a:r>
              <a:rPr lang="en-US" sz="2000" dirty="0">
                <a:solidFill>
                  <a:schemeClr val="tx1"/>
                </a:solidFill>
              </a:rPr>
              <a:t>, and </a:t>
            </a:r>
            <a:r>
              <a:rPr lang="en-US" sz="2000" dirty="0" err="1">
                <a:solidFill>
                  <a:schemeClr val="tx1"/>
                </a:solidFill>
              </a:rPr>
              <a:t>Gemballa</a:t>
            </a:r>
            <a:r>
              <a:rPr lang="en-US" sz="2000" dirty="0">
                <a:solidFill>
                  <a:schemeClr val="tx1"/>
                </a:solidFill>
              </a:rPr>
              <a:t> (2012) found that students who had prepared for a task using digital videos were less motivated than students who were trained in class, although a combination of both approaches was best </a:t>
            </a:r>
            <a:endParaRPr lang="en-US" sz="2400" dirty="0">
              <a:solidFill>
                <a:schemeClr val="tx1"/>
              </a:solidFill>
              <a:latin typeface="Verdana" charset="0"/>
            </a:endParaRPr>
          </a:p>
          <a:p>
            <a:pPr marL="0" indent="0">
              <a:buNone/>
            </a:pPr>
            <a:endParaRPr lang="en-US" sz="2400" dirty="0" smtClean="0">
              <a:latin typeface="Verdana" charset="0"/>
            </a:endParaRPr>
          </a:p>
          <a:p>
            <a:pPr marL="0" indent="0">
              <a:buNone/>
            </a:pPr>
            <a:endParaRPr lang="en-US" sz="1100" dirty="0">
              <a:latin typeface="Verdana" charset="0"/>
            </a:endParaRPr>
          </a:p>
          <a:p>
            <a:pPr marL="0" indent="0">
              <a:buNone/>
            </a:pPr>
            <a:r>
              <a:rPr lang="en-US" sz="2400" dirty="0" smtClean="0">
                <a:latin typeface="Verdana" charset="0"/>
              </a:rPr>
              <a:t>		</a:t>
            </a:r>
            <a:endParaRPr lang="en-US" sz="2400" dirty="0">
              <a:latin typeface="Verdana" charset="0"/>
            </a:endParaRPr>
          </a:p>
          <a:p>
            <a:pPr marL="0" indent="0">
              <a:buNone/>
            </a:pPr>
            <a:endParaRPr lang="en-US" dirty="0">
              <a:latin typeface="Verdana" charset="0"/>
            </a:endParaRPr>
          </a:p>
        </p:txBody>
      </p:sp>
    </p:spTree>
    <p:extLst>
      <p:ext uri="{BB962C8B-B14F-4D97-AF65-F5344CB8AC3E}">
        <p14:creationId xmlns:p14="http://schemas.microsoft.com/office/powerpoint/2010/main" val="165988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4TU.CEE pp template_white">
  <a:themeElements>
    <a:clrScheme name="3t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tu">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t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t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t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t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t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t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t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t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t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t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t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t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4TU.CEE pp template_white</Template>
  <TotalTime>897</TotalTime>
  <Words>937</Words>
  <Application>Microsoft Office PowerPoint</Application>
  <PresentationFormat>On-screen Show (4:3)</PresentationFormat>
  <Paragraphs>172</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ＭＳ Ｐゴシック</vt:lpstr>
      <vt:lpstr>Arial</vt:lpstr>
      <vt:lpstr>Verdana</vt:lpstr>
      <vt:lpstr>4TU.CEE pp template_white</vt:lpstr>
      <vt:lpstr>Balancing online and face-to-face teaching and learning activities</vt:lpstr>
      <vt:lpstr>  </vt:lpstr>
      <vt:lpstr>Design of Blended Courses  </vt:lpstr>
      <vt:lpstr>ILOs: starting point for creating Teaching and Learning Activity’s (TLAs) and Assessment</vt:lpstr>
      <vt:lpstr>Types of learning targeted by TLAs (based on Laurillard, 2012, 2016)</vt:lpstr>
      <vt:lpstr>Combine TLAs!  often a large part of the TLA overview is needed  </vt:lpstr>
      <vt:lpstr>One option: flipping of the classroom     </vt:lpstr>
      <vt:lpstr>traditional media such as books are  increasingly being supplemented with online media.   </vt:lpstr>
      <vt:lpstr>Some literature indications </vt:lpstr>
      <vt:lpstr>MOOCs can be restricted to 100% online TLAs</vt:lpstr>
      <vt:lpstr>MOOCs have low completion rates</vt:lpstr>
      <vt:lpstr>Combining knowledge clips (short video on a single topic) with other TLAs. </vt:lpstr>
      <vt:lpstr>Wageningen University </vt:lpstr>
      <vt:lpstr>Methods</vt:lpstr>
      <vt:lpstr>Results: </vt:lpstr>
      <vt:lpstr>Conclusions and recommendations</vt:lpstr>
      <vt:lpstr>Conclusions and recommendations 2</vt:lpstr>
      <vt:lpstr>                                  Thank you!   Your questions   ...   or the question below   </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Tanja Emonts</dc:creator>
  <cp:lastModifiedBy>Puffelen, Emiel van</cp:lastModifiedBy>
  <cp:revision>79</cp:revision>
  <dcterms:created xsi:type="dcterms:W3CDTF">2017-02-02T12:45:18Z</dcterms:created>
  <dcterms:modified xsi:type="dcterms:W3CDTF">2018-06-29T22:48:55Z</dcterms:modified>
</cp:coreProperties>
</file>