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50" r:id="rId4"/>
    <p:sldMasterId id="2147483930" r:id="rId5"/>
    <p:sldMasterId id="2147483942" r:id="rId6"/>
    <p:sldMasterId id="2147483954" r:id="rId7"/>
    <p:sldMasterId id="2147483966" r:id="rId8"/>
    <p:sldMasterId id="2147483978" r:id="rId9"/>
    <p:sldMasterId id="2147483990" r:id="rId10"/>
    <p:sldMasterId id="2147484002" r:id="rId11"/>
    <p:sldMasterId id="2147484014" r:id="rId12"/>
    <p:sldMasterId id="2147484026" r:id="rId13"/>
  </p:sldMasterIdLst>
  <p:notesMasterIdLst>
    <p:notesMasterId r:id="rId24"/>
  </p:notesMasterIdLst>
  <p:handoutMasterIdLst>
    <p:handoutMasterId r:id="rId25"/>
  </p:handoutMasterIdLst>
  <p:sldIdLst>
    <p:sldId id="450" r:id="rId14"/>
    <p:sldId id="453" r:id="rId15"/>
    <p:sldId id="414" r:id="rId16"/>
    <p:sldId id="473" r:id="rId17"/>
    <p:sldId id="469" r:id="rId18"/>
    <p:sldId id="471" r:id="rId19"/>
    <p:sldId id="412" r:id="rId20"/>
    <p:sldId id="467" r:id="rId21"/>
    <p:sldId id="468" r:id="rId22"/>
    <p:sldId id="470" r:id="rId23"/>
  </p:sldIdLst>
  <p:sldSz cx="9144000" cy="6858000" type="screen4x3"/>
  <p:notesSz cx="6797675" cy="9926638"/>
  <p:defaultTextStyle>
    <a:defPPr>
      <a:defRPr lang="en-US"/>
    </a:defPPr>
    <a:lvl1pPr algn="l" rtl="0" fontAlgn="base">
      <a:lnSpc>
        <a:spcPct val="110000"/>
      </a:lnSpc>
      <a:spcBef>
        <a:spcPct val="0"/>
      </a:spcBef>
      <a:spcAft>
        <a:spcPct val="50000"/>
      </a:spcAft>
      <a:buClr>
        <a:schemeClr val="tx2"/>
      </a:buClr>
      <a:buFont typeface="Times" panose="02020603050405020304" pitchFamily="18" charset="0"/>
      <a:defRPr sz="20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lnSpc>
        <a:spcPct val="110000"/>
      </a:lnSpc>
      <a:spcBef>
        <a:spcPct val="0"/>
      </a:spcBef>
      <a:spcAft>
        <a:spcPct val="50000"/>
      </a:spcAft>
      <a:buClr>
        <a:schemeClr val="tx2"/>
      </a:buClr>
      <a:buFont typeface="Times" panose="02020603050405020304" pitchFamily="18" charset="0"/>
      <a:defRPr sz="20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lnSpc>
        <a:spcPct val="110000"/>
      </a:lnSpc>
      <a:spcBef>
        <a:spcPct val="0"/>
      </a:spcBef>
      <a:spcAft>
        <a:spcPct val="50000"/>
      </a:spcAft>
      <a:buClr>
        <a:schemeClr val="tx2"/>
      </a:buClr>
      <a:buFont typeface="Times" panose="02020603050405020304" pitchFamily="18" charset="0"/>
      <a:defRPr sz="20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lnSpc>
        <a:spcPct val="110000"/>
      </a:lnSpc>
      <a:spcBef>
        <a:spcPct val="0"/>
      </a:spcBef>
      <a:spcAft>
        <a:spcPct val="50000"/>
      </a:spcAft>
      <a:buClr>
        <a:schemeClr val="tx2"/>
      </a:buClr>
      <a:buFont typeface="Times" panose="02020603050405020304" pitchFamily="18" charset="0"/>
      <a:defRPr sz="20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lnSpc>
        <a:spcPct val="110000"/>
      </a:lnSpc>
      <a:spcBef>
        <a:spcPct val="0"/>
      </a:spcBef>
      <a:spcAft>
        <a:spcPct val="50000"/>
      </a:spcAft>
      <a:buClr>
        <a:schemeClr val="tx2"/>
      </a:buClr>
      <a:buFont typeface="Times" panose="02020603050405020304" pitchFamily="18" charset="0"/>
      <a:defRPr sz="20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246" autoAdjust="0"/>
  </p:normalViewPr>
  <p:slideViewPr>
    <p:cSldViewPr>
      <p:cViewPr varScale="1">
        <p:scale>
          <a:sx n="67" d="100"/>
          <a:sy n="67" d="100"/>
        </p:scale>
        <p:origin x="72" y="48"/>
      </p:cViewPr>
      <p:guideLst>
        <p:guide orient="horz" pos="41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>
      <p:cViewPr>
        <p:scale>
          <a:sx n="66" d="100"/>
          <a:sy n="66" d="100"/>
        </p:scale>
        <p:origin x="-1548" y="79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NDERZOEK\USE%20&amp;%20engineering\3TUCEE%20call\expert%20meeting%20june\0SEUB0%20achtergrondanalyse%2014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Pt>
            <c:idx val="11"/>
            <c:marker>
              <c:spPr>
                <a:solidFill>
                  <a:srgbClr val="FFFF00"/>
                </a:solidFill>
              </c:spPr>
            </c:marker>
            <c:bubble3D val="0"/>
          </c:dPt>
          <c:xVal>
            <c:numRef>
              <c:f>'Overzicht USE leerlijnen'!$I$3:$I$57</c:f>
              <c:numCache>
                <c:formatCode>General</c:formatCode>
                <c:ptCount val="55"/>
                <c:pt idx="0">
                  <c:v>2.6</c:v>
                </c:pt>
                <c:pt idx="1">
                  <c:v>2.9</c:v>
                </c:pt>
                <c:pt idx="2">
                  <c:v>2.7</c:v>
                </c:pt>
                <c:pt idx="3">
                  <c:v>2.4</c:v>
                </c:pt>
                <c:pt idx="6">
                  <c:v>2.8</c:v>
                </c:pt>
                <c:pt idx="7">
                  <c:v>2.6</c:v>
                </c:pt>
                <c:pt idx="8">
                  <c:v>3</c:v>
                </c:pt>
                <c:pt idx="11">
                  <c:v>2.4</c:v>
                </c:pt>
                <c:pt idx="12">
                  <c:v>2.6</c:v>
                </c:pt>
                <c:pt idx="13" formatCode="0.0">
                  <c:v>3.2</c:v>
                </c:pt>
                <c:pt idx="15">
                  <c:v>2.7</c:v>
                </c:pt>
                <c:pt idx="16">
                  <c:v>3</c:v>
                </c:pt>
                <c:pt idx="17">
                  <c:v>2.7</c:v>
                </c:pt>
                <c:pt idx="18">
                  <c:v>2.5</c:v>
                </c:pt>
                <c:pt idx="19">
                  <c:v>2.2000000000000002</c:v>
                </c:pt>
                <c:pt idx="21">
                  <c:v>2.2999999999999998</c:v>
                </c:pt>
                <c:pt idx="23">
                  <c:v>3</c:v>
                </c:pt>
                <c:pt idx="24">
                  <c:v>3</c:v>
                </c:pt>
                <c:pt idx="25">
                  <c:v>3.2</c:v>
                </c:pt>
                <c:pt idx="26">
                  <c:v>2.7</c:v>
                </c:pt>
                <c:pt idx="27">
                  <c:v>2.2999999999999998</c:v>
                </c:pt>
                <c:pt idx="29">
                  <c:v>3</c:v>
                </c:pt>
                <c:pt idx="30">
                  <c:v>2</c:v>
                </c:pt>
                <c:pt idx="32">
                  <c:v>2.7</c:v>
                </c:pt>
                <c:pt idx="33">
                  <c:v>2.6</c:v>
                </c:pt>
                <c:pt idx="34">
                  <c:v>2.5</c:v>
                </c:pt>
                <c:pt idx="35">
                  <c:v>2.7</c:v>
                </c:pt>
                <c:pt idx="37">
                  <c:v>3.2</c:v>
                </c:pt>
                <c:pt idx="38">
                  <c:v>2.7</c:v>
                </c:pt>
                <c:pt idx="39">
                  <c:v>2.8</c:v>
                </c:pt>
                <c:pt idx="40">
                  <c:v>2.9</c:v>
                </c:pt>
                <c:pt idx="42">
                  <c:v>3</c:v>
                </c:pt>
                <c:pt idx="43">
                  <c:v>2.8</c:v>
                </c:pt>
                <c:pt idx="44">
                  <c:v>2.6</c:v>
                </c:pt>
                <c:pt idx="45">
                  <c:v>3</c:v>
                </c:pt>
                <c:pt idx="47">
                  <c:v>2.8</c:v>
                </c:pt>
                <c:pt idx="48">
                  <c:v>2.8</c:v>
                </c:pt>
                <c:pt idx="49">
                  <c:v>2</c:v>
                </c:pt>
                <c:pt idx="51">
                  <c:v>3.1</c:v>
                </c:pt>
                <c:pt idx="52">
                  <c:v>2.8</c:v>
                </c:pt>
                <c:pt idx="53">
                  <c:v>2.6</c:v>
                </c:pt>
                <c:pt idx="54">
                  <c:v>3</c:v>
                </c:pt>
              </c:numCache>
            </c:numRef>
          </c:xVal>
          <c:yVal>
            <c:numRef>
              <c:f>'Overzicht USE leerlijnen'!$J$3:$J$57</c:f>
              <c:numCache>
                <c:formatCode>#,##0.0_ ;\-#,##0.0\ </c:formatCode>
                <c:ptCount val="55"/>
                <c:pt idx="0">
                  <c:v>89.8</c:v>
                </c:pt>
                <c:pt idx="1">
                  <c:v>57.8</c:v>
                </c:pt>
                <c:pt idx="2">
                  <c:v>94.699999999999989</c:v>
                </c:pt>
                <c:pt idx="3">
                  <c:v>100</c:v>
                </c:pt>
                <c:pt idx="6">
                  <c:v>81.899999999999991</c:v>
                </c:pt>
                <c:pt idx="7">
                  <c:v>96.7</c:v>
                </c:pt>
                <c:pt idx="11">
                  <c:v>91.8</c:v>
                </c:pt>
                <c:pt idx="12">
                  <c:v>74.3</c:v>
                </c:pt>
                <c:pt idx="13">
                  <c:v>99.1</c:v>
                </c:pt>
                <c:pt idx="15">
                  <c:v>64.600000000000009</c:v>
                </c:pt>
                <c:pt idx="16">
                  <c:v>79.600000000000009</c:v>
                </c:pt>
                <c:pt idx="17">
                  <c:v>67.7</c:v>
                </c:pt>
                <c:pt idx="18">
                  <c:v>69.399999999999991</c:v>
                </c:pt>
                <c:pt idx="21">
                  <c:v>100</c:v>
                </c:pt>
                <c:pt idx="24">
                  <c:v>91.7</c:v>
                </c:pt>
                <c:pt idx="25">
                  <c:v>100</c:v>
                </c:pt>
                <c:pt idx="26">
                  <c:v>100</c:v>
                </c:pt>
                <c:pt idx="29">
                  <c:v>100</c:v>
                </c:pt>
                <c:pt idx="30">
                  <c:v>100</c:v>
                </c:pt>
                <c:pt idx="32">
                  <c:v>75.400000000000006</c:v>
                </c:pt>
                <c:pt idx="33">
                  <c:v>95.238095238095198</c:v>
                </c:pt>
                <c:pt idx="34">
                  <c:v>72.399999999999991</c:v>
                </c:pt>
                <c:pt idx="35">
                  <c:v>100</c:v>
                </c:pt>
                <c:pt idx="37">
                  <c:v>86.4</c:v>
                </c:pt>
                <c:pt idx="38">
                  <c:v>92.4</c:v>
                </c:pt>
                <c:pt idx="39">
                  <c:v>84.6</c:v>
                </c:pt>
                <c:pt idx="40">
                  <c:v>67.800000000000011</c:v>
                </c:pt>
                <c:pt idx="42">
                  <c:v>51.7</c:v>
                </c:pt>
                <c:pt idx="43">
                  <c:v>93.899999999999991</c:v>
                </c:pt>
                <c:pt idx="44">
                  <c:v>95.238095238095198</c:v>
                </c:pt>
                <c:pt idx="45">
                  <c:v>62.5</c:v>
                </c:pt>
                <c:pt idx="47">
                  <c:v>80.900000000000006</c:v>
                </c:pt>
                <c:pt idx="48">
                  <c:v>69.8</c:v>
                </c:pt>
                <c:pt idx="49">
                  <c:v>100</c:v>
                </c:pt>
                <c:pt idx="51">
                  <c:v>64.2</c:v>
                </c:pt>
                <c:pt idx="52">
                  <c:v>70</c:v>
                </c:pt>
                <c:pt idx="53">
                  <c:v>54</c:v>
                </c:pt>
                <c:pt idx="54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749304"/>
        <c:axId val="449746952"/>
      </c:scatterChart>
      <c:valAx>
        <c:axId val="449749304"/>
        <c:scaling>
          <c:orientation val="minMax"/>
          <c:max val="3.6"/>
          <c:min val="1.8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9746952"/>
        <c:crosses val="autoZero"/>
        <c:crossBetween val="midCat"/>
        <c:majorUnit val="0.2"/>
      </c:valAx>
      <c:valAx>
        <c:axId val="449746952"/>
        <c:scaling>
          <c:orientation val="minMax"/>
          <c:max val="100"/>
          <c:min val="50"/>
        </c:scaling>
        <c:delete val="0"/>
        <c:axPos val="l"/>
        <c:majorGridlines/>
        <c:numFmt formatCode="#,##0.0_ ;\-#,##0.0\ " sourceLinked="1"/>
        <c:majorTickMark val="out"/>
        <c:minorTickMark val="none"/>
        <c:tickLblPos val="nextTo"/>
        <c:crossAx val="449749304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B8F757AE-16DA-4C1F-8B3E-AB5A7DA36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821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BB80D8A7-0EC9-4B12-A662-BFE649326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7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F4C452-ED5F-4D71-AC4B-CE9AC67A7BBA}" type="slidenum">
              <a:rPr lang="nl-NL" altLang="nl-NL" sz="1200" smtClean="0"/>
              <a:pPr>
                <a:spcBef>
                  <a:spcPct val="0"/>
                </a:spcBef>
              </a:pPr>
              <a:t>4</a:t>
            </a:fld>
            <a:endParaRPr lang="nl-NL" altLang="nl-NL" sz="1200" smtClean="0"/>
          </a:p>
        </p:txBody>
      </p:sp>
    </p:spTree>
    <p:extLst>
      <p:ext uri="{BB962C8B-B14F-4D97-AF65-F5344CB8AC3E}">
        <p14:creationId xmlns:p14="http://schemas.microsoft.com/office/powerpoint/2010/main" val="88119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28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2688651E-5AC4-4778-B1A0-38B56A424240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8745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BCF5E967-4224-447A-A253-4B92CBA2E6EA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4B1A54-2D41-4ADE-8A6E-47EA9C724E3D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990138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2FC6F00D-0519-4B92-8D27-95D819030C3B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A5C1A7-1F65-4DFE-B59D-AB58CE66838C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344719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0DD67AA5-8CD2-41B3-BA1E-C48AC199C96B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639EC88-2491-4DC5-A0F4-400D7ECCFBB9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231907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  <a:endParaRPr lang="nl-NL" altLang="nl-NL" noProof="0" smtClean="0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  <a:endParaRPr lang="nl-NL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27775117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119B5BA0-A412-4A9A-965F-50AC627F8E5F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94ED14F-F4EF-484A-856C-C9C917967F96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692970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2EA6980D-0597-4E70-BD12-D7687AFD4847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362C20E-0D2C-4F4E-B7AD-0DF9CDA77E19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704081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8D66D5EC-62EA-4BD4-9EF6-B8F7859E6F27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96E3CB2-48F7-4F39-8AF0-14B2F4FA6CB2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37857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85D533C7-1BB6-47FF-91D7-EEE675358E72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2CFD606-89C7-4502-B61F-3C964AEB26B8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894107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1A8F57A6-771C-4AFF-998B-DB013DBBDD6C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E2C9469-15C2-4B4F-916B-7917BB971F30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932690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C4A2163E-AFF4-43C2-A59D-C5C34D00D07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B65F42-0987-46A2-A957-627B8CF672C4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669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DEFDE76B-2F5C-42D4-B86A-21A40049B98D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53925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B1BC550C-DF25-4BAA-8D3D-9549B2758A4E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B8037CE-05D8-45D1-BA80-B33AC47A3476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683102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442891E6-3675-4462-A3A7-3B95DC4098A9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8E25B5E-C12A-4A3B-926D-D338E5535D14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8866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A7CFDAD3-DC6B-45BF-808A-43A45331FEF8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88968C1-EA62-4C87-A80F-8DEBA24F1C4E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49692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2DA32EBE-B4B2-4CD2-967F-923D73CF8326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50B8D7E-CB67-43C3-9528-D4C428CDC94D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82610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6F6E02AC-FD32-4007-A86F-E8FB9702B614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7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024812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055918F0-BB72-4F55-84EA-FE727C62A2B7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764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024812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600200"/>
            <a:ext cx="7994650" cy="3959225"/>
          </a:xfrm>
        </p:spPr>
        <p:txBody>
          <a:bodyPr/>
          <a:lstStyle/>
          <a:p>
            <a:pPr lvl="0"/>
            <a:endParaRPr lang="nl-N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FE40588F-405A-4445-AD86-5CC5679DD2DE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95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  <a:endParaRPr lang="nl-NL" altLang="nl-NL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  <a:endParaRPr lang="nl-NL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35071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121F2E76-87B8-412D-8CF3-68DC9242A4E9}" type="slidenum">
              <a:rPr lang="nl-NL" altLang="en-US" smtClean="0"/>
              <a:pPr/>
              <a:t>‹#›</a:t>
            </a:fld>
            <a:endParaRPr lang="nl-NL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3005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0940F6FF-67D8-441D-9CD7-2758B5956519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4421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80D28B9D-A0E0-481F-B337-10796CA10FB9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713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7B4076A6-097D-4548-BCE7-F9C4D1D01230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508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Pag.  </a:t>
            </a:r>
            <a:fld id="{121F2E76-87B8-412D-8CF3-68DC9242A4E9}" type="slidenum">
              <a:rPr lang="nl-NL" altLang="en-US"/>
              <a:pPr/>
              <a:t>‹#›</a:t>
            </a:fld>
            <a:endParaRPr lang="nl-NL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5478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5EA13CE3-E564-4901-985D-C088442289B5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031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FFF4BB08-E5CB-48D4-A157-3BE2B2EF54CA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3963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256A9137-DF37-4FA2-8564-B8F9F6A7E88F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062650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2688651E-5AC4-4778-B1A0-38B56A424240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0425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DEFDE76B-2F5C-42D4-B86A-21A40049B98D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018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6F6E02AC-FD32-4007-A86F-E8FB9702B614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7088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foto cyaa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268413"/>
            <a:ext cx="3484562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300dpi cyaantranspar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  <a:endParaRPr lang="nl-NL" altLang="nl-NL" noProof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  <a:endParaRPr lang="nl-NL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140170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B658339B-DD76-48FF-9DAC-5D88ADA7335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677A5CF-DB3C-4341-B10B-71394BE49673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9788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3531CC15-6400-42D3-A531-3B38CD7F9D7A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5B0E30B-DF10-4227-AC89-D1144C52B96A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2805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B6E7CDCC-A392-45EE-8887-4D8B7CAFC02C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5FAFAC1-DC6D-4C65-A0B1-DDC1068216C5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555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B1DC8973-996C-4C17-8257-ED589A326744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139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66038914-FA45-4195-8C23-2AA7D0B21A60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4667A2-13AC-4C2F-926C-0E4E0122BAF8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6147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A3C678AB-D843-4A01-A0F6-CE084B4ED54F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8BC4B1-6F22-4392-B1D2-5EF6D2B021EA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0432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C1AB7CC7-C02A-4A3C-A460-C20E7D6B5DB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392E1DB-AFDE-48E5-8CB5-DC5E72436A36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0706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12832883-2197-4F6A-82D1-6E44C0CEAE6B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CD4258-C7EB-431F-B705-5DDC70D452A1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0380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4DD202C3-4AEA-4B91-8749-3738A0EE813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45327D5-13CF-4036-9471-D290329BC33C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4148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3AE1D4AC-E6E7-4BB2-8E25-C70C8F3F4AA9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E92D54-7A47-415E-8BFD-29CD55FBC66B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61481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9324ED9A-F0E6-47ED-AC8E-1D682D3C43EC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4BE7604-4AD1-4FDF-9C38-FED5C5EBBAD3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7312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  <a:endParaRPr lang="nl-NL" altLang="nl-NL" noProof="0" smtClean="0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  <a:endParaRPr lang="nl-NL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992040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E75B2D5D-62CF-4F6A-A3D8-B7A70F519063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588C90-07BB-4B13-A1A5-58885F9948E7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6358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7B784DC8-D801-477D-A48A-45EC559ECCA3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1C84292-183B-440F-B00B-EC611A24DBDB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797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0940F6FF-67D8-441D-9CD7-2758B5956519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42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F0445742-93D1-467E-BB2C-4B365216178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7B8EF7-A6DD-432B-8746-47130A652DD8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418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183DEA22-354B-4AA8-B3F2-151FDAAEC84E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235F508-9B25-4598-8228-CB82CF891B47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5820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5C0FA6B8-21B4-46F0-8765-E6F18395A909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BCB970-30DC-4E00-9E6D-BD1A147638FD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707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08886B13-37FA-4698-8493-CE1A4A3B5DE0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4C1B8A7-3C8E-43DB-858C-E1EC4EECE111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55242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0856582A-B217-42D9-A521-37773E7C5D70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D7D060F-1501-478C-ABC9-CC56D293BBF5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8405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7F782A7A-9245-4F20-8CB5-F9BEBA475603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F49AF11-B312-4B61-A149-1A2E14350B3E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59038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5FC5F394-AABB-4C5E-9F61-A4F15CE31942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F7E6BE-DD9B-4152-933E-65AD8B24CBBE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65504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64BED346-707D-4992-B8AA-6C982901E71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76EC38E-5839-4BAE-8EB5-76C09F313849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25105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  <a:endParaRPr lang="nl-NL" altLang="nl-NL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  <a:endParaRPr lang="nl-NL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224265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121F2E76-87B8-412D-8CF3-68DC9242A4E9}" type="slidenum">
              <a:rPr lang="nl-NL" altLang="en-US" smtClean="0"/>
              <a:pPr/>
              <a:t>‹#›</a:t>
            </a:fld>
            <a:endParaRPr lang="nl-NL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549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80D28B9D-A0E0-481F-B337-10796CA10FB9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2403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0940F6FF-67D8-441D-9CD7-2758B5956519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1771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80D28B9D-A0E0-481F-B337-10796CA10FB9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7135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7B4076A6-097D-4548-BCE7-F9C4D1D01230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412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5EA13CE3-E564-4901-985D-C088442289B5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6007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FFF4BB08-E5CB-48D4-A157-3BE2B2EF54CA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0014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256A9137-DF37-4FA2-8564-B8F9F6A7E88F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32000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2688651E-5AC4-4778-B1A0-38B56A424240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64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DEFDE76B-2F5C-42D4-B86A-21A40049B98D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2254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6F6E02AC-FD32-4007-A86F-E8FB9702B614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117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Picture 9" descr="foto gro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271588"/>
            <a:ext cx="34829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green 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  <a:endParaRPr lang="nl-NL" altLang="nl-NL" noProof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  <a:endParaRPr lang="nl-NL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7017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7B4076A6-097D-4548-BCE7-F9C4D1D01230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7004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E471FACE-8E30-4E17-AEBE-410AC7AF77CB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BA07045-D9F3-4730-BAD0-A3472C70D930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12913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9B427667-7CD5-41DD-905B-518D15B94DB4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266198-E57E-4D92-B68E-59D8F00E48DB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0054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4FAFA952-54D7-48CB-8D02-952F56A818F1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2089AF-73F4-4E7B-94C9-FE77BD328245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3094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448D3052-BF9C-4469-8471-EEA01A7ADE77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5482381-5578-4D6B-93F0-7D6F8AA84DA4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6143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B1D5C315-5F0A-447E-A61F-504EFC038E82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A3013C1-6A32-4686-BE73-1C681E9F2922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08175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5A3F9D10-F9EE-4675-8979-DAFEB536057B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F3A43B5-FD87-49D0-BFC2-BE81E8D14356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5791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005C5609-F990-4CB9-A552-5F10FB7197DC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CB1D21-D762-46BD-BD1B-A0B60618F081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57215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7DC062EB-35C3-41BB-834F-4769A10F12EC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B8C99CA-E5C0-44D8-BA00-D864383BB555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19616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58580CEC-FBE4-44CF-B0C6-E345A4CB9C39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21894D3-CE0C-468C-A595-D4A85523BAEA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1856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9BE82E20-CED9-49DA-9CB0-973E36FE0902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A19247E-14E5-4A5B-BC4E-49302EB67BE2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287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5EA13CE3-E564-4901-985D-C088442289B5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4472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  <a:endParaRPr lang="nl-NL" altLang="nl-NL" noProof="0" smtClean="0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  <a:endParaRPr lang="nl-NL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42657816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793D2A28-1EB2-4EE7-B649-2711CD8B5E9A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FC7D46C-711C-46AE-BA67-F2F65FE08AEF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89150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BEA05132-F9D7-4E8B-BC7D-1081296F62AA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58B193-1D1C-436A-BD3F-C9C6171490B9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04033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DB014206-FC07-4C48-9646-0B492E1FE2A8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990576F-21F3-4171-A4F5-3885DEFB6A4D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5134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C1B986ED-7B4F-4280-8939-3781183CC877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D6C3654-4580-4936-8AAD-61CE13260B02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35168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A67CDD30-4AC8-44F1-BF8C-3CE46F85D088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855E217-3440-4E2E-9F3D-822FCE6760F3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0733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442927FF-E207-4CDA-B9D8-EB33B1625232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9209E0D-1AA8-4E12-9DC0-A43E83464E9B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2889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B78F4995-C29F-4F47-8F1F-191CBD3A4818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0C9C48-54B3-4509-BED3-DF10CCA22DB5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6658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13A5834A-0DF7-444C-A09D-EC7174B2D335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C88844D-034F-43B2-A6D9-015C411C6110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90629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08B2D52A-FEA5-43A3-8B77-4E1244AF6C8F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877CD5-2684-41DF-94F0-3227E176CE2F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830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FFF4BB08-E5CB-48D4-A157-3BE2B2EF54CA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09069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8E8FF491-A7E5-4DE2-819D-BDF463D98950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5DC5997-4D60-4801-AECB-9FD86A904508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85684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  <a:endParaRPr lang="nl-NL" altLang="nl-NL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  <a:endParaRPr lang="nl-NL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228818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121F2E76-87B8-412D-8CF3-68DC9242A4E9}" type="slidenum">
              <a:rPr lang="nl-NL" altLang="en-US" smtClean="0"/>
              <a:pPr/>
              <a:t>‹#›</a:t>
            </a:fld>
            <a:endParaRPr lang="nl-NL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1188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0940F6FF-67D8-441D-9CD7-2758B5956519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4159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80D28B9D-A0E0-481F-B337-10796CA10FB9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6756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7B4076A6-097D-4548-BCE7-F9C4D1D01230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29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5EA13CE3-E564-4901-985D-C088442289B5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4561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FFF4BB08-E5CB-48D4-A157-3BE2B2EF54CA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3231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256A9137-DF37-4FA2-8564-B8F9F6A7E88F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230801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2688651E-5AC4-4778-B1A0-38B56A424240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403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Powerpointpresentatie 2.0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Pag.  </a:t>
            </a:r>
            <a:fld id="{256A9137-DF37-4FA2-8564-B8F9F6A7E88F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218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DEFDE76B-2F5C-42D4-B86A-21A40049B98D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84398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smtClean="0"/>
              <a:t>Pag.  </a:t>
            </a:r>
            <a:fld id="{6F6E02AC-FD32-4007-A86F-E8FB9702B614}" type="slidenum">
              <a:rPr lang="nl-NL" altLang="en-US" smtClean="0"/>
              <a:pPr/>
              <a:t>‹#›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404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7" name="Picture 11" descr="foto or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orange 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  <a:endParaRPr lang="nl-NL" altLang="nl-NL" noProof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  <a:endParaRPr lang="nl-NL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6266045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C94E7DF1-84D6-418D-B012-F5F7D4B64DD8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B5F6D6B-12D0-40F9-891E-1C02D17C00BD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0621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78BBD4FA-C7F5-457B-949E-75FBA7A3F967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D18D2D8-5E75-4B3F-BB5A-7B83C702231E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03538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B22AB11C-E160-43AA-9848-C8CE38504370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41E6A5A-3A2D-4197-A8CF-060878106CB5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02863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4BBF4B7E-02BA-476E-87C9-A4DC13FB61A4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1F48498-6251-4D1D-82DB-69BC1E8D024C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34719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2208D276-7E59-4A42-BF21-74CFD007DC5E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AFBF74B-7EF3-44A9-A595-51BB39C94EB5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60953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76EDD22C-8295-4B3B-BC3F-E56220B1E88F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3F501EC-5FD0-410E-8CB6-5562A653C95B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57979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PAGE </a:t>
            </a:r>
            <a:fld id="{9DCCA1C6-24AF-455E-8796-7ED8D41DAC52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266EDA-64EA-4AAC-9138-A5185AD48300}" type="datetime1">
              <a:rPr lang="nl-NL" altLang="nl-NL"/>
              <a:pPr/>
              <a:t>20-2-2017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864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ba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 dirty="0"/>
              <a:t>Powerpointpresentatie 2.0</a:t>
            </a:r>
          </a:p>
        </p:txBody>
      </p:sp>
      <p:pic>
        <p:nvPicPr>
          <p:cNvPr id="1029" name="Picture 5" descr="date ba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nl-NL" altLang="en-US" dirty="0"/>
              <a:t>Pag. </a:t>
            </a:r>
            <a:fld id="{D93F56BB-271D-4697-926B-2DD892E6DC2D}" type="slidenum">
              <a:rPr lang="nl-NL" altLang="en-US"/>
              <a:pPr/>
              <a:t>‹#›</a:t>
            </a:fld>
            <a:endParaRPr lang="nl-NL" altLang="en-US" dirty="0"/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0" y="6548438"/>
            <a:ext cx="8667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800" b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7" name="Picture 11" descr="orang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altLang="nl-NL"/>
              <a:t>PAGE </a:t>
            </a:r>
            <a:fld id="{BC9251F4-1212-4E19-9558-D232C8234657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219143" name="Picture 7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C1F495D3-2D86-4626-AFFB-A5B74F3D4F60}" type="datetime1">
              <a:rPr lang="nl-NL" altLang="nl-NL"/>
              <a:pPr/>
              <a:t>20-2-2017</a:t>
            </a:fld>
            <a:endParaRPr lang="nl-NL" altLang="nl-NL"/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24757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cyan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 dirty="0" smtClean="0"/>
              <a:t>Powerpointpresentatie 2.0</a:t>
            </a:r>
            <a:endParaRPr lang="nl-NL" dirty="0"/>
          </a:p>
        </p:txBody>
      </p:sp>
      <p:pic>
        <p:nvPicPr>
          <p:cNvPr id="23562" name="Picture 10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altLang="en-US" dirty="0" smtClean="0"/>
              <a:t>Pag. </a:t>
            </a:r>
            <a:fld id="{D93F56BB-271D-4697-926B-2DD892E6DC2D}" type="slidenum">
              <a:rPr lang="nl-NL" altLang="en-US" smtClean="0"/>
              <a:pPr/>
              <a:t>‹#›</a:t>
            </a:fld>
            <a:endParaRPr lang="nl-NL" altLang="en-US" dirty="0"/>
          </a:p>
        </p:txBody>
      </p:sp>
      <p:pic>
        <p:nvPicPr>
          <p:cNvPr id="23564" name="Picture 12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89658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dat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cyan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altLang="nl-NL" dirty="0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altLang="nl-NL" dirty="0"/>
              <a:t>PAGE </a:t>
            </a:r>
            <a:fld id="{F6343479-0251-4DCF-869D-DEC5B41A3262}" type="slidenum">
              <a:rPr lang="nl-NL" altLang="nl-NL"/>
              <a:pPr/>
              <a:t>‹#›</a:t>
            </a:fld>
            <a:endParaRPr lang="nl-NL" altLang="nl-NL" dirty="0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6B9DEBA1-B4F6-43EB-9E3C-3D4E55277D32}" type="datetime1">
              <a:rPr lang="nl-NL" altLang="nl-NL"/>
              <a:pPr/>
              <a:t>20-2-2017</a:t>
            </a:fld>
            <a:endParaRPr lang="nl-NL" altLang="nl-NL" dirty="0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70460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dat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9" name="Picture 3" descr="cyan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altLang="nl-NL" dirty="0"/>
              <a:t>/ name of </a:t>
            </a:r>
            <a:r>
              <a:rPr lang="nl-NL" altLang="nl-NL" dirty="0" err="1"/>
              <a:t>department</a:t>
            </a:r>
            <a:endParaRPr lang="nl-NL" altLang="nl-NL" dirty="0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altLang="nl-NL"/>
              <a:t>PAGE </a:t>
            </a:r>
            <a:fld id="{677DDBDC-0807-48FA-84FA-9AF305138763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219143" name="Picture 7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C8EF6D32-CB48-41E8-B109-AB8D46C47FCC}" type="datetime1">
              <a:rPr lang="nl-NL" altLang="nl-NL"/>
              <a:pPr/>
              <a:t>20-2-2017</a:t>
            </a:fld>
            <a:endParaRPr lang="nl-NL" altLang="nl-NL"/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14578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7" name="Picture 15" descr="green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pic>
        <p:nvPicPr>
          <p:cNvPr id="23562" name="Picture 10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altLang="en-US" smtClean="0"/>
              <a:t>Pag. </a:t>
            </a:r>
            <a:fld id="{D93F56BB-271D-4697-926B-2DD892E6DC2D}" type="slidenum">
              <a:rPr lang="nl-NL" altLang="en-US" smtClean="0"/>
              <a:pPr/>
              <a:t>‹#›</a:t>
            </a:fld>
            <a:endParaRPr lang="nl-NL" altLang="en-US"/>
          </a:p>
        </p:txBody>
      </p:sp>
      <p:pic>
        <p:nvPicPr>
          <p:cNvPr id="23564" name="Picture 12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19131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8" name="Picture 16" descr="green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altLang="nl-NL"/>
              <a:t>PAGE </a:t>
            </a:r>
            <a:fld id="{EA006BFA-A5A2-4F75-A248-D5F2279DCC57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E8F73A2A-9A8D-48A6-85F0-F6D333276694}" type="datetime1">
              <a:rPr lang="nl-NL" altLang="nl-NL"/>
              <a:pPr/>
              <a:t>20-2-2017</a:t>
            </a:fld>
            <a:endParaRPr lang="nl-NL" alt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7422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6" name="Picture 10" descr="green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altLang="nl-NL"/>
              <a:t>PAGE </a:t>
            </a:r>
            <a:fld id="{568306EE-67CC-48C4-AF9F-C838017C311A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219143" name="Picture 7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C9AC4FBD-85DE-46DA-9925-39285E0A310D}" type="datetime1">
              <a:rPr lang="nl-NL" altLang="nl-NL"/>
              <a:pPr/>
              <a:t>20-2-2017</a:t>
            </a:fld>
            <a:endParaRPr lang="nl-NL" altLang="nl-NL"/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18368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orang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 smtClean="0"/>
              <a:t>Powerpointpresentatie 2.0</a:t>
            </a:r>
            <a:endParaRPr lang="nl-NL"/>
          </a:p>
        </p:txBody>
      </p:sp>
      <p:pic>
        <p:nvPicPr>
          <p:cNvPr id="23562" name="Picture 10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altLang="en-US" smtClean="0"/>
              <a:t>Pag. </a:t>
            </a:r>
            <a:fld id="{D93F56BB-271D-4697-926B-2DD892E6DC2D}" type="slidenum">
              <a:rPr lang="nl-NL" altLang="en-US" smtClean="0"/>
              <a:pPr/>
              <a:t>‹#›</a:t>
            </a:fld>
            <a:endParaRPr lang="nl-NL" altLang="en-US"/>
          </a:p>
        </p:txBody>
      </p:sp>
      <p:pic>
        <p:nvPicPr>
          <p:cNvPr id="23564" name="Picture 12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64077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9" name="Picture 17" descr="orang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alt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altLang="nl-NL"/>
              <a:t>PAGE </a:t>
            </a:r>
            <a:fld id="{3773EE8C-E47E-446C-AE37-6CB97C764D81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1291FE92-73E3-4873-AA82-F85490EC6AE6}" type="datetime1">
              <a:rPr lang="nl-NL" altLang="nl-NL"/>
              <a:pPr/>
              <a:t>20-2-2017</a:t>
            </a:fld>
            <a:endParaRPr lang="nl-NL" alt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594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209" y="3121124"/>
            <a:ext cx="7994650" cy="395922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i="1" dirty="0"/>
              <a:t>Instructing the right study effort </a:t>
            </a:r>
            <a:endParaRPr lang="nl-NL" sz="3600" i="1" dirty="0"/>
          </a:p>
          <a:p>
            <a:pPr marL="0" indent="0" algn="ctr">
              <a:buNone/>
            </a:pPr>
            <a:r>
              <a:rPr lang="en-GB" sz="3600" i="1" dirty="0"/>
              <a:t>in 0SEUB0 ‘Patents, Design Rights and Standards</a:t>
            </a:r>
            <a:r>
              <a:rPr lang="en-GB" sz="3600" i="1" dirty="0" smtClean="0"/>
              <a:t>’</a:t>
            </a:r>
          </a:p>
          <a:p>
            <a:pPr marL="0" indent="0" algn="ctr">
              <a:buNone/>
            </a:pPr>
            <a:r>
              <a:rPr lang="en-GB" sz="4000" dirty="0" smtClean="0"/>
              <a:t>Final presentation</a:t>
            </a:r>
            <a:endParaRPr lang="nl-NL" sz="4000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1100" dirty="0" smtClean="0"/>
              <a:t>Gunter Bombaerts 07/01/2016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en-US" dirty="0" smtClean="0"/>
              <a:t>Pag.  </a:t>
            </a:r>
            <a:fld id="{121F2E76-87B8-412D-8CF3-68DC9242A4E9}" type="slidenum">
              <a:rPr lang="nl-NL" altLang="en-US" smtClean="0"/>
              <a:pPr/>
              <a:t>1</a:t>
            </a:fld>
            <a:endParaRPr lang="nl-NL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78238"/>
            <a:ext cx="2965116" cy="214674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331">
            <a:off x="-6148" y="5653083"/>
            <a:ext cx="2453743" cy="114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20131003  USE game  1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614" y="878238"/>
            <a:ext cx="3313926" cy="214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/>
              <a:t>Project lessons learnt:</a:t>
            </a:r>
            <a:br>
              <a:rPr lang="en-GB" noProof="0" dirty="0" smtClean="0"/>
            </a:br>
            <a:r>
              <a:rPr lang="en-GB" noProof="0" dirty="0" smtClean="0"/>
              <a:t>“Intelligent course redesign”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noProof="0" dirty="0" smtClean="0"/>
          </a:p>
          <a:p>
            <a:r>
              <a:rPr lang="en-GB" noProof="0" dirty="0" smtClean="0"/>
              <a:t>“Low hanging fruit”</a:t>
            </a:r>
          </a:p>
          <a:p>
            <a:pPr lvl="1"/>
            <a:r>
              <a:rPr lang="en-GB" noProof="0" dirty="0" smtClean="0"/>
              <a:t>Evident course redesign</a:t>
            </a:r>
          </a:p>
          <a:p>
            <a:endParaRPr lang="en-GB" noProof="0" dirty="0" smtClean="0"/>
          </a:p>
          <a:p>
            <a:r>
              <a:rPr lang="en-GB" noProof="0" dirty="0" smtClean="0"/>
              <a:t>“Fruity insights”</a:t>
            </a:r>
          </a:p>
          <a:p>
            <a:pPr lvl="1"/>
            <a:r>
              <a:rPr lang="en-GB" noProof="0" dirty="0" smtClean="0"/>
              <a:t>Non-evident issues</a:t>
            </a:r>
          </a:p>
          <a:p>
            <a:endParaRPr lang="en-GB" noProof="0" dirty="0" smtClean="0"/>
          </a:p>
          <a:p>
            <a:r>
              <a:rPr lang="en-GB" noProof="0" dirty="0" smtClean="0"/>
              <a:t>Intelligent</a:t>
            </a:r>
          </a:p>
          <a:p>
            <a:pPr lvl="1"/>
            <a:r>
              <a:rPr lang="en-GB" i="1" noProof="0" dirty="0" smtClean="0"/>
              <a:t> </a:t>
            </a:r>
            <a:r>
              <a:rPr lang="en-GB" noProof="0" dirty="0" smtClean="0"/>
              <a:t>“The less </a:t>
            </a:r>
            <a:r>
              <a:rPr lang="en-GB" noProof="0" dirty="0" smtClean="0">
                <a:solidFill>
                  <a:srgbClr val="7030A0"/>
                </a:solidFill>
              </a:rPr>
              <a:t>effort</a:t>
            </a:r>
            <a:r>
              <a:rPr lang="en-GB" noProof="0" dirty="0" smtClean="0"/>
              <a:t>, the faster and more powerful you will be”</a:t>
            </a:r>
          </a:p>
          <a:p>
            <a:pPr lvl="1"/>
            <a:r>
              <a:rPr lang="en-GB" noProof="0" dirty="0" smtClean="0"/>
              <a:t>This time for teachers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en-US" dirty="0" smtClean="0"/>
              <a:t>Pag.  </a:t>
            </a:r>
            <a:fld id="{121F2E76-87B8-412D-8CF3-68DC9242A4E9}" type="slidenum">
              <a:rPr lang="nl-NL" altLang="en-US" smtClean="0"/>
              <a:pPr/>
              <a:t>10</a:t>
            </a:fld>
            <a:endParaRPr lang="nl-NL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79695"/>
            <a:ext cx="2316634" cy="1555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459" y="2835391"/>
            <a:ext cx="3157343" cy="1740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6467">
            <a:off x="5765216" y="4585052"/>
            <a:ext cx="3525418" cy="21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Challenges for USE:</a:t>
            </a:r>
            <a:br>
              <a:rPr lang="en-GB" dirty="0" smtClean="0"/>
            </a:br>
            <a:r>
              <a:rPr lang="en-GB" dirty="0" smtClean="0"/>
              <a:t>Motivation and study effort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626958"/>
            <a:ext cx="7994650" cy="395922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Average course evaluation 6,4</a:t>
            </a:r>
          </a:p>
          <a:p>
            <a:pPr marL="457200" indent="-457200">
              <a:buFont typeface="+mj-lt"/>
              <a:buAutoNum type="arabicPeriod"/>
            </a:pPr>
            <a:endParaRPr lang="en-GB" b="0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Motivation</a:t>
            </a:r>
          </a:p>
          <a:p>
            <a:pPr marL="725487" lvl="1" indent="-457200">
              <a:buFont typeface="Arial" panose="020B0604020202020204" pitchFamily="34" charset="0"/>
              <a:buChar char="•"/>
            </a:pPr>
            <a:r>
              <a:rPr lang="en-GB" b="0" dirty="0" smtClean="0"/>
              <a:t>‘Did you enjoy taking the course’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dirty="0" smtClean="0"/>
              <a:t>Determines 45% final score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dirty="0" smtClean="0"/>
              <a:t>Average 3,4</a:t>
            </a:r>
          </a:p>
          <a:p>
            <a:pPr marL="457200" indent="-457200">
              <a:buFont typeface="+mj-lt"/>
              <a:buAutoNum type="arabicPeriod"/>
            </a:pPr>
            <a:endParaRPr lang="en-GB" b="0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Study effort </a:t>
            </a:r>
            <a:r>
              <a:rPr lang="en-GB" b="0" dirty="0" smtClean="0"/>
              <a:t>is low, success rate is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en-US" dirty="0" smtClean="0"/>
              <a:t>Pag.  </a:t>
            </a:r>
            <a:fld id="{121F2E76-87B8-412D-8CF3-68DC9242A4E9}" type="slidenum">
              <a:rPr lang="nl-NL" altLang="en-US" smtClean="0"/>
              <a:pPr/>
              <a:t>2</a:t>
            </a:fld>
            <a:endParaRPr lang="nl-NL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97" y="2100493"/>
            <a:ext cx="2427252" cy="1621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97" y="4195417"/>
            <a:ext cx="2413939" cy="16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900"/>
            <a:ext cx="8636000" cy="922338"/>
          </a:xfrm>
        </p:spPr>
        <p:txBody>
          <a:bodyPr/>
          <a:lstStyle/>
          <a:p>
            <a:pPr algn="ctr"/>
            <a:r>
              <a:rPr lang="en-GB" noProof="0" dirty="0" smtClean="0"/>
              <a:t>Ch2: Study-effort (x) versus success rate (y)</a:t>
            </a:r>
            <a:br>
              <a:rPr lang="en-GB" noProof="0" dirty="0" smtClean="0"/>
            </a:br>
            <a:r>
              <a:rPr lang="en-GB" noProof="0" dirty="0" smtClean="0"/>
              <a:t>for USE courses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96" y="6021288"/>
            <a:ext cx="7994650" cy="3959225"/>
          </a:xfrm>
        </p:spPr>
        <p:txBody>
          <a:bodyPr/>
          <a:lstStyle/>
          <a:p>
            <a:pPr marL="0" indent="0">
              <a:buNone/>
            </a:pPr>
            <a:r>
              <a:rPr lang="en-GB" sz="1800" i="1" noProof="0" dirty="0" smtClean="0"/>
              <a:t>0SEUB0 ‘Patents, Design Rights and Standards’</a:t>
            </a:r>
            <a:endParaRPr lang="en-GB" sz="1800" i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en-US" dirty="0" smtClean="0"/>
              <a:t>Pag.  </a:t>
            </a:r>
            <a:fld id="{121F2E76-87B8-412D-8CF3-68DC9242A4E9}" type="slidenum">
              <a:rPr lang="nl-NL" altLang="en-US" smtClean="0"/>
              <a:pPr/>
              <a:t>3</a:t>
            </a:fld>
            <a:endParaRPr lang="nl-NL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grpSp>
        <p:nvGrpSpPr>
          <p:cNvPr id="11" name="Groep 7"/>
          <p:cNvGrpSpPr>
            <a:grpSpLocks/>
          </p:cNvGrpSpPr>
          <p:nvPr/>
        </p:nvGrpSpPr>
        <p:grpSpPr bwMode="auto">
          <a:xfrm>
            <a:off x="971600" y="1391368"/>
            <a:ext cx="6697662" cy="4493096"/>
            <a:chOff x="0" y="0"/>
            <a:chExt cx="4572000" cy="2743200"/>
          </a:xfrm>
        </p:grpSpPr>
        <p:graphicFrame>
          <p:nvGraphicFramePr>
            <p:cNvPr id="12" name="Grafiek 1"/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Rechthoek 2"/>
            <p:cNvSpPr/>
            <p:nvPr/>
          </p:nvSpPr>
          <p:spPr>
            <a:xfrm>
              <a:off x="344082" y="78900"/>
              <a:ext cx="1637118" cy="512147"/>
            </a:xfrm>
            <a:prstGeom prst="rect">
              <a:avLst/>
            </a:prstGeom>
            <a:solidFill>
              <a:srgbClr val="F53A1B">
                <a:alpha val="12941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14" name="Rechthoek 5"/>
            <p:cNvSpPr/>
            <p:nvPr/>
          </p:nvSpPr>
          <p:spPr>
            <a:xfrm>
              <a:off x="3705224" y="1752599"/>
              <a:ext cx="767839" cy="794816"/>
            </a:xfrm>
            <a:prstGeom prst="rect">
              <a:avLst/>
            </a:prstGeom>
            <a:solidFill>
              <a:srgbClr val="F53A1B">
                <a:alpha val="12941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15" name="Rechthoek 3"/>
            <p:cNvSpPr/>
            <p:nvPr/>
          </p:nvSpPr>
          <p:spPr>
            <a:xfrm>
              <a:off x="2647950" y="590550"/>
              <a:ext cx="857250" cy="989668"/>
            </a:xfrm>
            <a:prstGeom prst="rect">
              <a:avLst/>
            </a:prstGeom>
            <a:solidFill>
              <a:srgbClr val="00B050">
                <a:alpha val="12941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18" name="Ovaal 35"/>
          <p:cNvSpPr/>
          <p:nvPr/>
        </p:nvSpPr>
        <p:spPr>
          <a:xfrm>
            <a:off x="202354" y="6093296"/>
            <a:ext cx="163286" cy="1768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5184948" cy="922338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Three courses </a:t>
            </a:r>
            <a:r>
              <a:rPr lang="nl-NL" altLang="nl-NL" dirty="0" err="1" smtClean="0"/>
              <a:t>for</a:t>
            </a:r>
            <a:r>
              <a:rPr lang="nl-NL" altLang="nl-NL" dirty="0" smtClean="0"/>
              <a:t> full USE course </a:t>
            </a:r>
            <a:r>
              <a:rPr lang="nl-NL" altLang="nl-NL" dirty="0" err="1" smtClean="0"/>
              <a:t>sequence</a:t>
            </a:r>
            <a:endParaRPr lang="en-US" altLang="nl-NL" dirty="0" smtClean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60607" y="6515554"/>
            <a:ext cx="1093107" cy="219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30689" indent="-204111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16445" indent="-16328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143023" indent="-16328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469601" indent="-16328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796179" indent="-16328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122757" indent="-16328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449335" indent="-16328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75913" indent="-16328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nl-NL" altLang="nl-NL" sz="1143">
                <a:solidFill>
                  <a:schemeClr val="tx2"/>
                </a:solidFill>
              </a:rPr>
              <a:t>PAGE </a:t>
            </a:r>
            <a:fld id="{D14092D6-11B1-41FE-9DB6-3060CABBC2C9}" type="slidenum">
              <a:rPr lang="nl-NL" altLang="nl-NL" sz="1143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nl-NL" altLang="nl-NL" sz="1143">
              <a:solidFill>
                <a:schemeClr val="tx2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579454"/>
              </p:ext>
            </p:extLst>
          </p:nvPr>
        </p:nvGraphicFramePr>
        <p:xfrm>
          <a:off x="354920" y="2007340"/>
          <a:ext cx="8383134" cy="476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226"/>
                <a:gridCol w="755114"/>
                <a:gridCol w="3798794"/>
              </a:tblGrid>
              <a:tr h="4629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 (each 5 ECTS) </a:t>
                      </a:r>
                      <a:endParaRPr lang="en-US" sz="1800" dirty="0"/>
                    </a:p>
                  </a:txBody>
                  <a:tcPr marL="65309" marR="65309" marT="32661" marB="3266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5309" marR="65309" marT="32661" marB="3266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Focus</a:t>
                      </a:r>
                      <a:endParaRPr lang="en-US" sz="1800" dirty="0"/>
                    </a:p>
                  </a:txBody>
                  <a:tcPr marL="65309" marR="65309" marT="32661" marB="32661"/>
                </a:tc>
              </a:tr>
              <a:tr h="1697965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Explorative Course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0SEUB0)</a:t>
                      </a:r>
                    </a:p>
                    <a:p>
                      <a:endParaRPr lang="en-US" sz="1800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rgbClr val="FF0000"/>
                          </a:solidFill>
                        </a:rPr>
                        <a:t>Focused at exploring,</a:t>
                      </a:r>
                      <a:r>
                        <a:rPr lang="en-US" sz="1800" i="1" baseline="0" dirty="0" smtClean="0">
                          <a:solidFill>
                            <a:srgbClr val="FF0000"/>
                          </a:solidFill>
                        </a:rPr>
                        <a:t> awareness, and understanding the basics</a:t>
                      </a:r>
                    </a:p>
                    <a:p>
                      <a:endParaRPr lang="en-US" sz="18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5309" marR="65309" marT="32661" marB="32661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Q1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5309" marR="65309" marT="32661" marB="32661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Regular introductory lectures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Guest lectures</a:t>
                      </a:r>
                    </a:p>
                    <a:p>
                      <a:pPr marL="342900" marR="0" indent="-3429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Essays/debating exercises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Role playing game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</a:rPr>
                        <a:t>Studium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</a:rPr>
                        <a:t>Generale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</a:rPr>
                        <a:t> program)</a:t>
                      </a:r>
                      <a:endParaRPr lang="en-US" sz="1800" kern="1200" baseline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09" marR="65309" marT="32661" marB="32661"/>
                </a:tc>
              </a:tr>
              <a:tr h="14260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Specialized course (</a:t>
                      </a:r>
                      <a:r>
                        <a:rPr lang="en-US" sz="1800" b="1" i="0" dirty="0" smtClean="0"/>
                        <a:t>0SSUC0)</a:t>
                      </a:r>
                    </a:p>
                    <a:p>
                      <a:endParaRPr lang="en-US" sz="1800" i="1" dirty="0" smtClean="0"/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Theoretical deepening, skills</a:t>
                      </a:r>
                    </a:p>
                    <a:p>
                      <a:endParaRPr lang="en-US" sz="1800" i="1" dirty="0"/>
                    </a:p>
                  </a:txBody>
                  <a:tcPr marL="65309" marR="65309" marT="32661" marB="32661"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800" dirty="0" smtClean="0"/>
                        <a:t>Q2</a:t>
                      </a:r>
                      <a:endParaRPr lang="en-US" sz="1800" dirty="0"/>
                    </a:p>
                  </a:txBody>
                  <a:tcPr marL="65309" marR="65309" marT="32661" marB="32661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Lectures on selected topics, bit more paper / theory driven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1800" baseline="0" dirty="0" smtClean="0"/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Tutorials + 3 assignments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800" dirty="0"/>
                    </a:p>
                  </a:txBody>
                  <a:tcPr marL="65309" marR="65309" marT="32661" marB="32661"/>
                </a:tc>
              </a:tr>
              <a:tr h="115400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Project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i="0" dirty="0" smtClean="0"/>
                        <a:t>0SAUC0)</a:t>
                      </a:r>
                    </a:p>
                    <a:p>
                      <a:endParaRPr lang="en-US" sz="1800" i="1" dirty="0" smtClean="0"/>
                    </a:p>
                    <a:p>
                      <a:r>
                        <a:rPr lang="en-US" sz="1800" i="1" dirty="0" smtClean="0"/>
                        <a:t>Apply knowledge and skills</a:t>
                      </a:r>
                      <a:endParaRPr lang="en-US" sz="1800" i="1" dirty="0"/>
                    </a:p>
                  </a:txBody>
                  <a:tcPr marL="65309" marR="65309" marT="32661" marB="32661"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800" dirty="0" smtClean="0"/>
                        <a:t>Q3, Q1</a:t>
                      </a:r>
                      <a:endParaRPr lang="en-US" sz="1800" dirty="0"/>
                    </a:p>
                  </a:txBody>
                  <a:tcPr marL="65309" marR="65309" marT="32661" marB="32661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dirty="0" smtClean="0"/>
                        <a:t>Application of knowledge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dirty="0" smtClean="0"/>
                        <a:t>Choice of three projects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 dirty="0" smtClean="0"/>
                        <a:t>Link with TU/e departments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1800" dirty="0"/>
                    </a:p>
                  </a:txBody>
                  <a:tcPr marL="65309" marR="65309" marT="32661" marB="32661"/>
                </a:tc>
              </a:tr>
            </a:tbl>
          </a:graphicData>
        </a:graphic>
      </p:graphicFrame>
      <p:pic>
        <p:nvPicPr>
          <p:cNvPr id="30746" name="Picture 3" descr="Screen Shot 2013-08-30 at 14.46.02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11" y="2554741"/>
            <a:ext cx="462643" cy="5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0"/>
            <a:ext cx="2592288" cy="18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Method:</a:t>
            </a:r>
            <a:br>
              <a:rPr lang="en-GB" noProof="0" dirty="0" smtClean="0"/>
            </a:br>
            <a:r>
              <a:rPr lang="en-GB" noProof="0" dirty="0" smtClean="0"/>
              <a:t>Expert group meeting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 smtClean="0"/>
              <a:t>Jan van Tartwijk (Utrecht)</a:t>
            </a:r>
          </a:p>
          <a:p>
            <a:r>
              <a:rPr lang="en-GB" sz="2000" noProof="0" dirty="0" smtClean="0"/>
              <a:t>Saskia Brand-Gruwel (Open U)</a:t>
            </a:r>
          </a:p>
          <a:p>
            <a:r>
              <a:rPr lang="en-GB" sz="2000" noProof="0" dirty="0" smtClean="0"/>
              <a:t>Ludo Heylen (KULeuven)</a:t>
            </a:r>
          </a:p>
          <a:p>
            <a:endParaRPr lang="en-GB" sz="2000" noProof="0" dirty="0" smtClean="0"/>
          </a:p>
          <a:p>
            <a:r>
              <a:rPr lang="en-GB" sz="2000" noProof="0" dirty="0" smtClean="0"/>
              <a:t>Marieke Thurlings (TU/e)</a:t>
            </a:r>
          </a:p>
          <a:p>
            <a:r>
              <a:rPr lang="en-GB" sz="2000" noProof="0" dirty="0" smtClean="0"/>
              <a:t>Rachelle Kamp (TU/e)</a:t>
            </a:r>
          </a:p>
          <a:p>
            <a:r>
              <a:rPr lang="en-GB" sz="2000" noProof="0" dirty="0" smtClean="0"/>
              <a:t>Ludo van Meeuwen (TU/e)</a:t>
            </a:r>
          </a:p>
          <a:p>
            <a:endParaRPr lang="en-GB" sz="2000" noProof="0" dirty="0" smtClean="0"/>
          </a:p>
          <a:p>
            <a:r>
              <a:rPr lang="en-GB" sz="2000" noProof="0" dirty="0" smtClean="0"/>
              <a:t>Lisa Struik (student)</a:t>
            </a:r>
          </a:p>
          <a:p>
            <a:r>
              <a:rPr lang="en-GB" sz="2000" noProof="0" dirty="0" smtClean="0"/>
              <a:t>Patrick Janssen (student)</a:t>
            </a:r>
          </a:p>
          <a:p>
            <a:endParaRPr lang="en-GB" sz="2000" noProof="0" dirty="0" smtClean="0"/>
          </a:p>
          <a:p>
            <a:r>
              <a:rPr lang="en-GB" sz="2000" noProof="0" dirty="0" smtClean="0"/>
              <a:t>Rudi Bekkers (teacher)</a:t>
            </a:r>
          </a:p>
          <a:p>
            <a:r>
              <a:rPr lang="en-GB" sz="2000" noProof="0" dirty="0" smtClean="0"/>
              <a:t>Gunter Bombaerts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en-US" dirty="0" smtClean="0"/>
              <a:t>Pag.  </a:t>
            </a:r>
            <a:fld id="{121F2E76-87B8-412D-8CF3-68DC9242A4E9}" type="slidenum">
              <a:rPr lang="nl-NL" altLang="en-US" smtClean="0"/>
              <a:pPr/>
              <a:t>5</a:t>
            </a:fld>
            <a:endParaRPr lang="nl-NL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557" y="1129903"/>
            <a:ext cx="1524000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052" y="2219522"/>
            <a:ext cx="1718436" cy="1593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665" y="4005064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/>
              <a:t>Evident and less evident</a:t>
            </a:r>
            <a:br>
              <a:rPr lang="en-GB" noProof="0" dirty="0" smtClean="0"/>
            </a:br>
            <a:r>
              <a:rPr lang="en-GB" noProof="0" dirty="0" smtClean="0"/>
              <a:t>conclusions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9922"/>
            <a:ext cx="5868144" cy="4147350"/>
          </a:xfrm>
        </p:spPr>
        <p:txBody>
          <a:bodyPr/>
          <a:lstStyle/>
          <a:p>
            <a:r>
              <a:rPr lang="en-GB" noProof="0" dirty="0" smtClean="0"/>
              <a:t>Multiple choice exam</a:t>
            </a:r>
          </a:p>
          <a:p>
            <a:pPr lvl="1"/>
            <a:r>
              <a:rPr lang="en-GB" dirty="0"/>
              <a:t>Correction for guessing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Higher order thinking in MC</a:t>
            </a:r>
          </a:p>
          <a:p>
            <a:pPr lvl="1"/>
            <a:r>
              <a:rPr lang="en-GB" noProof="0" dirty="0" smtClean="0"/>
              <a:t>10 words question </a:t>
            </a:r>
            <a:r>
              <a:rPr lang="en-GB" noProof="0" dirty="0" smtClean="0">
                <a:sym typeface="Wingdings" panose="05000000000000000000" pitchFamily="2" charset="2"/>
              </a:rPr>
              <a:t> MC</a:t>
            </a:r>
          </a:p>
          <a:p>
            <a:pPr lvl="1"/>
            <a:endParaRPr lang="en-GB" noProof="0" dirty="0" smtClean="0">
              <a:sym typeface="Wingdings" panose="05000000000000000000" pitchFamily="2" charset="2"/>
            </a:endParaRPr>
          </a:p>
          <a:p>
            <a:r>
              <a:rPr lang="en-GB" noProof="0" dirty="0" smtClean="0"/>
              <a:t>Weekly clicker question</a:t>
            </a:r>
          </a:p>
          <a:p>
            <a:pPr lvl="1"/>
            <a:r>
              <a:rPr lang="en-GB" noProof="0" dirty="0" smtClean="0">
                <a:sym typeface="Wingdings" panose="05000000000000000000" pitchFamily="2" charset="2"/>
              </a:rPr>
              <a:t>Teach students about USE questioning</a:t>
            </a:r>
          </a:p>
          <a:p>
            <a:pPr lvl="1"/>
            <a:r>
              <a:rPr lang="en-GB" noProof="0" dirty="0" smtClean="0">
                <a:sym typeface="Wingdings" panose="05000000000000000000" pitchFamily="2" charset="2"/>
              </a:rPr>
              <a:t>Lower order thinking</a:t>
            </a:r>
          </a:p>
          <a:p>
            <a:pPr lvl="1"/>
            <a:r>
              <a:rPr lang="en-GB" noProof="0" dirty="0" smtClean="0">
                <a:sym typeface="Wingdings" panose="05000000000000000000" pitchFamily="2" charset="2"/>
              </a:rPr>
              <a:t>Gives students ‘easy’ idea</a:t>
            </a:r>
          </a:p>
          <a:p>
            <a:pPr lvl="1"/>
            <a:r>
              <a:rPr lang="en-GB" noProof="0" dirty="0" smtClean="0">
                <a:sym typeface="Wingdings" panose="05000000000000000000" pitchFamily="2" charset="2"/>
              </a:rPr>
              <a:t>Decreases intrinsic motivation</a:t>
            </a:r>
          </a:p>
          <a:p>
            <a:pPr lvl="1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en-US" dirty="0" smtClean="0"/>
              <a:t>Pag.  </a:t>
            </a:r>
            <a:fld id="{121F2E76-87B8-412D-8CF3-68DC9242A4E9}" type="slidenum">
              <a:rPr lang="nl-NL" altLang="en-US" smtClean="0"/>
              <a:pPr/>
              <a:t>6</a:t>
            </a:fld>
            <a:endParaRPr lang="nl-NL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2" y="4006813"/>
            <a:ext cx="8410313" cy="232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319653"/>
            <a:ext cx="3275856" cy="25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5689004" cy="922338"/>
          </a:xfrm>
        </p:spPr>
        <p:txBody>
          <a:bodyPr/>
          <a:lstStyle/>
          <a:p>
            <a:r>
              <a:rPr lang="en-GB" noProof="0" dirty="0" smtClean="0"/>
              <a:t>0SEUB0 evaluated as good course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i="1" noProof="0" dirty="0" smtClean="0"/>
          </a:p>
          <a:p>
            <a:pPr marL="0" indent="0">
              <a:buNone/>
            </a:pPr>
            <a:r>
              <a:rPr lang="en-GB" i="1" noProof="0" dirty="0" smtClean="0"/>
              <a:t>0SEUB0 ‘Patents, Design Rights and Standards’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en-US" dirty="0" smtClean="0"/>
              <a:t>Pag.  </a:t>
            </a:r>
            <a:fld id="{121F2E76-87B8-412D-8CF3-68DC9242A4E9}" type="slidenum">
              <a:rPr lang="nl-NL" altLang="en-US" smtClean="0"/>
              <a:pPr/>
              <a:t>7</a:t>
            </a:fld>
            <a:endParaRPr lang="nl-NL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1635"/>
              </p:ext>
            </p:extLst>
          </p:nvPr>
        </p:nvGraphicFramePr>
        <p:xfrm>
          <a:off x="306743" y="3140968"/>
          <a:ext cx="8546745" cy="1995716"/>
        </p:xfrm>
        <a:graphic>
          <a:graphicData uri="http://schemas.openxmlformats.org/drawingml/2006/table">
            <a:tbl>
              <a:tblPr firstRow="1" firstCol="1" bandRow="1"/>
              <a:tblGrid>
                <a:gridCol w="767303"/>
                <a:gridCol w="1264649"/>
                <a:gridCol w="992382"/>
                <a:gridCol w="1080120"/>
                <a:gridCol w="952891"/>
                <a:gridCol w="1426084"/>
                <a:gridCol w="952127"/>
                <a:gridCol w="1111189"/>
              </a:tblGrid>
              <a:tr h="961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evaluation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design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nisation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 guide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 effort vs ECTS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Success rate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14-15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7.0(1.9)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3.8(1.2)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3.7(1.3)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4.2(0.9)</a:t>
                      </a:r>
                      <a:endParaRPr lang="nl-NL" sz="32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32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4.0(1.2)</a:t>
                      </a:r>
                      <a:endParaRPr lang="nl-NL" sz="32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32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15-16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NL" sz="20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32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32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77529"/>
            <a:ext cx="2483756" cy="17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5689004" cy="922338"/>
          </a:xfrm>
        </p:spPr>
        <p:txBody>
          <a:bodyPr/>
          <a:lstStyle/>
          <a:p>
            <a:r>
              <a:rPr lang="en-GB" noProof="0" dirty="0" smtClean="0"/>
              <a:t>0SEUB0 evaluated as good course, except …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i="1" noProof="0" dirty="0" smtClean="0"/>
          </a:p>
          <a:p>
            <a:pPr marL="0" indent="0">
              <a:buNone/>
            </a:pPr>
            <a:r>
              <a:rPr lang="en-GB" i="1" noProof="0" dirty="0" smtClean="0"/>
              <a:t>0SEUB0 ‘Patents, Design Rights and Standards’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en-US" dirty="0" smtClean="0"/>
              <a:t>Pag.  </a:t>
            </a:r>
            <a:fld id="{121F2E76-87B8-412D-8CF3-68DC9242A4E9}" type="slidenum">
              <a:rPr lang="nl-NL" altLang="en-US" smtClean="0"/>
              <a:pPr/>
              <a:t>8</a:t>
            </a:fld>
            <a:endParaRPr lang="nl-NL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69265"/>
              </p:ext>
            </p:extLst>
          </p:nvPr>
        </p:nvGraphicFramePr>
        <p:xfrm>
          <a:off x="306743" y="3140968"/>
          <a:ext cx="8546745" cy="1995716"/>
        </p:xfrm>
        <a:graphic>
          <a:graphicData uri="http://schemas.openxmlformats.org/drawingml/2006/table">
            <a:tbl>
              <a:tblPr firstRow="1" firstCol="1" bandRow="1"/>
              <a:tblGrid>
                <a:gridCol w="767303"/>
                <a:gridCol w="1264649"/>
                <a:gridCol w="992382"/>
                <a:gridCol w="1080120"/>
                <a:gridCol w="952891"/>
                <a:gridCol w="1426084"/>
                <a:gridCol w="952127"/>
                <a:gridCol w="1111189"/>
              </a:tblGrid>
              <a:tr h="961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evaluation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design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nisation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 guide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 effort vs ECTS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Success rate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14-15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7.0(1.9)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3.8(1.2)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3.7(1.3)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4.2(0.9)</a:t>
                      </a:r>
                      <a:endParaRPr lang="nl-NL" sz="32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2.4(0.8)</a:t>
                      </a:r>
                      <a:endParaRPr lang="nl-NL" sz="32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4.0(1.2)</a:t>
                      </a:r>
                      <a:endParaRPr lang="nl-NL" sz="32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nl-NL" sz="32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NL" sz="20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32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32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77529"/>
            <a:ext cx="2483756" cy="17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5689004" cy="922338"/>
          </a:xfrm>
        </p:spPr>
        <p:txBody>
          <a:bodyPr/>
          <a:lstStyle/>
          <a:p>
            <a:r>
              <a:rPr lang="en-GB" noProof="0" dirty="0" smtClean="0"/>
              <a:t>0SEUB0 </a:t>
            </a:r>
            <a:r>
              <a:rPr lang="en-GB" dirty="0" smtClean="0"/>
              <a:t>improved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i="1" noProof="0" dirty="0" smtClean="0"/>
          </a:p>
          <a:p>
            <a:pPr marL="0" indent="0">
              <a:buNone/>
            </a:pPr>
            <a:r>
              <a:rPr lang="en-GB" i="1" noProof="0" dirty="0" smtClean="0"/>
              <a:t>0SEUB0 ‘Patents, Design Rights and Standards’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en-US" dirty="0" smtClean="0"/>
              <a:t>Pag.  </a:t>
            </a:r>
            <a:fld id="{121F2E76-87B8-412D-8CF3-68DC9242A4E9}" type="slidenum">
              <a:rPr lang="nl-NL" altLang="en-US" smtClean="0"/>
              <a:pPr/>
              <a:t>9</a:t>
            </a:fld>
            <a:endParaRPr lang="nl-NL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6743" y="3140968"/>
          <a:ext cx="8546745" cy="1995716"/>
        </p:xfrm>
        <a:graphic>
          <a:graphicData uri="http://schemas.openxmlformats.org/drawingml/2006/table">
            <a:tbl>
              <a:tblPr firstRow="1" firstCol="1" bandRow="1"/>
              <a:tblGrid>
                <a:gridCol w="767303"/>
                <a:gridCol w="1264649"/>
                <a:gridCol w="992382"/>
                <a:gridCol w="1080120"/>
                <a:gridCol w="952891"/>
                <a:gridCol w="1426084"/>
                <a:gridCol w="952127"/>
                <a:gridCol w="1111189"/>
              </a:tblGrid>
              <a:tr h="961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evaluation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design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nisation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 guide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 effort vs ECTS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Success rate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14-15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7.0(1.9)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3.8(1.2)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3.7(1.3)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4.2(0.9)</a:t>
                      </a:r>
                      <a:endParaRPr lang="nl-NL" sz="32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2.4(0.8)</a:t>
                      </a:r>
                      <a:endParaRPr lang="nl-NL" sz="32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4.0(1.2)</a:t>
                      </a:r>
                      <a:endParaRPr lang="nl-NL" sz="32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nl-NL" sz="32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15-16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7.1(1.5)</a:t>
                      </a:r>
                      <a:endParaRPr lang="nl-NL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3.9(0.8)</a:t>
                      </a:r>
                      <a:endParaRPr lang="nl-NL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3.9(1.1)</a:t>
                      </a:r>
                      <a:endParaRPr lang="nl-NL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4.2(0.8)</a:t>
                      </a:r>
                      <a:endParaRPr lang="nl-NL" sz="20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2.7(?)</a:t>
                      </a:r>
                      <a:endParaRPr lang="nl-NL" sz="3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4.0(1.2)</a:t>
                      </a:r>
                      <a:endParaRPr lang="nl-NL" sz="3200" i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nl-NL" sz="32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77529"/>
            <a:ext cx="2483756" cy="17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 standard red">
  <a:themeElements>
    <a:clrScheme name="TUe standard red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tandard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50000"/>
          </a:spcAft>
          <a:buClr>
            <a:schemeClr val="tx2"/>
          </a:buClr>
          <a:buSzTx/>
          <a:buFont typeface="Times" pitchFamily="18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50000"/>
          </a:spcAft>
          <a:buClr>
            <a:schemeClr val="tx2"/>
          </a:buClr>
          <a:buSzTx/>
          <a:buFont typeface="Times" pitchFamily="18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TUe standard red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range bullets">
  <a:themeElements>
    <a:clrScheme name="Orang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ang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yan transparant">
  <a:themeElements>
    <a:clrScheme name="Cyan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yan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yan photo">
  <a:themeElements>
    <a:clrScheme name="Cyan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yan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yan bullets">
  <a:themeElements>
    <a:clrScheme name="Cyan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yan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een transparant">
  <a:themeElements>
    <a:clrScheme name="Green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Green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reen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reen photo">
  <a:themeElements>
    <a:clrScheme name="Green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Green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reen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Green bullets">
  <a:themeElements>
    <a:clrScheme name="Green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Green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reen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range transparant">
  <a:themeElements>
    <a:clrScheme name="Orang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ang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range photo">
  <a:themeElements>
    <a:clrScheme name="Orang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ang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nderwerp xmlns="56cdd85d-b2be-4ff8-9de2-7ccc43c6e825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ergaderDocument" ma:contentTypeID="0x010100F864242483D5E8458DACC5B1B8115C670004BD3FD5B2E4764AB37C8F03D81B75FD" ma:contentTypeVersion="" ma:contentTypeDescription="Document met categorie onderwerp veld." ma:contentTypeScope="" ma:versionID="3f4575f2d4361223eec73f94124507db">
  <xsd:schema xmlns:xsd="http://www.w3.org/2001/XMLSchema" xmlns:xs="http://www.w3.org/2001/XMLSchema" xmlns:p="http://schemas.microsoft.com/office/2006/metadata/properties" xmlns:ns2="56cdd85d-b2be-4ff8-9de2-7ccc43c6e825" targetNamespace="http://schemas.microsoft.com/office/2006/metadata/properties" ma:root="true" ma:fieldsID="88867d095c10c8d5bbe39b3951f41416" ns2:_="">
    <xsd:import namespace="56cdd85d-b2be-4ff8-9de2-7ccc43c6e825"/>
    <xsd:element name="properties">
      <xsd:complexType>
        <xsd:sequence>
          <xsd:element name="documentManagement">
            <xsd:complexType>
              <xsd:all>
                <xsd:element ref="ns2:Onderwer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dd85d-b2be-4ff8-9de2-7ccc43c6e825" elementFormDefault="qualified">
    <xsd:import namespace="http://schemas.microsoft.com/office/2006/documentManagement/types"/>
    <xsd:import namespace="http://schemas.microsoft.com/office/infopath/2007/PartnerControls"/>
    <xsd:element name="Onderwerp" ma:index="8" nillable="true" ma:displayName="Onderwerp" ma:description="Onderwerp of categorie" ma:internalName="Onderwerp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Jaarverslagen"/>
                        <xsd:enumeration value="Rapportages"/>
                        <xsd:enumeration value="Getallen"/>
                        <xsd:enumeration value="Statistieken"/>
                        <xsd:enumeration value="Prestatieafspraken"/>
                        <xsd:enumeration value="Algemene reglementen"/>
                        <xsd:enumeration value="USE"/>
                        <xsd:enumeration value="Keuzeruimte"/>
                        <xsd:enumeration value="Majoren"/>
                        <xsd:enumeration value="Officiële documenten"/>
                        <xsd:enumeration value="ICT in onderwijs"/>
                        <xsd:enumeration value="Matchinggesprekken"/>
                        <xsd:enumeration value="Coaching"/>
                        <xsd:enumeration value="Matching"/>
                        <xsd:enumeration value="Presentaties BC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9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EF007-8841-40A8-9EF4-2BB8F703832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6cdd85d-b2be-4ff8-9de2-7ccc43c6e82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18E6DE-F6C6-420C-ABCE-1335325EF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cdd85d-b2be-4ff8-9de2-7ccc43c6e8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F2AA31-FC21-4E76-A01B-8D7F121F4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5993</TotalTime>
  <Words>475</Words>
  <Application>Microsoft Office PowerPoint</Application>
  <PresentationFormat>On-screen Show (4:3)</PresentationFormat>
  <Paragraphs>161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Times</vt:lpstr>
      <vt:lpstr>Times New Roman</vt:lpstr>
      <vt:lpstr>Wingdings</vt:lpstr>
      <vt:lpstr>TUe standard red</vt:lpstr>
      <vt:lpstr>Cyan transparant</vt:lpstr>
      <vt:lpstr>Cyan photo</vt:lpstr>
      <vt:lpstr>Cyan bullets</vt:lpstr>
      <vt:lpstr>Green transparant</vt:lpstr>
      <vt:lpstr>Green photo</vt:lpstr>
      <vt:lpstr>Green bullets</vt:lpstr>
      <vt:lpstr>Orange transparant</vt:lpstr>
      <vt:lpstr>Orange photo</vt:lpstr>
      <vt:lpstr>Orange bullets</vt:lpstr>
      <vt:lpstr>PowerPoint Presentation</vt:lpstr>
      <vt:lpstr>Challenges for USE: Motivation and study effort</vt:lpstr>
      <vt:lpstr>Ch2: Study-effort (x) versus success rate (y) for USE courses </vt:lpstr>
      <vt:lpstr>Three courses for full USE course sequence</vt:lpstr>
      <vt:lpstr>Method: Expert group meeting</vt:lpstr>
      <vt:lpstr>Evident and less evident conclusions</vt:lpstr>
      <vt:lpstr>0SEUB0 evaluated as good course</vt:lpstr>
      <vt:lpstr>0SEUB0 evaluated as good course, except …</vt:lpstr>
      <vt:lpstr>0SEUB0 improved</vt:lpstr>
      <vt:lpstr>Project lessons learnt: “Intelligent course redesign”</vt:lpstr>
    </vt:vector>
  </TitlesOfParts>
  <Company>Systeem beheer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algemene feiten TU/e</dc:title>
  <dc:creator>Fred Gaasendam</dc:creator>
  <cp:lastModifiedBy>Brans, C.H.T.A.</cp:lastModifiedBy>
  <cp:revision>721</cp:revision>
  <dcterms:created xsi:type="dcterms:W3CDTF">2007-03-26T09:40:42Z</dcterms:created>
  <dcterms:modified xsi:type="dcterms:W3CDTF">2017-02-20T09:00:01Z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0x010100F864242483D5E8458DACC5B1B8115C670004BD3FD5B2E4764AB37C8F03D81B75FD</vt:lpwstr>
  </property>
</Properties>
</file>