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0288" cy="42765663"/>
  <p:notesSz cx="6805613" cy="9944100"/>
  <p:custDataLst>
    <p:tags r:id="rId3"/>
  </p:custDataLst>
  <p:defaultTextStyle>
    <a:defPPr>
      <a:defRPr lang="nl-NL"/>
    </a:defPPr>
    <a:lvl1pPr marL="0" algn="l" defTabSz="4171499" rtl="0" eaLnBrk="1" latinLnBrk="0" hangingPunct="1">
      <a:defRPr sz="8300" kern="1200">
        <a:solidFill>
          <a:schemeClr val="tx1"/>
        </a:solidFill>
        <a:latin typeface="+mn-lt"/>
        <a:ea typeface="+mn-ea"/>
        <a:cs typeface="+mn-cs"/>
      </a:defRPr>
    </a:lvl1pPr>
    <a:lvl2pPr marL="2085747" algn="l" defTabSz="4171499" rtl="0" eaLnBrk="1" latinLnBrk="0" hangingPunct="1">
      <a:defRPr sz="8300" kern="1200">
        <a:solidFill>
          <a:schemeClr val="tx1"/>
        </a:solidFill>
        <a:latin typeface="+mn-lt"/>
        <a:ea typeface="+mn-ea"/>
        <a:cs typeface="+mn-cs"/>
      </a:defRPr>
    </a:lvl2pPr>
    <a:lvl3pPr marL="4171499" algn="l" defTabSz="4171499" rtl="0" eaLnBrk="1" latinLnBrk="0" hangingPunct="1">
      <a:defRPr sz="8300" kern="1200">
        <a:solidFill>
          <a:schemeClr val="tx1"/>
        </a:solidFill>
        <a:latin typeface="+mn-lt"/>
        <a:ea typeface="+mn-ea"/>
        <a:cs typeface="+mn-cs"/>
      </a:defRPr>
    </a:lvl3pPr>
    <a:lvl4pPr marL="6257246" algn="l" defTabSz="4171499" rtl="0" eaLnBrk="1" latinLnBrk="0" hangingPunct="1">
      <a:defRPr sz="8300" kern="1200">
        <a:solidFill>
          <a:schemeClr val="tx1"/>
        </a:solidFill>
        <a:latin typeface="+mn-lt"/>
        <a:ea typeface="+mn-ea"/>
        <a:cs typeface="+mn-cs"/>
      </a:defRPr>
    </a:lvl4pPr>
    <a:lvl5pPr marL="8342994" algn="l" defTabSz="4171499" rtl="0" eaLnBrk="1" latinLnBrk="0" hangingPunct="1">
      <a:defRPr sz="8300" kern="1200">
        <a:solidFill>
          <a:schemeClr val="tx1"/>
        </a:solidFill>
        <a:latin typeface="+mn-lt"/>
        <a:ea typeface="+mn-ea"/>
        <a:cs typeface="+mn-cs"/>
      </a:defRPr>
    </a:lvl5pPr>
    <a:lvl6pPr marL="10428745" algn="l" defTabSz="4171499" rtl="0" eaLnBrk="1" latinLnBrk="0" hangingPunct="1">
      <a:defRPr sz="8300" kern="1200">
        <a:solidFill>
          <a:schemeClr val="tx1"/>
        </a:solidFill>
        <a:latin typeface="+mn-lt"/>
        <a:ea typeface="+mn-ea"/>
        <a:cs typeface="+mn-cs"/>
      </a:defRPr>
    </a:lvl6pPr>
    <a:lvl7pPr marL="12514493" algn="l" defTabSz="4171499" rtl="0" eaLnBrk="1" latinLnBrk="0" hangingPunct="1">
      <a:defRPr sz="8300" kern="1200">
        <a:solidFill>
          <a:schemeClr val="tx1"/>
        </a:solidFill>
        <a:latin typeface="+mn-lt"/>
        <a:ea typeface="+mn-ea"/>
        <a:cs typeface="+mn-cs"/>
      </a:defRPr>
    </a:lvl7pPr>
    <a:lvl8pPr marL="14600244" algn="l" defTabSz="4171499" rtl="0" eaLnBrk="1" latinLnBrk="0" hangingPunct="1">
      <a:defRPr sz="8300" kern="1200">
        <a:solidFill>
          <a:schemeClr val="tx1"/>
        </a:solidFill>
        <a:latin typeface="+mn-lt"/>
        <a:ea typeface="+mn-ea"/>
        <a:cs typeface="+mn-cs"/>
      </a:defRPr>
    </a:lvl8pPr>
    <a:lvl9pPr marL="16685991" algn="l" defTabSz="4171499"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0">
          <p15:clr>
            <a:srgbClr val="A4A3A4"/>
          </p15:clr>
        </p15:guide>
        <p15:guide id="2" pos="95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7FF"/>
    <a:srgbClr val="1DA33D"/>
    <a:srgbClr val="0370F3"/>
    <a:srgbClr val="00A7E2"/>
    <a:srgbClr val="D5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howGuides="1">
      <p:cViewPr>
        <p:scale>
          <a:sx n="50" d="100"/>
          <a:sy n="50" d="100"/>
        </p:scale>
        <p:origin x="-384" y="-352"/>
      </p:cViewPr>
      <p:guideLst>
        <p:guide orient="horz" pos="13470"/>
        <p:guide pos="95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RouwenhorstC\AppData\Local\Microsoft\Windows\Temporary%20Internet%20Files\Content.Outlook\AZ45A8O1\voorbeeld.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ad.utwente.nl\Org\PROJECTS\TELT\Thema%203%20-%20Leermiddelenproductie\ICREP%20course%202016\grafieken.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ad.utwente.nl\Org\PROJECTS\TELT\Thema%203%20-%20Leermiddelenproductie\ICREP%20course%202016\grafie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 digital test helps me to complete my examination in less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113929136"/>
        <c:axId val="113941312"/>
      </c:barChart>
      <c:catAx>
        <c:axId val="11392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1312"/>
        <c:crosses val="autoZero"/>
        <c:auto val="1"/>
        <c:lblAlgn val="ctr"/>
        <c:lblOffset val="100"/>
        <c:noMultiLvlLbl val="0"/>
      </c:catAx>
      <c:valAx>
        <c:axId val="113941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2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853973794197"/>
          <c:y val="0.0194048128955195"/>
          <c:w val="0.726633420822397"/>
          <c:h val="0.841674686497521"/>
        </c:manualLayout>
      </c:layout>
      <c:barChart>
        <c:barDir val="bar"/>
        <c:grouping val="clustered"/>
        <c:varyColors val="0"/>
        <c:ser>
          <c:idx val="0"/>
          <c:order val="0"/>
          <c:spPr>
            <a:solidFill>
              <a:schemeClr val="accent1"/>
            </a:solidFill>
            <a:ln>
              <a:noFill/>
            </a:ln>
            <a:effectLst/>
          </c:spPr>
          <c:invertIfNegative val="0"/>
          <c:cat>
            <c:strRef>
              <c:f>Sheet5!$A$1:$D$1</c:f>
              <c:strCache>
                <c:ptCount val="4"/>
                <c:pt idx="0">
                  <c:v>Blackboard</c:v>
                </c:pt>
                <c:pt idx="1">
                  <c:v>E-learning module</c:v>
                </c:pt>
                <c:pt idx="2">
                  <c:v>Discussion board</c:v>
                </c:pt>
                <c:pt idx="3">
                  <c:v>Webinar</c:v>
                </c:pt>
              </c:strCache>
            </c:strRef>
          </c:cat>
          <c:val>
            <c:numRef>
              <c:f>Sheet5!$A$2:$D$2</c:f>
              <c:numCache>
                <c:formatCode>General</c:formatCode>
                <c:ptCount val="4"/>
                <c:pt idx="0">
                  <c:v>4.4</c:v>
                </c:pt>
                <c:pt idx="1">
                  <c:v>4.5</c:v>
                </c:pt>
                <c:pt idx="2">
                  <c:v>3.8</c:v>
                </c:pt>
                <c:pt idx="3">
                  <c:v>4.1</c:v>
                </c:pt>
              </c:numCache>
            </c:numRef>
          </c:val>
        </c:ser>
        <c:dLbls>
          <c:showLegendKey val="0"/>
          <c:showVal val="0"/>
          <c:showCatName val="0"/>
          <c:showSerName val="0"/>
          <c:showPercent val="0"/>
          <c:showBubbleSize val="0"/>
        </c:dLbls>
        <c:gapWidth val="182"/>
        <c:axId val="114050960"/>
        <c:axId val="114055584"/>
      </c:barChart>
      <c:catAx>
        <c:axId val="114050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055584"/>
        <c:crosses val="autoZero"/>
        <c:auto val="1"/>
        <c:lblAlgn val="ctr"/>
        <c:lblOffset val="100"/>
        <c:noMultiLvlLbl val="0"/>
      </c:catAx>
      <c:valAx>
        <c:axId val="1140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050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[grafieken.xlsx]Sheet1!$A$2</c:f>
              <c:strCache>
                <c:ptCount val="1"/>
                <c:pt idx="0">
                  <c:v>Strongely disagree</c:v>
                </c:pt>
              </c:strCache>
            </c:strRef>
          </c:tx>
          <c:spPr>
            <a:solidFill>
              <a:srgbClr val="FF0000"/>
            </a:solidFill>
            <a:ln>
              <a:noFill/>
            </a:ln>
            <a:effectLst/>
            <a:sp3d/>
          </c:spPr>
          <c:invertIfNegative val="0"/>
          <c:cat>
            <c:strRef>
              <c:f>[grafieken.xlsx]Sheet1!$B$1:$J$1</c:f>
              <c:strCache>
                <c:ptCount val="9"/>
                <c:pt idx="0">
                  <c:v>There was enough variety in the learning activities in this course</c:v>
                </c:pt>
                <c:pt idx="1">
                  <c:v>The number of assignments was sufficient for me</c:v>
                </c:pt>
                <c:pt idx="2">
                  <c:v>The quizzes had an added value</c:v>
                </c:pt>
                <c:pt idx="3">
                  <c:v>The online part prepared me for the on-campus part</c:v>
                </c:pt>
                <c:pt idx="4">
                  <c:v>The duration of the on-campus part was sufficient</c:v>
                </c:pt>
                <c:pt idx="5">
                  <c:v>The on-campus part had an added value to this course</c:v>
                </c:pt>
                <c:pt idx="6">
                  <c:v>The experiences with the other students during the online part had an added value in the on-campus part</c:v>
                </c:pt>
                <c:pt idx="7">
                  <c:v>I felt motivated for the online part</c:v>
                </c:pt>
                <c:pt idx="8">
                  <c:v>I felt motivated for the on-campus part</c:v>
                </c:pt>
              </c:strCache>
            </c:strRef>
          </c:cat>
          <c:val>
            <c:numRef>
              <c:f>[grafieken.xlsx]Sheet1!$B$2:$J$2</c:f>
              <c:numCache>
                <c:formatCode>General</c:formatCode>
                <c:ptCount val="9"/>
                <c:pt idx="0">
                  <c:v>0.0</c:v>
                </c:pt>
                <c:pt idx="1">
                  <c:v>8.3</c:v>
                </c:pt>
                <c:pt idx="2">
                  <c:v>0.0</c:v>
                </c:pt>
                <c:pt idx="3">
                  <c:v>0.0</c:v>
                </c:pt>
                <c:pt idx="4">
                  <c:v>0.0</c:v>
                </c:pt>
                <c:pt idx="5">
                  <c:v>0.0</c:v>
                </c:pt>
                <c:pt idx="6">
                  <c:v>0.0</c:v>
                </c:pt>
                <c:pt idx="7">
                  <c:v>0.0</c:v>
                </c:pt>
                <c:pt idx="8">
                  <c:v>0.0</c:v>
                </c:pt>
              </c:numCache>
            </c:numRef>
          </c:val>
        </c:ser>
        <c:ser>
          <c:idx val="1"/>
          <c:order val="1"/>
          <c:tx>
            <c:strRef>
              <c:f>[grafieken.xlsx]Sheet1!$A$3</c:f>
              <c:strCache>
                <c:ptCount val="1"/>
                <c:pt idx="0">
                  <c:v>Disagree</c:v>
                </c:pt>
              </c:strCache>
            </c:strRef>
          </c:tx>
          <c:spPr>
            <a:solidFill>
              <a:srgbClr val="FFC000"/>
            </a:solidFill>
            <a:ln>
              <a:noFill/>
            </a:ln>
            <a:effectLst/>
            <a:sp3d/>
          </c:spPr>
          <c:invertIfNegative val="0"/>
          <c:cat>
            <c:strRef>
              <c:f>[grafieken.xlsx]Sheet1!$B$1:$J$1</c:f>
              <c:strCache>
                <c:ptCount val="9"/>
                <c:pt idx="0">
                  <c:v>There was enough variety in the learning activities in this course</c:v>
                </c:pt>
                <c:pt idx="1">
                  <c:v>The number of assignments was sufficient for me</c:v>
                </c:pt>
                <c:pt idx="2">
                  <c:v>The quizzes had an added value</c:v>
                </c:pt>
                <c:pt idx="3">
                  <c:v>The online part prepared me for the on-campus part</c:v>
                </c:pt>
                <c:pt idx="4">
                  <c:v>The duration of the on-campus part was sufficient</c:v>
                </c:pt>
                <c:pt idx="5">
                  <c:v>The on-campus part had an added value to this course</c:v>
                </c:pt>
                <c:pt idx="6">
                  <c:v>The experiences with the other students during the online part had an added value in the on-campus part</c:v>
                </c:pt>
                <c:pt idx="7">
                  <c:v>I felt motivated for the online part</c:v>
                </c:pt>
                <c:pt idx="8">
                  <c:v>I felt motivated for the on-campus part</c:v>
                </c:pt>
              </c:strCache>
            </c:strRef>
          </c:cat>
          <c:val>
            <c:numRef>
              <c:f>[grafieken.xlsx]Sheet1!$B$3:$J$3</c:f>
              <c:numCache>
                <c:formatCode>General</c:formatCode>
                <c:ptCount val="9"/>
                <c:pt idx="0">
                  <c:v>0.0</c:v>
                </c:pt>
                <c:pt idx="1">
                  <c:v>0.0</c:v>
                </c:pt>
                <c:pt idx="2">
                  <c:v>0.0</c:v>
                </c:pt>
                <c:pt idx="3">
                  <c:v>0.0</c:v>
                </c:pt>
                <c:pt idx="4">
                  <c:v>8.3</c:v>
                </c:pt>
                <c:pt idx="5">
                  <c:v>8.3</c:v>
                </c:pt>
                <c:pt idx="6">
                  <c:v>8.3</c:v>
                </c:pt>
                <c:pt idx="7">
                  <c:v>0.0</c:v>
                </c:pt>
                <c:pt idx="8">
                  <c:v>8.3</c:v>
                </c:pt>
              </c:numCache>
            </c:numRef>
          </c:val>
        </c:ser>
        <c:ser>
          <c:idx val="2"/>
          <c:order val="2"/>
          <c:tx>
            <c:strRef>
              <c:f>[grafieken.xlsx]Sheet1!$A$4</c:f>
              <c:strCache>
                <c:ptCount val="1"/>
                <c:pt idx="0">
                  <c:v>Undecided</c:v>
                </c:pt>
              </c:strCache>
            </c:strRef>
          </c:tx>
          <c:spPr>
            <a:solidFill>
              <a:schemeClr val="tx2">
                <a:lumMod val="60000"/>
                <a:lumOff val="40000"/>
              </a:schemeClr>
            </a:solidFill>
            <a:ln>
              <a:noFill/>
            </a:ln>
            <a:effectLst/>
            <a:sp3d/>
          </c:spPr>
          <c:invertIfNegative val="0"/>
          <c:cat>
            <c:strRef>
              <c:f>[grafieken.xlsx]Sheet1!$B$1:$J$1</c:f>
              <c:strCache>
                <c:ptCount val="9"/>
                <c:pt idx="0">
                  <c:v>There was enough variety in the learning activities in this course</c:v>
                </c:pt>
                <c:pt idx="1">
                  <c:v>The number of assignments was sufficient for me</c:v>
                </c:pt>
                <c:pt idx="2">
                  <c:v>The quizzes had an added value</c:v>
                </c:pt>
                <c:pt idx="3">
                  <c:v>The online part prepared me for the on-campus part</c:v>
                </c:pt>
                <c:pt idx="4">
                  <c:v>The duration of the on-campus part was sufficient</c:v>
                </c:pt>
                <c:pt idx="5">
                  <c:v>The on-campus part had an added value to this course</c:v>
                </c:pt>
                <c:pt idx="6">
                  <c:v>The experiences with the other students during the online part had an added value in the on-campus part</c:v>
                </c:pt>
                <c:pt idx="7">
                  <c:v>I felt motivated for the online part</c:v>
                </c:pt>
                <c:pt idx="8">
                  <c:v>I felt motivated for the on-campus part</c:v>
                </c:pt>
              </c:strCache>
            </c:strRef>
          </c:cat>
          <c:val>
            <c:numRef>
              <c:f>[grafieken.xlsx]Sheet1!$B$4:$J$4</c:f>
              <c:numCache>
                <c:formatCode>General</c:formatCode>
                <c:ptCount val="9"/>
                <c:pt idx="0">
                  <c:v>16.7</c:v>
                </c:pt>
                <c:pt idx="1">
                  <c:v>8.3</c:v>
                </c:pt>
                <c:pt idx="2">
                  <c:v>8.3</c:v>
                </c:pt>
                <c:pt idx="3">
                  <c:v>8.3</c:v>
                </c:pt>
                <c:pt idx="4">
                  <c:v>25.0</c:v>
                </c:pt>
                <c:pt idx="5">
                  <c:v>0.0</c:v>
                </c:pt>
                <c:pt idx="6">
                  <c:v>16.7</c:v>
                </c:pt>
                <c:pt idx="7">
                  <c:v>16.7</c:v>
                </c:pt>
                <c:pt idx="8">
                  <c:v>0.0</c:v>
                </c:pt>
              </c:numCache>
            </c:numRef>
          </c:val>
        </c:ser>
        <c:ser>
          <c:idx val="3"/>
          <c:order val="3"/>
          <c:tx>
            <c:strRef>
              <c:f>[grafieken.xlsx]Sheet1!$A$5</c:f>
              <c:strCache>
                <c:ptCount val="1"/>
                <c:pt idx="0">
                  <c:v>Agree</c:v>
                </c:pt>
              </c:strCache>
            </c:strRef>
          </c:tx>
          <c:spPr>
            <a:solidFill>
              <a:srgbClr val="92D050"/>
            </a:solidFill>
            <a:ln>
              <a:noFill/>
            </a:ln>
            <a:effectLst/>
            <a:sp3d/>
          </c:spPr>
          <c:invertIfNegative val="0"/>
          <c:cat>
            <c:strRef>
              <c:f>[grafieken.xlsx]Sheet1!$B$1:$J$1</c:f>
              <c:strCache>
                <c:ptCount val="9"/>
                <c:pt idx="0">
                  <c:v>There was enough variety in the learning activities in this course</c:v>
                </c:pt>
                <c:pt idx="1">
                  <c:v>The number of assignments was sufficient for me</c:v>
                </c:pt>
                <c:pt idx="2">
                  <c:v>The quizzes had an added value</c:v>
                </c:pt>
                <c:pt idx="3">
                  <c:v>The online part prepared me for the on-campus part</c:v>
                </c:pt>
                <c:pt idx="4">
                  <c:v>The duration of the on-campus part was sufficient</c:v>
                </c:pt>
                <c:pt idx="5">
                  <c:v>The on-campus part had an added value to this course</c:v>
                </c:pt>
                <c:pt idx="6">
                  <c:v>The experiences with the other students during the online part had an added value in the on-campus part</c:v>
                </c:pt>
                <c:pt idx="7">
                  <c:v>I felt motivated for the online part</c:v>
                </c:pt>
                <c:pt idx="8">
                  <c:v>I felt motivated for the on-campus part</c:v>
                </c:pt>
              </c:strCache>
            </c:strRef>
          </c:cat>
          <c:val>
            <c:numRef>
              <c:f>[grafieken.xlsx]Sheet1!$B$5:$J$5</c:f>
              <c:numCache>
                <c:formatCode>General</c:formatCode>
                <c:ptCount val="9"/>
                <c:pt idx="0">
                  <c:v>41.7</c:v>
                </c:pt>
                <c:pt idx="1">
                  <c:v>25.0</c:v>
                </c:pt>
                <c:pt idx="2">
                  <c:v>33.30000000000001</c:v>
                </c:pt>
                <c:pt idx="3">
                  <c:v>41.7</c:v>
                </c:pt>
                <c:pt idx="4">
                  <c:v>16.7</c:v>
                </c:pt>
                <c:pt idx="5">
                  <c:v>8.3</c:v>
                </c:pt>
                <c:pt idx="6">
                  <c:v>50.0</c:v>
                </c:pt>
                <c:pt idx="7">
                  <c:v>50.0</c:v>
                </c:pt>
                <c:pt idx="8">
                  <c:v>33.30000000000001</c:v>
                </c:pt>
              </c:numCache>
            </c:numRef>
          </c:val>
        </c:ser>
        <c:ser>
          <c:idx val="4"/>
          <c:order val="4"/>
          <c:tx>
            <c:strRef>
              <c:f>[grafieken.xlsx]Sheet1!$A$6</c:f>
              <c:strCache>
                <c:ptCount val="1"/>
                <c:pt idx="0">
                  <c:v>Strongely agree</c:v>
                </c:pt>
              </c:strCache>
            </c:strRef>
          </c:tx>
          <c:spPr>
            <a:solidFill>
              <a:srgbClr val="1DA33D"/>
            </a:solidFill>
            <a:ln>
              <a:noFill/>
            </a:ln>
            <a:effectLst/>
            <a:sp3d/>
          </c:spPr>
          <c:invertIfNegative val="0"/>
          <c:cat>
            <c:strRef>
              <c:f>[grafieken.xlsx]Sheet1!$B$1:$J$1</c:f>
              <c:strCache>
                <c:ptCount val="9"/>
                <c:pt idx="0">
                  <c:v>There was enough variety in the learning activities in this course</c:v>
                </c:pt>
                <c:pt idx="1">
                  <c:v>The number of assignments was sufficient for me</c:v>
                </c:pt>
                <c:pt idx="2">
                  <c:v>The quizzes had an added value</c:v>
                </c:pt>
                <c:pt idx="3">
                  <c:v>The online part prepared me for the on-campus part</c:v>
                </c:pt>
                <c:pt idx="4">
                  <c:v>The duration of the on-campus part was sufficient</c:v>
                </c:pt>
                <c:pt idx="5">
                  <c:v>The on-campus part had an added value to this course</c:v>
                </c:pt>
                <c:pt idx="6">
                  <c:v>The experiences with the other students during the online part had an added value in the on-campus part</c:v>
                </c:pt>
                <c:pt idx="7">
                  <c:v>I felt motivated for the online part</c:v>
                </c:pt>
                <c:pt idx="8">
                  <c:v>I felt motivated for the on-campus part</c:v>
                </c:pt>
              </c:strCache>
            </c:strRef>
          </c:cat>
          <c:val>
            <c:numRef>
              <c:f>[grafieken.xlsx]Sheet1!$B$6:$J$6</c:f>
              <c:numCache>
                <c:formatCode>General</c:formatCode>
                <c:ptCount val="9"/>
                <c:pt idx="0">
                  <c:v>41.7</c:v>
                </c:pt>
                <c:pt idx="1">
                  <c:v>58.3</c:v>
                </c:pt>
                <c:pt idx="2">
                  <c:v>58.3</c:v>
                </c:pt>
                <c:pt idx="3">
                  <c:v>50.0</c:v>
                </c:pt>
                <c:pt idx="4">
                  <c:v>50.0</c:v>
                </c:pt>
                <c:pt idx="5">
                  <c:v>83.3</c:v>
                </c:pt>
                <c:pt idx="6">
                  <c:v>25.0</c:v>
                </c:pt>
                <c:pt idx="7">
                  <c:v>33.30000000000001</c:v>
                </c:pt>
                <c:pt idx="8">
                  <c:v>58.3</c:v>
                </c:pt>
              </c:numCache>
            </c:numRef>
          </c:val>
        </c:ser>
        <c:dLbls>
          <c:showLegendKey val="0"/>
          <c:showVal val="0"/>
          <c:showCatName val="0"/>
          <c:showSerName val="0"/>
          <c:showPercent val="0"/>
          <c:showBubbleSize val="0"/>
        </c:dLbls>
        <c:gapWidth val="150"/>
        <c:shape val="box"/>
        <c:axId val="114192704"/>
        <c:axId val="114197520"/>
        <c:axId val="0"/>
      </c:bar3DChart>
      <c:catAx>
        <c:axId val="114192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197520"/>
        <c:crosses val="autoZero"/>
        <c:auto val="1"/>
        <c:lblAlgn val="ctr"/>
        <c:lblOffset val="100"/>
        <c:noMultiLvlLbl val="0"/>
      </c:catAx>
      <c:valAx>
        <c:axId val="11419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192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4" y="13285080"/>
            <a:ext cx="25704245" cy="9166899"/>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6046" y="24233876"/>
            <a:ext cx="21168201" cy="10929003"/>
          </a:xfrm>
        </p:spPr>
        <p:txBody>
          <a:bodyPr/>
          <a:lstStyle>
            <a:lvl1pPr marL="0" indent="0" algn="ctr">
              <a:buNone/>
              <a:defRPr>
                <a:solidFill>
                  <a:schemeClr val="tx1">
                    <a:tint val="75000"/>
                  </a:schemeClr>
                </a:solidFill>
              </a:defRPr>
            </a:lvl1pPr>
            <a:lvl2pPr marL="2085747" indent="0" algn="ctr">
              <a:buNone/>
              <a:defRPr>
                <a:solidFill>
                  <a:schemeClr val="tx1">
                    <a:tint val="75000"/>
                  </a:schemeClr>
                </a:solidFill>
              </a:defRPr>
            </a:lvl2pPr>
            <a:lvl3pPr marL="4171499" indent="0" algn="ctr">
              <a:buNone/>
              <a:defRPr>
                <a:solidFill>
                  <a:schemeClr val="tx1">
                    <a:tint val="75000"/>
                  </a:schemeClr>
                </a:solidFill>
              </a:defRPr>
            </a:lvl3pPr>
            <a:lvl4pPr marL="6257246" indent="0" algn="ctr">
              <a:buNone/>
              <a:defRPr>
                <a:solidFill>
                  <a:schemeClr val="tx1">
                    <a:tint val="75000"/>
                  </a:schemeClr>
                </a:solidFill>
              </a:defRPr>
            </a:lvl4pPr>
            <a:lvl5pPr marL="8342994" indent="0" algn="ctr">
              <a:buNone/>
              <a:defRPr>
                <a:solidFill>
                  <a:schemeClr val="tx1">
                    <a:tint val="75000"/>
                  </a:schemeClr>
                </a:solidFill>
              </a:defRPr>
            </a:lvl5pPr>
            <a:lvl6pPr marL="10428745" indent="0" algn="ctr">
              <a:buNone/>
              <a:defRPr>
                <a:solidFill>
                  <a:schemeClr val="tx1">
                    <a:tint val="75000"/>
                  </a:schemeClr>
                </a:solidFill>
              </a:defRPr>
            </a:lvl6pPr>
            <a:lvl7pPr marL="12514493" indent="0" algn="ctr">
              <a:buNone/>
              <a:defRPr>
                <a:solidFill>
                  <a:schemeClr val="tx1">
                    <a:tint val="75000"/>
                  </a:schemeClr>
                </a:solidFill>
              </a:defRPr>
            </a:lvl7pPr>
            <a:lvl8pPr marL="14600244" indent="0" algn="ctr">
              <a:buNone/>
              <a:defRPr>
                <a:solidFill>
                  <a:schemeClr val="tx1">
                    <a:tint val="75000"/>
                  </a:schemeClr>
                </a:solidFill>
              </a:defRPr>
            </a:lvl8pPr>
            <a:lvl9pPr marL="1668599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8B3D2-9BC2-4BBB-BECF-8B6E1D11480F}"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338816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8B3D2-9BC2-4BBB-BECF-8B6E1D11480F}"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286616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43154" y="2286783"/>
            <a:ext cx="5103050" cy="4864594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34015" y="2286783"/>
            <a:ext cx="14805144" cy="486459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8B3D2-9BC2-4BBB-BECF-8B6E1D11480F}"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16941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8B3D2-9BC2-4BBB-BECF-8B6E1D11480F}"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34852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8775" y="27480901"/>
            <a:ext cx="25704245" cy="8493737"/>
          </a:xfrm>
        </p:spPr>
        <p:txBody>
          <a:bodyPr anchor="t"/>
          <a:lstStyle>
            <a:lvl1pPr algn="l">
              <a:defRPr sz="18200" b="1" cap="all"/>
            </a:lvl1pPr>
          </a:lstStyle>
          <a:p>
            <a:r>
              <a:rPr lang="en-US" smtClean="0"/>
              <a:t>Click to edit Master title style</a:t>
            </a:r>
            <a:endParaRPr lang="en-GB"/>
          </a:p>
        </p:txBody>
      </p:sp>
      <p:sp>
        <p:nvSpPr>
          <p:cNvPr id="3" name="Text Placeholder 2"/>
          <p:cNvSpPr>
            <a:spLocks noGrp="1"/>
          </p:cNvSpPr>
          <p:nvPr>
            <p:ph type="body" idx="1"/>
          </p:nvPr>
        </p:nvSpPr>
        <p:spPr>
          <a:xfrm>
            <a:off x="2388775" y="18125920"/>
            <a:ext cx="25704245" cy="9354983"/>
          </a:xfrm>
        </p:spPr>
        <p:txBody>
          <a:bodyPr anchor="b"/>
          <a:lstStyle>
            <a:lvl1pPr marL="0" indent="0">
              <a:buNone/>
              <a:defRPr sz="9100">
                <a:solidFill>
                  <a:schemeClr val="tx1">
                    <a:tint val="75000"/>
                  </a:schemeClr>
                </a:solidFill>
              </a:defRPr>
            </a:lvl1pPr>
            <a:lvl2pPr marL="2085747" indent="0">
              <a:buNone/>
              <a:defRPr sz="8300">
                <a:solidFill>
                  <a:schemeClr val="tx1">
                    <a:tint val="75000"/>
                  </a:schemeClr>
                </a:solidFill>
              </a:defRPr>
            </a:lvl2pPr>
            <a:lvl3pPr marL="4171499" indent="0">
              <a:buNone/>
              <a:defRPr sz="7400">
                <a:solidFill>
                  <a:schemeClr val="tx1">
                    <a:tint val="75000"/>
                  </a:schemeClr>
                </a:solidFill>
              </a:defRPr>
            </a:lvl3pPr>
            <a:lvl4pPr marL="6257246" indent="0">
              <a:buNone/>
              <a:defRPr sz="6200">
                <a:solidFill>
                  <a:schemeClr val="tx1">
                    <a:tint val="75000"/>
                  </a:schemeClr>
                </a:solidFill>
              </a:defRPr>
            </a:lvl4pPr>
            <a:lvl5pPr marL="8342994" indent="0">
              <a:buNone/>
              <a:defRPr sz="6200">
                <a:solidFill>
                  <a:schemeClr val="tx1">
                    <a:tint val="75000"/>
                  </a:schemeClr>
                </a:solidFill>
              </a:defRPr>
            </a:lvl5pPr>
            <a:lvl6pPr marL="10428745" indent="0">
              <a:buNone/>
              <a:defRPr sz="6200">
                <a:solidFill>
                  <a:schemeClr val="tx1">
                    <a:tint val="75000"/>
                  </a:schemeClr>
                </a:solidFill>
              </a:defRPr>
            </a:lvl6pPr>
            <a:lvl7pPr marL="12514493" indent="0">
              <a:buNone/>
              <a:defRPr sz="6200">
                <a:solidFill>
                  <a:schemeClr val="tx1">
                    <a:tint val="75000"/>
                  </a:schemeClr>
                </a:solidFill>
              </a:defRPr>
            </a:lvl7pPr>
            <a:lvl8pPr marL="14600244" indent="0">
              <a:buNone/>
              <a:defRPr sz="6200">
                <a:solidFill>
                  <a:schemeClr val="tx1">
                    <a:tint val="75000"/>
                  </a:schemeClr>
                </a:solidFill>
              </a:defRPr>
            </a:lvl8pPr>
            <a:lvl9pPr marL="16685991"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8B3D2-9BC2-4BBB-BECF-8B6E1D11480F}"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12162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34013" y="13304875"/>
            <a:ext cx="9954095" cy="37627850"/>
          </a:xfrm>
        </p:spPr>
        <p:txBody>
          <a:bodyPr/>
          <a:lstStyle>
            <a:lvl1pPr>
              <a:defRPr sz="12800"/>
            </a:lvl1pPr>
            <a:lvl2pPr>
              <a:defRPr sz="107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592113" y="13304875"/>
            <a:ext cx="9954095" cy="37627850"/>
          </a:xfrm>
        </p:spPr>
        <p:txBody>
          <a:bodyPr/>
          <a:lstStyle>
            <a:lvl1pPr>
              <a:defRPr sz="12800"/>
            </a:lvl1pPr>
            <a:lvl2pPr>
              <a:defRPr sz="107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8B3D2-9BC2-4BBB-BECF-8B6E1D11480F}"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80763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016" y="1712608"/>
            <a:ext cx="27216260" cy="712761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2016" y="9572777"/>
            <a:ext cx="13361380" cy="3989480"/>
          </a:xfrm>
        </p:spPr>
        <p:txBody>
          <a:bodyPr anchor="b"/>
          <a:lstStyle>
            <a:lvl1pPr marL="0" indent="0">
              <a:buNone/>
              <a:defRPr sz="10700" b="1"/>
            </a:lvl1pPr>
            <a:lvl2pPr marL="2085747" indent="0">
              <a:buNone/>
              <a:defRPr sz="9100" b="1"/>
            </a:lvl2pPr>
            <a:lvl3pPr marL="4171499" indent="0">
              <a:buNone/>
              <a:defRPr sz="8300" b="1"/>
            </a:lvl3pPr>
            <a:lvl4pPr marL="6257246" indent="0">
              <a:buNone/>
              <a:defRPr sz="7400" b="1"/>
            </a:lvl4pPr>
            <a:lvl5pPr marL="8342994" indent="0">
              <a:buNone/>
              <a:defRPr sz="7400" b="1"/>
            </a:lvl5pPr>
            <a:lvl6pPr marL="10428745" indent="0">
              <a:buNone/>
              <a:defRPr sz="7400" b="1"/>
            </a:lvl6pPr>
            <a:lvl7pPr marL="12514493" indent="0">
              <a:buNone/>
              <a:defRPr sz="7400" b="1"/>
            </a:lvl7pPr>
            <a:lvl8pPr marL="14600244" indent="0">
              <a:buNone/>
              <a:defRPr sz="7400" b="1"/>
            </a:lvl8pPr>
            <a:lvl9pPr marL="16685991"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12016" y="13562259"/>
            <a:ext cx="13361380" cy="24639757"/>
          </a:xfrm>
        </p:spPr>
        <p:txBody>
          <a:bodyPr/>
          <a:lstStyle>
            <a:lvl1pPr>
              <a:defRPr sz="10700"/>
            </a:lvl1pPr>
            <a:lvl2pPr>
              <a:defRPr sz="91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61650" y="9572777"/>
            <a:ext cx="13366626" cy="3989480"/>
          </a:xfrm>
        </p:spPr>
        <p:txBody>
          <a:bodyPr anchor="b"/>
          <a:lstStyle>
            <a:lvl1pPr marL="0" indent="0">
              <a:buNone/>
              <a:defRPr sz="10700" b="1"/>
            </a:lvl1pPr>
            <a:lvl2pPr marL="2085747" indent="0">
              <a:buNone/>
              <a:defRPr sz="9100" b="1"/>
            </a:lvl2pPr>
            <a:lvl3pPr marL="4171499" indent="0">
              <a:buNone/>
              <a:defRPr sz="8300" b="1"/>
            </a:lvl3pPr>
            <a:lvl4pPr marL="6257246" indent="0">
              <a:buNone/>
              <a:defRPr sz="7400" b="1"/>
            </a:lvl4pPr>
            <a:lvl5pPr marL="8342994" indent="0">
              <a:buNone/>
              <a:defRPr sz="7400" b="1"/>
            </a:lvl5pPr>
            <a:lvl6pPr marL="10428745" indent="0">
              <a:buNone/>
              <a:defRPr sz="7400" b="1"/>
            </a:lvl6pPr>
            <a:lvl7pPr marL="12514493" indent="0">
              <a:buNone/>
              <a:defRPr sz="7400" b="1"/>
            </a:lvl7pPr>
            <a:lvl8pPr marL="14600244" indent="0">
              <a:buNone/>
              <a:defRPr sz="7400" b="1"/>
            </a:lvl8pPr>
            <a:lvl9pPr marL="16685991"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361650" y="13562259"/>
            <a:ext cx="13366626" cy="24639757"/>
          </a:xfrm>
        </p:spPr>
        <p:txBody>
          <a:bodyPr/>
          <a:lstStyle>
            <a:lvl1pPr>
              <a:defRPr sz="10700"/>
            </a:lvl1pPr>
            <a:lvl2pPr>
              <a:defRPr sz="91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8B3D2-9BC2-4BBB-BECF-8B6E1D11480F}" type="datetimeFigureOut">
              <a:rPr lang="en-GB" smtClean="0"/>
              <a:t>22/12/2016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333785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8B3D2-9BC2-4BBB-BECF-8B6E1D11480F}" type="datetimeFigureOut">
              <a:rPr lang="en-GB" smtClean="0"/>
              <a:t>22/12/2016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208732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8B3D2-9BC2-4BBB-BECF-8B6E1D11480F}" type="datetimeFigureOut">
              <a:rPr lang="en-GB" smtClean="0"/>
              <a:t>22/12/2016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53977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016" y="1702710"/>
            <a:ext cx="9948849" cy="7246406"/>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23114" y="1702712"/>
            <a:ext cx="16905164" cy="36499311"/>
          </a:xfrm>
        </p:spPr>
        <p:txBody>
          <a:bodyPr/>
          <a:lstStyle>
            <a:lvl1pPr>
              <a:defRPr sz="14500"/>
            </a:lvl1pPr>
            <a:lvl2pPr>
              <a:defRPr sz="12800"/>
            </a:lvl2pPr>
            <a:lvl3pPr>
              <a:defRPr sz="107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2016" y="8949116"/>
            <a:ext cx="9948849" cy="29252905"/>
          </a:xfrm>
        </p:spPr>
        <p:txBody>
          <a:bodyPr/>
          <a:lstStyle>
            <a:lvl1pPr marL="0" indent="0">
              <a:buNone/>
              <a:defRPr sz="6200"/>
            </a:lvl1pPr>
            <a:lvl2pPr marL="2085747" indent="0">
              <a:buNone/>
              <a:defRPr sz="5400"/>
            </a:lvl2pPr>
            <a:lvl3pPr marL="4171499" indent="0">
              <a:buNone/>
              <a:defRPr sz="4500"/>
            </a:lvl3pPr>
            <a:lvl4pPr marL="6257246" indent="0">
              <a:buNone/>
              <a:defRPr sz="4100"/>
            </a:lvl4pPr>
            <a:lvl5pPr marL="8342994" indent="0">
              <a:buNone/>
              <a:defRPr sz="4100"/>
            </a:lvl5pPr>
            <a:lvl6pPr marL="10428745" indent="0">
              <a:buNone/>
              <a:defRPr sz="4100"/>
            </a:lvl6pPr>
            <a:lvl7pPr marL="12514493" indent="0">
              <a:buNone/>
              <a:defRPr sz="4100"/>
            </a:lvl7pPr>
            <a:lvl8pPr marL="14600244" indent="0">
              <a:buNone/>
              <a:defRPr sz="4100"/>
            </a:lvl8pPr>
            <a:lvl9pPr marL="166859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8B3D2-9BC2-4BBB-BECF-8B6E1D11480F}"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61022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307" y="29935971"/>
            <a:ext cx="18144174" cy="3534111"/>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27307" y="3821189"/>
            <a:ext cx="18144174" cy="25659398"/>
          </a:xfrm>
        </p:spPr>
        <p:txBody>
          <a:bodyPr/>
          <a:lstStyle>
            <a:lvl1pPr marL="0" indent="0">
              <a:buNone/>
              <a:defRPr sz="14500"/>
            </a:lvl1pPr>
            <a:lvl2pPr marL="2085747" indent="0">
              <a:buNone/>
              <a:defRPr sz="12800"/>
            </a:lvl2pPr>
            <a:lvl3pPr marL="4171499" indent="0">
              <a:buNone/>
              <a:defRPr sz="10700"/>
            </a:lvl3pPr>
            <a:lvl4pPr marL="6257246" indent="0">
              <a:buNone/>
              <a:defRPr sz="9100"/>
            </a:lvl4pPr>
            <a:lvl5pPr marL="8342994" indent="0">
              <a:buNone/>
              <a:defRPr sz="9100"/>
            </a:lvl5pPr>
            <a:lvl6pPr marL="10428745" indent="0">
              <a:buNone/>
              <a:defRPr sz="9100"/>
            </a:lvl6pPr>
            <a:lvl7pPr marL="12514493" indent="0">
              <a:buNone/>
              <a:defRPr sz="9100"/>
            </a:lvl7pPr>
            <a:lvl8pPr marL="14600244" indent="0">
              <a:buNone/>
              <a:defRPr sz="9100"/>
            </a:lvl8pPr>
            <a:lvl9pPr marL="16685991" indent="0">
              <a:buNone/>
              <a:defRPr sz="9100"/>
            </a:lvl9pPr>
          </a:lstStyle>
          <a:p>
            <a:endParaRPr lang="en-GB"/>
          </a:p>
        </p:txBody>
      </p:sp>
      <p:sp>
        <p:nvSpPr>
          <p:cNvPr id="4" name="Text Placeholder 3"/>
          <p:cNvSpPr>
            <a:spLocks noGrp="1"/>
          </p:cNvSpPr>
          <p:nvPr>
            <p:ph type="body" sz="half" idx="2"/>
          </p:nvPr>
        </p:nvSpPr>
        <p:spPr>
          <a:xfrm>
            <a:off x="5927307" y="33470082"/>
            <a:ext cx="18144174" cy="5019021"/>
          </a:xfrm>
        </p:spPr>
        <p:txBody>
          <a:bodyPr/>
          <a:lstStyle>
            <a:lvl1pPr marL="0" indent="0">
              <a:buNone/>
              <a:defRPr sz="6200"/>
            </a:lvl1pPr>
            <a:lvl2pPr marL="2085747" indent="0">
              <a:buNone/>
              <a:defRPr sz="5400"/>
            </a:lvl2pPr>
            <a:lvl3pPr marL="4171499" indent="0">
              <a:buNone/>
              <a:defRPr sz="4500"/>
            </a:lvl3pPr>
            <a:lvl4pPr marL="6257246" indent="0">
              <a:buNone/>
              <a:defRPr sz="4100"/>
            </a:lvl4pPr>
            <a:lvl5pPr marL="8342994" indent="0">
              <a:buNone/>
              <a:defRPr sz="4100"/>
            </a:lvl5pPr>
            <a:lvl6pPr marL="10428745" indent="0">
              <a:buNone/>
              <a:defRPr sz="4100"/>
            </a:lvl6pPr>
            <a:lvl7pPr marL="12514493" indent="0">
              <a:buNone/>
              <a:defRPr sz="4100"/>
            </a:lvl7pPr>
            <a:lvl8pPr marL="14600244" indent="0">
              <a:buNone/>
              <a:defRPr sz="4100"/>
            </a:lvl8pPr>
            <a:lvl9pPr marL="166859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8B3D2-9BC2-4BBB-BECF-8B6E1D11480F}"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A08EC9-A06E-432F-909A-44C1BB897AC0}" type="slidenum">
              <a:rPr lang="en-GB" smtClean="0"/>
              <a:t>‹#›</a:t>
            </a:fld>
            <a:endParaRPr lang="en-GB"/>
          </a:p>
        </p:txBody>
      </p:sp>
    </p:spTree>
    <p:extLst>
      <p:ext uri="{BB962C8B-B14F-4D97-AF65-F5344CB8AC3E}">
        <p14:creationId xmlns:p14="http://schemas.microsoft.com/office/powerpoint/2010/main" val="3936368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016" y="1712608"/>
            <a:ext cx="27216260" cy="7127611"/>
          </a:xfrm>
          <a:prstGeom prst="rect">
            <a:avLst/>
          </a:prstGeom>
        </p:spPr>
        <p:txBody>
          <a:bodyPr vert="horz" lIns="417148" tIns="208576" rIns="417148" bIns="20857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2016" y="9978665"/>
            <a:ext cx="27216260" cy="28223360"/>
          </a:xfrm>
          <a:prstGeom prst="rect">
            <a:avLst/>
          </a:prstGeom>
        </p:spPr>
        <p:txBody>
          <a:bodyPr vert="horz" lIns="417148" tIns="208576" rIns="417148" bIns="208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2016" y="39637439"/>
            <a:ext cx="7056066" cy="2276876"/>
          </a:xfrm>
          <a:prstGeom prst="rect">
            <a:avLst/>
          </a:prstGeom>
        </p:spPr>
        <p:txBody>
          <a:bodyPr vert="horz" lIns="417148" tIns="208576" rIns="417148" bIns="208576" rtlCol="0" anchor="ctr"/>
          <a:lstStyle>
            <a:lvl1pPr algn="l">
              <a:defRPr sz="5400">
                <a:solidFill>
                  <a:schemeClr val="tx1">
                    <a:tint val="75000"/>
                  </a:schemeClr>
                </a:solidFill>
              </a:defRPr>
            </a:lvl1pPr>
          </a:lstStyle>
          <a:p>
            <a:fld id="{2048B3D2-9BC2-4BBB-BECF-8B6E1D11480F}" type="datetimeFigureOut">
              <a:rPr lang="en-GB" smtClean="0"/>
              <a:t>22/12/2016</a:t>
            </a:fld>
            <a:endParaRPr lang="en-GB"/>
          </a:p>
        </p:txBody>
      </p:sp>
      <p:sp>
        <p:nvSpPr>
          <p:cNvPr id="5" name="Footer Placeholder 4"/>
          <p:cNvSpPr>
            <a:spLocks noGrp="1"/>
          </p:cNvSpPr>
          <p:nvPr>
            <p:ph type="ftr" sz="quarter" idx="3"/>
          </p:nvPr>
        </p:nvSpPr>
        <p:spPr>
          <a:xfrm>
            <a:off x="10332100" y="39637439"/>
            <a:ext cx="9576092" cy="2276876"/>
          </a:xfrm>
          <a:prstGeom prst="rect">
            <a:avLst/>
          </a:prstGeom>
        </p:spPr>
        <p:txBody>
          <a:bodyPr vert="horz" lIns="417148" tIns="208576" rIns="417148" bIns="208576" rtlCol="0" anchor="ctr"/>
          <a:lstStyle>
            <a:lvl1pPr algn="ctr">
              <a:defRPr sz="5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72206" y="39637439"/>
            <a:ext cx="7056066" cy="2276876"/>
          </a:xfrm>
          <a:prstGeom prst="rect">
            <a:avLst/>
          </a:prstGeom>
        </p:spPr>
        <p:txBody>
          <a:bodyPr vert="horz" lIns="417148" tIns="208576" rIns="417148" bIns="208576" rtlCol="0" anchor="ctr"/>
          <a:lstStyle>
            <a:lvl1pPr algn="r">
              <a:defRPr sz="5400">
                <a:solidFill>
                  <a:schemeClr val="tx1">
                    <a:tint val="75000"/>
                  </a:schemeClr>
                </a:solidFill>
              </a:defRPr>
            </a:lvl1pPr>
          </a:lstStyle>
          <a:p>
            <a:fld id="{75A08EC9-A06E-432F-909A-44C1BB897AC0}" type="slidenum">
              <a:rPr lang="en-GB" smtClean="0"/>
              <a:t>‹#›</a:t>
            </a:fld>
            <a:endParaRPr lang="en-GB"/>
          </a:p>
        </p:txBody>
      </p:sp>
    </p:spTree>
    <p:extLst>
      <p:ext uri="{BB962C8B-B14F-4D97-AF65-F5344CB8AC3E}">
        <p14:creationId xmlns:p14="http://schemas.microsoft.com/office/powerpoint/2010/main" val="257716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1499" rtl="0" eaLnBrk="1" latinLnBrk="0" hangingPunct="1">
        <a:spcBef>
          <a:spcPct val="0"/>
        </a:spcBef>
        <a:buNone/>
        <a:defRPr sz="20300" kern="1200">
          <a:solidFill>
            <a:schemeClr val="tx1"/>
          </a:solidFill>
          <a:latin typeface="+mj-lt"/>
          <a:ea typeface="+mj-ea"/>
          <a:cs typeface="+mj-cs"/>
        </a:defRPr>
      </a:lvl1pPr>
    </p:titleStyle>
    <p:bodyStyle>
      <a:lvl1pPr marL="1564312" indent="-1564312" algn="l" defTabSz="4171499" rtl="0" eaLnBrk="1" latinLnBrk="0" hangingPunct="1">
        <a:spcBef>
          <a:spcPct val="20000"/>
        </a:spcBef>
        <a:buFont typeface="Arial" panose="020B0604020202020204" pitchFamily="34" charset="0"/>
        <a:buChar char="•"/>
        <a:defRPr sz="14500" kern="1200">
          <a:solidFill>
            <a:schemeClr val="tx1"/>
          </a:solidFill>
          <a:latin typeface="+mn-lt"/>
          <a:ea typeface="+mn-ea"/>
          <a:cs typeface="+mn-cs"/>
        </a:defRPr>
      </a:lvl1pPr>
      <a:lvl2pPr marL="3389341" indent="-1303594" algn="l" defTabSz="4171499"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4371" indent="-1042876" algn="l" defTabSz="4171499"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3pPr>
      <a:lvl4pPr marL="7300122"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85869"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1617"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57368"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43116"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28867" indent="-1042876" algn="l" defTabSz="417149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nl-NL"/>
      </a:defPPr>
      <a:lvl1pPr marL="0" algn="l" defTabSz="4171499" rtl="0" eaLnBrk="1" latinLnBrk="0" hangingPunct="1">
        <a:defRPr sz="8300" kern="1200">
          <a:solidFill>
            <a:schemeClr val="tx1"/>
          </a:solidFill>
          <a:latin typeface="+mn-lt"/>
          <a:ea typeface="+mn-ea"/>
          <a:cs typeface="+mn-cs"/>
        </a:defRPr>
      </a:lvl1pPr>
      <a:lvl2pPr marL="2085747" algn="l" defTabSz="4171499" rtl="0" eaLnBrk="1" latinLnBrk="0" hangingPunct="1">
        <a:defRPr sz="8300" kern="1200">
          <a:solidFill>
            <a:schemeClr val="tx1"/>
          </a:solidFill>
          <a:latin typeface="+mn-lt"/>
          <a:ea typeface="+mn-ea"/>
          <a:cs typeface="+mn-cs"/>
        </a:defRPr>
      </a:lvl2pPr>
      <a:lvl3pPr marL="4171499" algn="l" defTabSz="4171499" rtl="0" eaLnBrk="1" latinLnBrk="0" hangingPunct="1">
        <a:defRPr sz="8300" kern="1200">
          <a:solidFill>
            <a:schemeClr val="tx1"/>
          </a:solidFill>
          <a:latin typeface="+mn-lt"/>
          <a:ea typeface="+mn-ea"/>
          <a:cs typeface="+mn-cs"/>
        </a:defRPr>
      </a:lvl3pPr>
      <a:lvl4pPr marL="6257246" algn="l" defTabSz="4171499" rtl="0" eaLnBrk="1" latinLnBrk="0" hangingPunct="1">
        <a:defRPr sz="8300" kern="1200">
          <a:solidFill>
            <a:schemeClr val="tx1"/>
          </a:solidFill>
          <a:latin typeface="+mn-lt"/>
          <a:ea typeface="+mn-ea"/>
          <a:cs typeface="+mn-cs"/>
        </a:defRPr>
      </a:lvl4pPr>
      <a:lvl5pPr marL="8342994" algn="l" defTabSz="4171499" rtl="0" eaLnBrk="1" latinLnBrk="0" hangingPunct="1">
        <a:defRPr sz="8300" kern="1200">
          <a:solidFill>
            <a:schemeClr val="tx1"/>
          </a:solidFill>
          <a:latin typeface="+mn-lt"/>
          <a:ea typeface="+mn-ea"/>
          <a:cs typeface="+mn-cs"/>
        </a:defRPr>
      </a:lvl5pPr>
      <a:lvl6pPr marL="10428745" algn="l" defTabSz="4171499" rtl="0" eaLnBrk="1" latinLnBrk="0" hangingPunct="1">
        <a:defRPr sz="8300" kern="1200">
          <a:solidFill>
            <a:schemeClr val="tx1"/>
          </a:solidFill>
          <a:latin typeface="+mn-lt"/>
          <a:ea typeface="+mn-ea"/>
          <a:cs typeface="+mn-cs"/>
        </a:defRPr>
      </a:lvl6pPr>
      <a:lvl7pPr marL="12514493" algn="l" defTabSz="4171499" rtl="0" eaLnBrk="1" latinLnBrk="0" hangingPunct="1">
        <a:defRPr sz="8300" kern="1200">
          <a:solidFill>
            <a:schemeClr val="tx1"/>
          </a:solidFill>
          <a:latin typeface="+mn-lt"/>
          <a:ea typeface="+mn-ea"/>
          <a:cs typeface="+mn-cs"/>
        </a:defRPr>
      </a:lvl7pPr>
      <a:lvl8pPr marL="14600244" algn="l" defTabSz="4171499" rtl="0" eaLnBrk="1" latinLnBrk="0" hangingPunct="1">
        <a:defRPr sz="8300" kern="1200">
          <a:solidFill>
            <a:schemeClr val="tx1"/>
          </a:solidFill>
          <a:latin typeface="+mn-lt"/>
          <a:ea typeface="+mn-ea"/>
          <a:cs typeface="+mn-cs"/>
        </a:defRPr>
      </a:lvl8pPr>
      <a:lvl9pPr marL="16685991" algn="l" defTabSz="4171499"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jpg"/><Relationship Id="rId13" Type="http://schemas.openxmlformats.org/officeDocument/2006/relationships/chart" Target="../charts/chart2.xml"/><Relationship Id="rId14" Type="http://schemas.openxmlformats.org/officeDocument/2006/relationships/chart" Target="../charts/chart3.xml"/><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chart" Target="../charts/chart1.xml"/><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8144" y="29087686"/>
            <a:ext cx="13162069" cy="4882809"/>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15748101" y="9141753"/>
            <a:ext cx="13162070" cy="4711279"/>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1726656" y="31463951"/>
            <a:ext cx="12878955" cy="206589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p:cNvSpPr/>
          <p:nvPr/>
        </p:nvSpPr>
        <p:spPr>
          <a:xfrm>
            <a:off x="1618144" y="9118656"/>
            <a:ext cx="13162070" cy="4711279"/>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15777779" y="9199099"/>
            <a:ext cx="13051005" cy="3535290"/>
            <a:chOff x="15777779" y="9199099"/>
            <a:chExt cx="13051005" cy="3535290"/>
          </a:xfrm>
        </p:grpSpPr>
        <p:sp>
          <p:nvSpPr>
            <p:cNvPr id="79" name="TextBox 78"/>
            <p:cNvSpPr txBox="1"/>
            <p:nvPr/>
          </p:nvSpPr>
          <p:spPr>
            <a:xfrm>
              <a:off x="15777779" y="9691014"/>
              <a:ext cx="13051005" cy="3043375"/>
            </a:xfrm>
            <a:prstGeom prst="rect">
              <a:avLst/>
            </a:prstGeom>
            <a:noFill/>
          </p:spPr>
          <p:txBody>
            <a:bodyPr wrap="square">
              <a:spAutoFit/>
            </a:bodyPr>
            <a:lstStyle/>
            <a:p>
              <a:r>
                <a:rPr lang="en-US" sz="3200" dirty="0" smtClean="0"/>
                <a:t>We </a:t>
              </a:r>
              <a:r>
                <a:rPr lang="en-US" sz="3200" dirty="0"/>
                <a:t>could improve the analysis phase next time by doing a more in depth analysis of the current situation and the multiple stakeholders who were involved in the design and development process. </a:t>
              </a:r>
              <a:endParaRPr lang="nl-NL" sz="3200" dirty="0"/>
            </a:p>
            <a:p>
              <a:r>
                <a:rPr lang="en-US" sz="3200" dirty="0"/>
                <a:t>Because of problems with the integration of the intended technical solutions, a new analysis for other technical solutions was necessary during the course.  This resulted in the systems used.</a:t>
              </a:r>
              <a:endParaRPr lang="nl-NL" sz="3200" dirty="0"/>
            </a:p>
          </p:txBody>
        </p:sp>
        <p:sp>
          <p:nvSpPr>
            <p:cNvPr id="80" name="Rectangle 79"/>
            <p:cNvSpPr/>
            <p:nvPr/>
          </p:nvSpPr>
          <p:spPr>
            <a:xfrm>
              <a:off x="15858036" y="9199099"/>
              <a:ext cx="4632807" cy="646331"/>
            </a:xfrm>
            <a:prstGeom prst="rect">
              <a:avLst/>
            </a:prstGeom>
          </p:spPr>
          <p:txBody>
            <a:bodyPr wrap="none">
              <a:spAutoFit/>
            </a:bodyPr>
            <a:lstStyle/>
            <a:p>
              <a:r>
                <a:rPr lang="en-US" sz="3600" b="1" dirty="0">
                  <a:solidFill>
                    <a:schemeClr val="dk1"/>
                  </a:solidFill>
                </a:rPr>
                <a:t>2</a:t>
              </a:r>
              <a:r>
                <a:rPr lang="en-US" sz="3600" b="1" dirty="0" smtClean="0">
                  <a:solidFill>
                    <a:schemeClr val="dk1"/>
                  </a:solidFill>
                </a:rPr>
                <a:t>. Analysis (evaluation)</a:t>
              </a:r>
              <a:endParaRPr lang="en-US" sz="3600" dirty="0">
                <a:solidFill>
                  <a:schemeClr val="dk1"/>
                </a:solidFill>
              </a:endParaRPr>
            </a:p>
          </p:txBody>
        </p:sp>
      </p:grpSp>
      <p:sp>
        <p:nvSpPr>
          <p:cNvPr id="4" name="Rectangle 3"/>
          <p:cNvSpPr/>
          <p:nvPr/>
        </p:nvSpPr>
        <p:spPr>
          <a:xfrm>
            <a:off x="0" y="4210081"/>
            <a:ext cx="30240288" cy="2339102"/>
          </a:xfrm>
          <a:prstGeom prst="rect">
            <a:avLst/>
          </a:prstGeom>
        </p:spPr>
        <p:txBody>
          <a:bodyPr wrap="square">
            <a:spAutoFit/>
          </a:bodyPr>
          <a:lstStyle/>
          <a:p>
            <a:pPr algn="ctr"/>
            <a:r>
              <a:rPr lang="en-US" sz="11000" b="1" dirty="0"/>
              <a:t>Does a </a:t>
            </a:r>
            <a:r>
              <a:rPr lang="en-US" sz="11000" b="1" dirty="0" smtClean="0"/>
              <a:t>blended design work for ICREP? </a:t>
            </a:r>
            <a:endParaRPr lang="nl-NL" sz="3600" dirty="0" smtClean="0"/>
          </a:p>
          <a:p>
            <a:pPr algn="ctr"/>
            <a:r>
              <a:rPr lang="nl-NL" sz="3600" dirty="0" smtClean="0"/>
              <a:t>(Prof. dr. Joy Clancy,  drs. Chris Rouwenhorst, Martine ten Voorde- ter Braack MSc)</a:t>
            </a:r>
            <a:endParaRPr lang="nl-NL" sz="3600" dirty="0"/>
          </a:p>
        </p:txBody>
      </p:sp>
      <p:sp>
        <p:nvSpPr>
          <p:cNvPr id="9" name="TextBox 8"/>
          <p:cNvSpPr txBox="1"/>
          <p:nvPr/>
        </p:nvSpPr>
        <p:spPr>
          <a:xfrm>
            <a:off x="1686750" y="29809864"/>
            <a:ext cx="13704796" cy="2062103"/>
          </a:xfrm>
          <a:prstGeom prst="rect">
            <a:avLst/>
          </a:prstGeom>
          <a:noFill/>
        </p:spPr>
        <p:txBody>
          <a:bodyPr wrap="square">
            <a:spAutoFit/>
          </a:bodyPr>
          <a:lstStyle/>
          <a:p>
            <a:r>
              <a:rPr lang="en-US" sz="3200" dirty="0" smtClean="0"/>
              <a:t>We </a:t>
            </a:r>
            <a:r>
              <a:rPr lang="en-US" sz="3200" dirty="0"/>
              <a:t>ended up by a week by week development approach.  </a:t>
            </a:r>
            <a:endParaRPr lang="nl-NL" sz="3200" dirty="0"/>
          </a:p>
          <a:p>
            <a:r>
              <a:rPr lang="en-US" sz="3200" dirty="0"/>
              <a:t>For each of the steps in the blueprint multiple stakeholders </a:t>
            </a:r>
            <a:r>
              <a:rPr lang="en-US" sz="3200" dirty="0" smtClean="0"/>
              <a:t>were </a:t>
            </a:r>
            <a:r>
              <a:rPr lang="en-US" sz="3200" dirty="0"/>
              <a:t>involved.</a:t>
            </a:r>
            <a:endParaRPr lang="nl-NL" sz="3200" dirty="0"/>
          </a:p>
          <a:p>
            <a:r>
              <a:rPr lang="en-US" sz="3200" dirty="0"/>
              <a:t>The stakeholders had the following tasks:</a:t>
            </a:r>
            <a:endParaRPr lang="nl-NL" sz="3200" dirty="0"/>
          </a:p>
          <a:p>
            <a:r>
              <a:rPr lang="en-US" sz="3200" b="1" dirty="0"/>
              <a:t> </a:t>
            </a:r>
            <a:r>
              <a:rPr lang="en-US" sz="3200" dirty="0" smtClean="0"/>
              <a:t>  </a:t>
            </a:r>
            <a:endParaRPr lang="nl-NL" sz="3200" dirty="0"/>
          </a:p>
        </p:txBody>
      </p:sp>
      <p:sp>
        <p:nvSpPr>
          <p:cNvPr id="12" name="Rectangle 11"/>
          <p:cNvSpPr/>
          <p:nvPr/>
        </p:nvSpPr>
        <p:spPr>
          <a:xfrm>
            <a:off x="1686750" y="29248466"/>
            <a:ext cx="3360600" cy="646331"/>
          </a:xfrm>
          <a:prstGeom prst="rect">
            <a:avLst/>
          </a:prstGeom>
        </p:spPr>
        <p:txBody>
          <a:bodyPr wrap="none">
            <a:spAutoFit/>
          </a:bodyPr>
          <a:lstStyle/>
          <a:p>
            <a:r>
              <a:rPr lang="en-US" sz="3600" b="1" dirty="0" smtClean="0">
                <a:solidFill>
                  <a:schemeClr val="dk1"/>
                </a:solidFill>
              </a:rPr>
              <a:t>4. Development</a:t>
            </a:r>
            <a:endParaRPr lang="en-US" sz="3600" dirty="0">
              <a:solidFill>
                <a:schemeClr val="dk1"/>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val="3132637388"/>
              </p:ext>
            </p:extLst>
          </p:nvPr>
        </p:nvGraphicFramePr>
        <p:xfrm>
          <a:off x="3451326" y="41037761"/>
          <a:ext cx="3348038" cy="1920875"/>
        </p:xfrm>
        <a:graphic>
          <a:graphicData uri="http://schemas.openxmlformats.org/drawingml/2006/table">
            <a:tbl>
              <a:tblPr firstRow="1" bandRow="1"/>
              <a:tblGrid>
                <a:gridCol w="3348038"/>
              </a:tblGrid>
              <a:tr h="1920875">
                <a:tc>
                  <a:txBody>
                    <a:bodyPr/>
                    <a:lstStyle>
                      <a:lvl1pPr marL="0" algn="l" defTabSz="4171499" rtl="0" eaLnBrk="1" latinLnBrk="0" hangingPunct="1">
                        <a:defRPr sz="8300" b="1" kern="1200">
                          <a:solidFill>
                            <a:schemeClr val="lt1"/>
                          </a:solidFill>
                          <a:latin typeface="Calibri"/>
                        </a:defRPr>
                      </a:lvl1pPr>
                      <a:lvl2pPr marL="2085747" algn="l" defTabSz="4171499" rtl="0" eaLnBrk="1" latinLnBrk="0" hangingPunct="1">
                        <a:defRPr sz="8300" b="1" kern="1200">
                          <a:solidFill>
                            <a:schemeClr val="lt1"/>
                          </a:solidFill>
                          <a:latin typeface="Calibri"/>
                        </a:defRPr>
                      </a:lvl2pPr>
                      <a:lvl3pPr marL="4171499" algn="l" defTabSz="4171499" rtl="0" eaLnBrk="1" latinLnBrk="0" hangingPunct="1">
                        <a:defRPr sz="8300" b="1" kern="1200">
                          <a:solidFill>
                            <a:schemeClr val="lt1"/>
                          </a:solidFill>
                          <a:latin typeface="Calibri"/>
                        </a:defRPr>
                      </a:lvl3pPr>
                      <a:lvl4pPr marL="6257246" algn="l" defTabSz="4171499" rtl="0" eaLnBrk="1" latinLnBrk="0" hangingPunct="1">
                        <a:defRPr sz="8300" b="1" kern="1200">
                          <a:solidFill>
                            <a:schemeClr val="lt1"/>
                          </a:solidFill>
                          <a:latin typeface="Calibri"/>
                        </a:defRPr>
                      </a:lvl4pPr>
                      <a:lvl5pPr marL="8342994" algn="l" defTabSz="4171499" rtl="0" eaLnBrk="1" latinLnBrk="0" hangingPunct="1">
                        <a:defRPr sz="8300" b="1" kern="1200">
                          <a:solidFill>
                            <a:schemeClr val="lt1"/>
                          </a:solidFill>
                          <a:latin typeface="Calibri"/>
                        </a:defRPr>
                      </a:lvl5pPr>
                      <a:lvl6pPr marL="10428745" algn="l" defTabSz="4171499" rtl="0" eaLnBrk="1" latinLnBrk="0" hangingPunct="1">
                        <a:defRPr sz="8300" b="1" kern="1200">
                          <a:solidFill>
                            <a:schemeClr val="lt1"/>
                          </a:solidFill>
                          <a:latin typeface="Calibri"/>
                        </a:defRPr>
                      </a:lvl6pPr>
                      <a:lvl7pPr marL="12514493" algn="l" defTabSz="4171499" rtl="0" eaLnBrk="1" latinLnBrk="0" hangingPunct="1">
                        <a:defRPr sz="8300" b="1" kern="1200">
                          <a:solidFill>
                            <a:schemeClr val="lt1"/>
                          </a:solidFill>
                          <a:latin typeface="Calibri"/>
                        </a:defRPr>
                      </a:lvl7pPr>
                      <a:lvl8pPr marL="14600244" algn="l" defTabSz="4171499" rtl="0" eaLnBrk="1" latinLnBrk="0" hangingPunct="1">
                        <a:defRPr sz="8300" b="1" kern="1200">
                          <a:solidFill>
                            <a:schemeClr val="lt1"/>
                          </a:solidFill>
                          <a:latin typeface="Calibri"/>
                        </a:defRPr>
                      </a:lvl8pPr>
                      <a:lvl9pPr marL="16685991" algn="l" defTabSz="4171499" rtl="0" eaLnBrk="1" latinLnBrk="0" hangingPunct="1">
                        <a:defRPr sz="8300" b="1" kern="1200">
                          <a:solidFill>
                            <a:schemeClr val="lt1"/>
                          </a:solidFill>
                          <a:latin typeface="Calibri"/>
                        </a:defRPr>
                      </a:lvl9pPr>
                    </a:lstStyle>
                    <a:p>
                      <a:r>
                        <a:rPr lang="nl-NL" sz="2400" baseline="0" dirty="0" smtClean="0">
                          <a:solidFill>
                            <a:schemeClr val="tx1"/>
                          </a:solidFill>
                        </a:rPr>
                        <a:t>For more </a:t>
                      </a:r>
                      <a:r>
                        <a:rPr lang="nl-NL" sz="2400" baseline="0" dirty="0" err="1" smtClean="0">
                          <a:solidFill>
                            <a:schemeClr val="tx1"/>
                          </a:solidFill>
                        </a:rPr>
                        <a:t>innovation</a:t>
                      </a:r>
                      <a:r>
                        <a:rPr lang="nl-NL" sz="2400" baseline="0" dirty="0" smtClean="0">
                          <a:solidFill>
                            <a:schemeClr val="tx1"/>
                          </a:solidFill>
                        </a:rPr>
                        <a:t>:</a:t>
                      </a:r>
                    </a:p>
                    <a:p>
                      <a:r>
                        <a:rPr lang="nl-NL" sz="2400" baseline="0" dirty="0" smtClean="0">
                          <a:solidFill>
                            <a:schemeClr val="tx1"/>
                          </a:solidFill>
                        </a:rPr>
                        <a:t>http://www.utwente.nl/telt/</a:t>
                      </a:r>
                    </a:p>
                  </a:txBody>
                  <a:tcPr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654410067"/>
              </p:ext>
            </p:extLst>
          </p:nvPr>
        </p:nvGraphicFramePr>
        <p:xfrm>
          <a:off x="7076545" y="41076157"/>
          <a:ext cx="3924300" cy="1920875"/>
        </p:xfrm>
        <a:graphic>
          <a:graphicData uri="http://schemas.openxmlformats.org/drawingml/2006/table">
            <a:tbl>
              <a:tblPr firstRow="1" bandRow="1"/>
              <a:tblGrid>
                <a:gridCol w="3924300"/>
              </a:tblGrid>
              <a:tr h="1920875">
                <a:tc>
                  <a:txBody>
                    <a:bodyPr/>
                    <a:lstStyle>
                      <a:lvl1pPr marL="0" algn="l" defTabSz="4171499" rtl="0" eaLnBrk="1" latinLnBrk="0" hangingPunct="1">
                        <a:defRPr sz="8300" b="1" kern="1200">
                          <a:solidFill>
                            <a:schemeClr val="lt1"/>
                          </a:solidFill>
                          <a:latin typeface="Calibri"/>
                        </a:defRPr>
                      </a:lvl1pPr>
                      <a:lvl2pPr marL="2085747" algn="l" defTabSz="4171499" rtl="0" eaLnBrk="1" latinLnBrk="0" hangingPunct="1">
                        <a:defRPr sz="8300" b="1" kern="1200">
                          <a:solidFill>
                            <a:schemeClr val="lt1"/>
                          </a:solidFill>
                          <a:latin typeface="Calibri"/>
                        </a:defRPr>
                      </a:lvl2pPr>
                      <a:lvl3pPr marL="4171499" algn="l" defTabSz="4171499" rtl="0" eaLnBrk="1" latinLnBrk="0" hangingPunct="1">
                        <a:defRPr sz="8300" b="1" kern="1200">
                          <a:solidFill>
                            <a:schemeClr val="lt1"/>
                          </a:solidFill>
                          <a:latin typeface="Calibri"/>
                        </a:defRPr>
                      </a:lvl3pPr>
                      <a:lvl4pPr marL="6257246" algn="l" defTabSz="4171499" rtl="0" eaLnBrk="1" latinLnBrk="0" hangingPunct="1">
                        <a:defRPr sz="8300" b="1" kern="1200">
                          <a:solidFill>
                            <a:schemeClr val="lt1"/>
                          </a:solidFill>
                          <a:latin typeface="Calibri"/>
                        </a:defRPr>
                      </a:lvl4pPr>
                      <a:lvl5pPr marL="8342994" algn="l" defTabSz="4171499" rtl="0" eaLnBrk="1" latinLnBrk="0" hangingPunct="1">
                        <a:defRPr sz="8300" b="1" kern="1200">
                          <a:solidFill>
                            <a:schemeClr val="lt1"/>
                          </a:solidFill>
                          <a:latin typeface="Calibri"/>
                        </a:defRPr>
                      </a:lvl5pPr>
                      <a:lvl6pPr marL="10428745" algn="l" defTabSz="4171499" rtl="0" eaLnBrk="1" latinLnBrk="0" hangingPunct="1">
                        <a:defRPr sz="8300" b="1" kern="1200">
                          <a:solidFill>
                            <a:schemeClr val="lt1"/>
                          </a:solidFill>
                          <a:latin typeface="Calibri"/>
                        </a:defRPr>
                      </a:lvl6pPr>
                      <a:lvl7pPr marL="12514493" algn="l" defTabSz="4171499" rtl="0" eaLnBrk="1" latinLnBrk="0" hangingPunct="1">
                        <a:defRPr sz="8300" b="1" kern="1200">
                          <a:solidFill>
                            <a:schemeClr val="lt1"/>
                          </a:solidFill>
                          <a:latin typeface="Calibri"/>
                        </a:defRPr>
                      </a:lvl7pPr>
                      <a:lvl8pPr marL="14600244" algn="l" defTabSz="4171499" rtl="0" eaLnBrk="1" latinLnBrk="0" hangingPunct="1">
                        <a:defRPr sz="8300" b="1" kern="1200">
                          <a:solidFill>
                            <a:schemeClr val="lt1"/>
                          </a:solidFill>
                          <a:latin typeface="Calibri"/>
                        </a:defRPr>
                      </a:lvl8pPr>
                      <a:lvl9pPr marL="16685991" algn="l" defTabSz="4171499" rtl="0" eaLnBrk="1" latinLnBrk="0" hangingPunct="1">
                        <a:defRPr sz="8300" b="1" kern="1200">
                          <a:solidFill>
                            <a:schemeClr val="lt1"/>
                          </a:solidFill>
                          <a:latin typeface="Calibri"/>
                        </a:defRPr>
                      </a:lvl9pPr>
                    </a:lstStyle>
                    <a:p>
                      <a:r>
                        <a:rPr lang="nl-NL" sz="2400" baseline="0" dirty="0" smtClean="0">
                          <a:solidFill>
                            <a:schemeClr val="tx1"/>
                          </a:solidFill>
                        </a:rPr>
                        <a:t>Contact</a:t>
                      </a:r>
                    </a:p>
                    <a:p>
                      <a:r>
                        <a:rPr lang="nl-NL" sz="2400" baseline="0" dirty="0" smtClean="0">
                          <a:solidFill>
                            <a:schemeClr val="tx1"/>
                          </a:solidFill>
                        </a:rPr>
                        <a:t>c.rouwenhorst@utwente.nl</a:t>
                      </a:r>
                    </a:p>
                    <a:p>
                      <a:r>
                        <a:rPr lang="nl-NL" sz="2400" baseline="0" dirty="0" smtClean="0">
                          <a:solidFill>
                            <a:schemeClr val="tx1"/>
                          </a:solidFill>
                        </a:rPr>
                        <a:t>m.tenvoorde@utwente.nl</a:t>
                      </a:r>
                      <a:br>
                        <a:rPr lang="nl-NL" sz="2400" baseline="0" dirty="0" smtClean="0">
                          <a:solidFill>
                            <a:schemeClr val="tx1"/>
                          </a:solidFill>
                        </a:rPr>
                      </a:br>
                      <a:endParaRPr lang="nl-NL" sz="2400" baseline="0" dirty="0" smtClean="0">
                        <a:solidFill>
                          <a:schemeClr val="tx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59" name="TextBox 58"/>
          <p:cNvSpPr txBox="1"/>
          <p:nvPr/>
        </p:nvSpPr>
        <p:spPr>
          <a:xfrm>
            <a:off x="17431920" y="40952053"/>
            <a:ext cx="11692688" cy="1446550"/>
          </a:xfrm>
          <a:prstGeom prst="rect">
            <a:avLst/>
          </a:prstGeom>
          <a:noFill/>
        </p:spPr>
        <p:txBody>
          <a:bodyPr wrap="none" rtlCol="0">
            <a:spAutoFit/>
          </a:bodyPr>
          <a:lstStyle/>
          <a:p>
            <a:r>
              <a:rPr lang="en-GB" sz="8800" b="1" dirty="0" smtClean="0">
                <a:latin typeface="Arial Narrow" panose="020B0606020202030204" pitchFamily="34" charset="0"/>
              </a:rPr>
              <a:t>UNIVERSITY OF TWENTE.</a:t>
            </a:r>
            <a:endParaRPr lang="en-GB" sz="8800" b="1" dirty="0">
              <a:latin typeface="Arial Narrow" panose="020B0606020202030204" pitchFamily="34" charset="0"/>
            </a:endParaRPr>
          </a:p>
        </p:txBody>
      </p:sp>
      <p:pic>
        <p:nvPicPr>
          <p:cNvPr id="61" name="Picture 1" descr="Corporate Posters A0 wit new-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6495"/>
            <a:ext cx="302387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761260" y="41042349"/>
            <a:ext cx="1624136" cy="1624136"/>
          </a:xfrm>
          <a:prstGeom prst="rect">
            <a:avLst/>
          </a:prstGeom>
        </p:spPr>
      </p:pic>
      <p:graphicFrame>
        <p:nvGraphicFramePr>
          <p:cNvPr id="69" name="Chart 68"/>
          <p:cNvGraphicFramePr>
            <a:graphicFrameLocks/>
          </p:cNvGraphicFramePr>
          <p:nvPr>
            <p:extLst>
              <p:ext uri="{D42A27DB-BD31-4B8C-83A1-F6EECF244321}">
                <p14:modId xmlns:p14="http://schemas.microsoft.com/office/powerpoint/2010/main" val="3609401072"/>
              </p:ext>
            </p:extLst>
          </p:nvPr>
        </p:nvGraphicFramePr>
        <p:xfrm>
          <a:off x="22169525" y="11959182"/>
          <a:ext cx="5642758" cy="3967336"/>
        </p:xfrm>
        <a:graphic>
          <a:graphicData uri="http://schemas.openxmlformats.org/drawingml/2006/chart">
            <c:chart xmlns:c="http://schemas.openxmlformats.org/drawingml/2006/chart" xmlns:r="http://schemas.openxmlformats.org/officeDocument/2006/relationships" r:id="rId5"/>
          </a:graphicData>
        </a:graphic>
      </p:graphicFrame>
      <p:pic>
        <p:nvPicPr>
          <p:cNvPr id="1031" name="Picture 7" descr="P:\CES\od\OD algemeen\Foto's medewerkers februari 2015\portretten Onderwijskundige Dienst - foto's Gijs van Ouwerkerk\fotosflyer\Rouwenhorst_GIJS0917.jpg"/>
          <p:cNvPicPr>
            <a:picLocks noChangeAspect="1" noChangeArrowheads="1"/>
          </p:cNvPicPr>
          <p:nvPr/>
        </p:nvPicPr>
        <p:blipFill rotWithShape="1">
          <a:blip r:embed="rId6">
            <a:extLst>
              <a:ext uri="{28A0092B-C50C-407E-A947-70E740481C1C}">
                <a14:useLocalDpi xmlns:a14="http://schemas.microsoft.com/office/drawing/2010/main" val="0"/>
              </a:ext>
            </a:extLst>
          </a:blip>
          <a:srcRect b="9091"/>
          <a:stretch/>
        </p:blipFill>
        <p:spPr bwMode="auto">
          <a:xfrm>
            <a:off x="24730822" y="37511340"/>
            <a:ext cx="1962675" cy="266633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654649" y="6765894"/>
            <a:ext cx="22106456" cy="2057181"/>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798664" y="7304981"/>
            <a:ext cx="19561348" cy="1569660"/>
          </a:xfrm>
          <a:prstGeom prst="rect">
            <a:avLst/>
          </a:prstGeom>
          <a:noFill/>
        </p:spPr>
        <p:txBody>
          <a:bodyPr wrap="square">
            <a:spAutoFit/>
          </a:bodyPr>
          <a:lstStyle/>
          <a:p>
            <a:r>
              <a:rPr lang="en-US" sz="3200" dirty="0"/>
              <a:t>The International Course on Rural Energy Planning (ICREP) is </a:t>
            </a:r>
            <a:r>
              <a:rPr lang="en-US" sz="3200" dirty="0" smtClean="0"/>
              <a:t>offered by </a:t>
            </a:r>
            <a:r>
              <a:rPr lang="en-US" sz="3200" dirty="0"/>
              <a:t>the department of Government and Technology for Sustainability (CSTM</a:t>
            </a:r>
            <a:r>
              <a:rPr lang="en-US" sz="3200" dirty="0" smtClean="0"/>
              <a:t>). </a:t>
            </a:r>
            <a:r>
              <a:rPr lang="en-US" sz="3200" dirty="0"/>
              <a:t>In October 2015 a redesign has started in collaboration with the Centre of Expertise in Learning and Teaching (CELT). </a:t>
            </a:r>
            <a:endParaRPr lang="en-US" dirty="0"/>
          </a:p>
        </p:txBody>
      </p:sp>
      <p:sp>
        <p:nvSpPr>
          <p:cNvPr id="39" name="Rectangle 38"/>
          <p:cNvSpPr/>
          <p:nvPr/>
        </p:nvSpPr>
        <p:spPr>
          <a:xfrm>
            <a:off x="1798664" y="6801050"/>
            <a:ext cx="6593556" cy="388234"/>
          </a:xfrm>
          <a:prstGeom prst="rect">
            <a:avLst/>
          </a:prstGeom>
        </p:spPr>
        <p:txBody>
          <a:bodyPr wrap="none">
            <a:spAutoFit/>
          </a:bodyPr>
          <a:lstStyle/>
          <a:p>
            <a:r>
              <a:rPr lang="en-US" sz="3600" b="1" dirty="0">
                <a:solidFill>
                  <a:schemeClr val="dk1"/>
                </a:solidFill>
              </a:rPr>
              <a:t>1. Introduction</a:t>
            </a:r>
            <a:endParaRPr lang="en-US" sz="3600" dirty="0">
              <a:solidFill>
                <a:schemeClr val="dk1"/>
              </a:solidFill>
            </a:endParaRPr>
          </a:p>
        </p:txBody>
      </p:sp>
      <p:grpSp>
        <p:nvGrpSpPr>
          <p:cNvPr id="19" name="Group 18"/>
          <p:cNvGrpSpPr/>
          <p:nvPr/>
        </p:nvGrpSpPr>
        <p:grpSpPr>
          <a:xfrm>
            <a:off x="1618144" y="14326337"/>
            <a:ext cx="13162069" cy="14161139"/>
            <a:chOff x="2170036" y="15766207"/>
            <a:chExt cx="12529392" cy="14649695"/>
          </a:xfrm>
        </p:grpSpPr>
        <p:sp>
          <p:nvSpPr>
            <p:cNvPr id="42" name="Rectangle 41"/>
            <p:cNvSpPr/>
            <p:nvPr/>
          </p:nvSpPr>
          <p:spPr>
            <a:xfrm>
              <a:off x="2170036" y="15838215"/>
              <a:ext cx="12529392" cy="14577687"/>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2243371" y="16298698"/>
              <a:ext cx="12064182" cy="13388280"/>
            </a:xfrm>
            <a:prstGeom prst="rect">
              <a:avLst/>
            </a:prstGeom>
            <a:noFill/>
          </p:spPr>
          <p:txBody>
            <a:bodyPr wrap="square">
              <a:spAutoFit/>
            </a:bodyPr>
            <a:lstStyle/>
            <a:p>
              <a:r>
                <a:rPr lang="en-US" sz="3200" dirty="0"/>
                <a:t>In the interpretation of </a:t>
              </a:r>
              <a:r>
                <a:rPr lang="en-US" sz="3200" dirty="0" err="1"/>
                <a:t>Kerres</a:t>
              </a:r>
              <a:r>
                <a:rPr lang="en-US" sz="3200" dirty="0"/>
                <a:t> and De Witt (2003) blended learning refers to the mix of different didactical methods and different delivery formats. </a:t>
              </a:r>
              <a:endParaRPr lang="nl-NL"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nl-NL" sz="3200" dirty="0" smtClean="0"/>
            </a:p>
            <a:p>
              <a:endParaRPr lang="nl-NL" sz="3200" dirty="0"/>
            </a:p>
            <a:p>
              <a:endParaRPr lang="nl-NL" sz="3200" dirty="0" smtClean="0"/>
            </a:p>
            <a:p>
              <a:endParaRPr lang="nl-NL" sz="3200" dirty="0"/>
            </a:p>
            <a:p>
              <a:endParaRPr lang="nl-NL" sz="3200" dirty="0" smtClean="0"/>
            </a:p>
            <a:p>
              <a:endParaRPr lang="nl-NL" sz="3200" dirty="0"/>
            </a:p>
            <a:p>
              <a:endParaRPr lang="nl-NL" sz="3200" dirty="0" smtClean="0"/>
            </a:p>
            <a:p>
              <a:endParaRPr lang="nl-NL" sz="3200" dirty="0"/>
            </a:p>
            <a:p>
              <a:endParaRPr lang="nl-NL" sz="3200" dirty="0" smtClean="0"/>
            </a:p>
            <a:p>
              <a:endParaRPr lang="nl-NL" sz="3200" dirty="0"/>
            </a:p>
            <a:p>
              <a:r>
                <a:rPr lang="en-US" sz="3200" dirty="0" smtClean="0"/>
                <a:t>Besides </a:t>
              </a:r>
              <a:r>
                <a:rPr lang="en-US" sz="3200" dirty="0"/>
                <a:t>this we choose a </a:t>
              </a:r>
              <a:r>
                <a:rPr lang="en-US" sz="3200" b="1" dirty="0"/>
                <a:t>modular approach</a:t>
              </a:r>
              <a:r>
                <a:rPr lang="en-US" sz="3200" dirty="0"/>
                <a:t> and we take care that the learning objective had a </a:t>
              </a:r>
              <a:r>
                <a:rPr lang="en-US" sz="3200" b="1" dirty="0"/>
                <a:t>meaningful context</a:t>
              </a:r>
              <a:r>
                <a:rPr lang="en-US" sz="3200" dirty="0"/>
                <a:t>. Also we choose s</a:t>
              </a:r>
              <a:r>
                <a:rPr lang="en-US" sz="3200" b="1" dirty="0"/>
                <a:t>uitable ICT systems</a:t>
              </a:r>
              <a:r>
                <a:rPr lang="en-US" sz="3200" dirty="0"/>
                <a:t> to use in developing countries.  </a:t>
              </a:r>
              <a:endParaRPr lang="en-US" sz="3200" dirty="0" smtClean="0"/>
            </a:p>
            <a:p>
              <a:endParaRPr lang="nl-NL" sz="3200" dirty="0"/>
            </a:p>
            <a:p>
              <a:r>
                <a:rPr lang="en-US" sz="3200" dirty="0"/>
                <a:t> </a:t>
              </a:r>
              <a:r>
                <a:rPr lang="en-US" sz="3200" dirty="0" smtClean="0"/>
                <a:t>All </a:t>
              </a:r>
              <a:r>
                <a:rPr lang="en-US" sz="3200" dirty="0"/>
                <a:t>of the above resulted in a:</a:t>
              </a:r>
              <a:endParaRPr lang="nl-NL" sz="3200" dirty="0"/>
            </a:p>
            <a:p>
              <a:pPr lvl="0"/>
              <a:r>
                <a:rPr lang="en-US" sz="3200" dirty="0" smtClean="0"/>
                <a:t>-reduced </a:t>
              </a:r>
              <a:r>
                <a:rPr lang="en-US" sz="3200" dirty="0"/>
                <a:t>amount of contact hours</a:t>
              </a:r>
              <a:endParaRPr lang="nl-NL" sz="3200" dirty="0"/>
            </a:p>
            <a:p>
              <a:pPr lvl="0"/>
              <a:r>
                <a:rPr lang="en-US" sz="3200" dirty="0" smtClean="0"/>
                <a:t>-blended </a:t>
              </a:r>
              <a:r>
                <a:rPr lang="en-US" sz="3200" dirty="0"/>
                <a:t>format (8 online modules, 2 weeks on campus)</a:t>
              </a:r>
              <a:endParaRPr lang="nl-NL" sz="3200" dirty="0"/>
            </a:p>
          </p:txBody>
        </p:sp>
        <p:sp>
          <p:nvSpPr>
            <p:cNvPr id="44" name="Rectangle 43"/>
            <p:cNvSpPr/>
            <p:nvPr/>
          </p:nvSpPr>
          <p:spPr>
            <a:xfrm>
              <a:off x="2216283" y="15766207"/>
              <a:ext cx="1936749" cy="646331"/>
            </a:xfrm>
            <a:prstGeom prst="rect">
              <a:avLst/>
            </a:prstGeom>
          </p:spPr>
          <p:txBody>
            <a:bodyPr wrap="none">
              <a:spAutoFit/>
            </a:bodyPr>
            <a:lstStyle/>
            <a:p>
              <a:r>
                <a:rPr lang="en-US" sz="3600" b="1" dirty="0" smtClean="0">
                  <a:solidFill>
                    <a:schemeClr val="dk1"/>
                  </a:solidFill>
                </a:rPr>
                <a:t>3. Design</a:t>
              </a:r>
              <a:endParaRPr lang="en-US" sz="3600" dirty="0">
                <a:solidFill>
                  <a:schemeClr val="dk1"/>
                </a:solidFill>
              </a:endParaRPr>
            </a:p>
          </p:txBody>
        </p:sp>
      </p:grpSp>
      <p:pic>
        <p:nvPicPr>
          <p:cNvPr id="47" name="Picture 46"/>
          <p:cNvPicPr/>
          <p:nvPr/>
        </p:nvPicPr>
        <p:blipFill rotWithShape="1">
          <a:blip r:embed="rId7"/>
          <a:srcRect l="27940" t="9400" r="1754" b="29631"/>
          <a:stretch/>
        </p:blipFill>
        <p:spPr>
          <a:xfrm>
            <a:off x="9167836" y="18919269"/>
            <a:ext cx="4378101" cy="2347624"/>
          </a:xfrm>
          <a:prstGeom prst="rect">
            <a:avLst/>
          </a:prstGeom>
        </p:spPr>
      </p:pic>
      <p:pic>
        <p:nvPicPr>
          <p:cNvPr id="49" name="Picture 48"/>
          <p:cNvPicPr/>
          <p:nvPr/>
        </p:nvPicPr>
        <p:blipFill>
          <a:blip r:embed="rId8"/>
          <a:stretch>
            <a:fillRect/>
          </a:stretch>
        </p:blipFill>
        <p:spPr>
          <a:xfrm>
            <a:off x="9179687" y="21745865"/>
            <a:ext cx="4378101" cy="2382798"/>
          </a:xfrm>
          <a:prstGeom prst="rect">
            <a:avLst/>
          </a:prstGeom>
        </p:spPr>
      </p:pic>
      <p:pic>
        <p:nvPicPr>
          <p:cNvPr id="51" name="Picture 50"/>
          <p:cNvPicPr/>
          <p:nvPr/>
        </p:nvPicPr>
        <p:blipFill rotWithShape="1">
          <a:blip r:embed="rId9"/>
          <a:srcRect l="-1" r="-2544" b="29673"/>
          <a:stretch/>
        </p:blipFill>
        <p:spPr>
          <a:xfrm>
            <a:off x="2279576" y="18562471"/>
            <a:ext cx="5789090" cy="568368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6281" y="15598020"/>
            <a:ext cx="4925499" cy="3093741"/>
          </a:xfrm>
          <a:prstGeom prst="rect">
            <a:avLst/>
          </a:prstGeom>
        </p:spPr>
      </p:pic>
      <p:sp>
        <p:nvSpPr>
          <p:cNvPr id="17" name="TextBox 16"/>
          <p:cNvSpPr txBox="1"/>
          <p:nvPr/>
        </p:nvSpPr>
        <p:spPr>
          <a:xfrm>
            <a:off x="1695182" y="15813208"/>
            <a:ext cx="7343513" cy="2990154"/>
          </a:xfrm>
          <a:prstGeom prst="rect">
            <a:avLst/>
          </a:prstGeom>
          <a:noFill/>
        </p:spPr>
        <p:txBody>
          <a:bodyPr wrap="square" rtlCol="0">
            <a:spAutoFit/>
          </a:bodyPr>
          <a:lstStyle/>
          <a:p>
            <a:r>
              <a:rPr lang="en-US" sz="3200" dirty="0"/>
              <a:t>In this course we used a large variety in synchronous and a- synchronous (</a:t>
            </a:r>
            <a:r>
              <a:rPr lang="en-US" sz="3200" dirty="0" err="1"/>
              <a:t>Piskurich</a:t>
            </a:r>
            <a:r>
              <a:rPr lang="en-US" sz="3200" dirty="0"/>
              <a:t>, 2006) learning activities. These are offered in different delivery formats like face to face, video, text or images. </a:t>
            </a:r>
            <a:r>
              <a:rPr lang="en-US" sz="3200" dirty="0" smtClean="0"/>
              <a:t> </a:t>
            </a:r>
            <a:endParaRPr lang="nl-NL" sz="3200" dirty="0"/>
          </a:p>
        </p:txBody>
      </p:sp>
      <p:sp>
        <p:nvSpPr>
          <p:cNvPr id="53" name="Rectangle 52"/>
          <p:cNvSpPr/>
          <p:nvPr/>
        </p:nvSpPr>
        <p:spPr>
          <a:xfrm>
            <a:off x="8688278" y="18424615"/>
            <a:ext cx="5399234" cy="362443"/>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Picture 1: Webinar – </a:t>
            </a:r>
            <a:r>
              <a:rPr lang="en-US" sz="1800" i="1" dirty="0" err="1" smtClean="0">
                <a:solidFill>
                  <a:prstClr val="black"/>
                </a:solidFill>
                <a:ea typeface="ＭＳ Ｐゴシック" pitchFamily="34" charset="-128"/>
              </a:rPr>
              <a:t>BlackBoard</a:t>
            </a:r>
            <a:r>
              <a:rPr lang="en-US" sz="1800" i="1" dirty="0" smtClean="0">
                <a:solidFill>
                  <a:prstClr val="black"/>
                </a:solidFill>
                <a:ea typeface="ＭＳ Ｐゴシック" pitchFamily="34" charset="-128"/>
              </a:rPr>
              <a:t> Collaborate Ultra</a:t>
            </a:r>
            <a:endParaRPr lang="en-US" sz="1800" i="1" dirty="0">
              <a:solidFill>
                <a:prstClr val="black"/>
              </a:solidFill>
              <a:ea typeface="ＭＳ Ｐゴシック" pitchFamily="34" charset="-128"/>
            </a:endParaRPr>
          </a:p>
        </p:txBody>
      </p:sp>
      <p:sp>
        <p:nvSpPr>
          <p:cNvPr id="54" name="Rectangle 53"/>
          <p:cNvSpPr/>
          <p:nvPr/>
        </p:nvSpPr>
        <p:spPr>
          <a:xfrm>
            <a:off x="8750124" y="21321875"/>
            <a:ext cx="5399234" cy="362443"/>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Picture 2: Quizzes – Articulate Storyline</a:t>
            </a:r>
            <a:endParaRPr lang="en-US" sz="1800" i="1" dirty="0">
              <a:solidFill>
                <a:prstClr val="black"/>
              </a:solidFill>
              <a:ea typeface="ＭＳ Ｐゴシック" pitchFamily="34" charset="-128"/>
            </a:endParaRPr>
          </a:p>
        </p:txBody>
      </p:sp>
      <p:sp>
        <p:nvSpPr>
          <p:cNvPr id="56" name="Rectangle 55"/>
          <p:cNvSpPr/>
          <p:nvPr/>
        </p:nvSpPr>
        <p:spPr>
          <a:xfrm>
            <a:off x="8718322" y="24148470"/>
            <a:ext cx="5399234" cy="362443"/>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Picture 3: Article – </a:t>
            </a:r>
            <a:r>
              <a:rPr lang="en-US" sz="1800" i="1" dirty="0" err="1" smtClean="0">
                <a:solidFill>
                  <a:prstClr val="black"/>
                </a:solidFill>
                <a:ea typeface="ＭＳ Ｐゴシック" pitchFamily="34" charset="-128"/>
              </a:rPr>
              <a:t>Microlecture</a:t>
            </a:r>
            <a:r>
              <a:rPr lang="en-US" sz="1800" i="1" dirty="0" smtClean="0">
                <a:solidFill>
                  <a:prstClr val="black"/>
                </a:solidFill>
                <a:ea typeface="ＭＳ Ｐゴシック" pitchFamily="34" charset="-128"/>
              </a:rPr>
              <a:t> format</a:t>
            </a:r>
            <a:endParaRPr lang="en-US" sz="1800" i="1" dirty="0">
              <a:solidFill>
                <a:prstClr val="black"/>
              </a:solidFill>
              <a:ea typeface="ＭＳ Ｐゴシック" pitchFamily="34" charset="-128"/>
            </a:endParaRPr>
          </a:p>
        </p:txBody>
      </p:sp>
      <p:sp>
        <p:nvSpPr>
          <p:cNvPr id="62" name="Rectangle 61"/>
          <p:cNvSpPr/>
          <p:nvPr/>
        </p:nvSpPr>
        <p:spPr>
          <a:xfrm>
            <a:off x="2323030" y="24279020"/>
            <a:ext cx="5399234" cy="362443"/>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Picture 4: Discussion Board - TRELLO</a:t>
            </a:r>
            <a:endParaRPr lang="en-US" sz="1800" i="1" dirty="0">
              <a:solidFill>
                <a:prstClr val="black"/>
              </a:solidFill>
              <a:ea typeface="ＭＳ Ｐゴシック" pitchFamily="34" charset="-128"/>
            </a:endParaRPr>
          </a:p>
        </p:txBody>
      </p:sp>
      <p:grpSp>
        <p:nvGrpSpPr>
          <p:cNvPr id="30" name="Group 29"/>
          <p:cNvGrpSpPr/>
          <p:nvPr/>
        </p:nvGrpSpPr>
        <p:grpSpPr>
          <a:xfrm>
            <a:off x="1728608" y="9134469"/>
            <a:ext cx="13262936" cy="4630646"/>
            <a:chOff x="1728608" y="9134469"/>
            <a:chExt cx="12064182" cy="4630646"/>
          </a:xfrm>
        </p:grpSpPr>
        <p:sp>
          <p:nvSpPr>
            <p:cNvPr id="65" name="TextBox 64"/>
            <p:cNvSpPr txBox="1"/>
            <p:nvPr/>
          </p:nvSpPr>
          <p:spPr>
            <a:xfrm>
              <a:off x="1728608" y="9733242"/>
              <a:ext cx="12064182" cy="4031873"/>
            </a:xfrm>
            <a:prstGeom prst="rect">
              <a:avLst/>
            </a:prstGeom>
            <a:noFill/>
          </p:spPr>
          <p:txBody>
            <a:bodyPr wrap="square">
              <a:spAutoFit/>
            </a:bodyPr>
            <a:lstStyle/>
            <a:p>
              <a:r>
                <a:rPr lang="en-US" sz="3200" dirty="0"/>
                <a:t>ICREP has been </a:t>
              </a:r>
              <a:r>
                <a:rPr lang="en-US" sz="3200" dirty="0" smtClean="0"/>
                <a:t>provided by the </a:t>
              </a:r>
              <a:r>
                <a:rPr lang="en-US" sz="3200" dirty="0"/>
                <a:t>University of Twente for 33 years, as an 8 week on campus program. During these years ICREP </a:t>
              </a:r>
              <a:r>
                <a:rPr lang="en-US" sz="3200"/>
                <a:t>was </a:t>
              </a:r>
              <a:r>
                <a:rPr lang="en-US" sz="3200" smtClean="0"/>
                <a:t>run </a:t>
              </a:r>
              <a:r>
                <a:rPr lang="en-US" sz="3200" dirty="0"/>
                <a:t>by an international teaching team and had high educated participants from all over the world, especially African countries. </a:t>
              </a:r>
              <a:endParaRPr lang="nl-NL" sz="3200" dirty="0"/>
            </a:p>
            <a:p>
              <a:r>
                <a:rPr lang="en-US" sz="3200" dirty="0"/>
                <a:t>A redesign process was started to make ICREP sustainable for the upcoming years. For sustainability a blended design was chosen.  </a:t>
              </a:r>
              <a:endParaRPr lang="nl-NL" sz="3200" dirty="0" smtClean="0"/>
            </a:p>
            <a:p>
              <a:r>
                <a:rPr lang="en-US" sz="3200" dirty="0" smtClean="0"/>
                <a:t>At the University of Twente we had limited experience with solutions in designing a blended international course. </a:t>
              </a:r>
              <a:endParaRPr lang="nl-NL" sz="3200" dirty="0"/>
            </a:p>
          </p:txBody>
        </p:sp>
        <p:sp>
          <p:nvSpPr>
            <p:cNvPr id="73" name="Rectangle 72"/>
            <p:cNvSpPr/>
            <p:nvPr/>
          </p:nvSpPr>
          <p:spPr>
            <a:xfrm>
              <a:off x="1728608" y="9134469"/>
              <a:ext cx="2214324" cy="646331"/>
            </a:xfrm>
            <a:prstGeom prst="rect">
              <a:avLst/>
            </a:prstGeom>
          </p:spPr>
          <p:txBody>
            <a:bodyPr wrap="none">
              <a:spAutoFit/>
            </a:bodyPr>
            <a:lstStyle/>
            <a:p>
              <a:r>
                <a:rPr lang="en-US" sz="3600" b="1" dirty="0" smtClean="0">
                  <a:solidFill>
                    <a:schemeClr val="dk1"/>
                  </a:solidFill>
                </a:rPr>
                <a:t>2. Analysis</a:t>
              </a:r>
              <a:endParaRPr lang="en-US" sz="3600" dirty="0">
                <a:solidFill>
                  <a:schemeClr val="dk1"/>
                </a:solidFill>
              </a:endParaRPr>
            </a:p>
          </p:txBody>
        </p:sp>
      </p:grpSp>
      <p:sp>
        <p:nvSpPr>
          <p:cNvPr id="21" name="TextBox 20"/>
          <p:cNvSpPr txBox="1"/>
          <p:nvPr/>
        </p:nvSpPr>
        <p:spPr>
          <a:xfrm>
            <a:off x="2150950" y="31243707"/>
            <a:ext cx="6647533" cy="2031325"/>
          </a:xfrm>
          <a:prstGeom prst="rect">
            <a:avLst/>
          </a:prstGeom>
          <a:noFill/>
        </p:spPr>
        <p:txBody>
          <a:bodyPr wrap="square" rtlCol="0">
            <a:spAutoFit/>
          </a:bodyPr>
          <a:lstStyle/>
          <a:p>
            <a:endParaRPr lang="en-US" sz="1800" b="1" dirty="0" smtClean="0">
              <a:solidFill>
                <a:prstClr val="black"/>
              </a:solidFill>
              <a:ea typeface="ＭＳ Ｐゴシック" pitchFamily="34" charset="-128"/>
            </a:endParaRPr>
          </a:p>
          <a:p>
            <a:r>
              <a:rPr lang="en-US" sz="1800" b="1" dirty="0" smtClean="0">
                <a:ea typeface="ＭＳ Ｐゴシック" pitchFamily="34" charset="-128"/>
              </a:rPr>
              <a:t>Educational </a:t>
            </a:r>
            <a:r>
              <a:rPr lang="en-US" sz="1800" b="1" dirty="0">
                <a:ea typeface="ＭＳ Ｐゴシック" pitchFamily="34" charset="-128"/>
              </a:rPr>
              <a:t>consultants:  </a:t>
            </a:r>
            <a:endParaRPr lang="nl-NL" sz="1800" b="1" dirty="0">
              <a:ea typeface="ＭＳ Ｐゴシック" pitchFamily="34" charset="-128"/>
            </a:endParaRPr>
          </a:p>
          <a:p>
            <a:pPr marL="457200" lvl="0" indent="-457200">
              <a:buFont typeface="Arial" panose="020B0604020202020204" pitchFamily="34" charset="0"/>
              <a:buChar char="•"/>
            </a:pPr>
            <a:r>
              <a:rPr lang="en-US" sz="1800" dirty="0">
                <a:ea typeface="ＭＳ Ｐゴシック" pitchFamily="34" charset="-128"/>
              </a:rPr>
              <a:t>Support in quality by providing manuals and feedback</a:t>
            </a:r>
            <a:endParaRPr lang="nl-NL" sz="1800" dirty="0">
              <a:ea typeface="ＭＳ Ｐゴシック" pitchFamily="34" charset="-128"/>
            </a:endParaRPr>
          </a:p>
          <a:p>
            <a:pPr marL="457200" lvl="0" indent="-457200">
              <a:buFont typeface="Arial" panose="020B0604020202020204" pitchFamily="34" charset="0"/>
              <a:buChar char="•"/>
            </a:pPr>
            <a:r>
              <a:rPr lang="en-US" sz="1800" dirty="0">
                <a:ea typeface="ＭＳ Ｐゴシック" pitchFamily="34" charset="-128"/>
              </a:rPr>
              <a:t>Check the </a:t>
            </a:r>
            <a:r>
              <a:rPr lang="en-US" sz="1800" dirty="0" err="1">
                <a:ea typeface="ＭＳ Ｐゴシック" pitchFamily="34" charset="-128"/>
              </a:rPr>
              <a:t>allignment</a:t>
            </a:r>
            <a:r>
              <a:rPr lang="en-US" sz="1800" dirty="0">
                <a:ea typeface="ＭＳ Ｐゴシック" pitchFamily="34" charset="-128"/>
              </a:rPr>
              <a:t> with educational blueprint</a:t>
            </a:r>
            <a:endParaRPr lang="nl-NL" sz="1800" dirty="0">
              <a:ea typeface="ＭＳ Ｐゴシック" pitchFamily="34" charset="-128"/>
            </a:endParaRPr>
          </a:p>
          <a:p>
            <a:pPr marL="457200" lvl="0" indent="-457200">
              <a:buFont typeface="Arial" panose="020B0604020202020204" pitchFamily="34" charset="0"/>
              <a:buChar char="•"/>
            </a:pPr>
            <a:r>
              <a:rPr lang="en-US" sz="1800" dirty="0">
                <a:ea typeface="ＭＳ Ｐゴシック" pitchFamily="34" charset="-128"/>
              </a:rPr>
              <a:t>Integrate the different parts in Blackboard to create a clear, well structured consistent learning experience.</a:t>
            </a:r>
            <a:endParaRPr lang="nl-NL" sz="1800" dirty="0">
              <a:ea typeface="ＭＳ Ｐゴシック" pitchFamily="34" charset="-128"/>
            </a:endParaRPr>
          </a:p>
          <a:p>
            <a:pPr marL="457200" lvl="0" indent="-457200">
              <a:buFont typeface="Arial" panose="020B0604020202020204" pitchFamily="34" charset="0"/>
              <a:buChar char="•"/>
            </a:pPr>
            <a:r>
              <a:rPr lang="en-US" sz="1800" dirty="0">
                <a:ea typeface="ＭＳ Ｐゴシック" pitchFamily="34" charset="-128"/>
              </a:rPr>
              <a:t>Support in integration and adoption of the different systems</a:t>
            </a:r>
            <a:endParaRPr lang="nl-NL" sz="1800" dirty="0">
              <a:ea typeface="ＭＳ Ｐゴシック" pitchFamily="34" charset="-128"/>
            </a:endParaRPr>
          </a:p>
        </p:txBody>
      </p:sp>
      <p:sp>
        <p:nvSpPr>
          <p:cNvPr id="74" name="TextBox 73"/>
          <p:cNvSpPr txBox="1"/>
          <p:nvPr/>
        </p:nvSpPr>
        <p:spPr>
          <a:xfrm>
            <a:off x="8711432" y="31553800"/>
            <a:ext cx="6647533" cy="2308324"/>
          </a:xfrm>
          <a:prstGeom prst="rect">
            <a:avLst/>
          </a:prstGeom>
          <a:noFill/>
        </p:spPr>
        <p:txBody>
          <a:bodyPr wrap="square" rtlCol="0">
            <a:spAutoFit/>
          </a:bodyPr>
          <a:lstStyle/>
          <a:p>
            <a:r>
              <a:rPr lang="nl-NL" sz="1800" b="1" dirty="0" smtClean="0">
                <a:ea typeface="ＭＳ Ｐゴシック" pitchFamily="34" charset="-128"/>
              </a:rPr>
              <a:t>Teaching team</a:t>
            </a:r>
            <a:endParaRPr lang="nl-NL" sz="1800" b="1" dirty="0">
              <a:ea typeface="ＭＳ Ｐゴシック" pitchFamily="34" charset="-128"/>
            </a:endParaRPr>
          </a:p>
          <a:p>
            <a:pPr marL="285750" lvl="0" indent="-285750">
              <a:buFont typeface="Arial" panose="020B0604020202020204" pitchFamily="34" charset="0"/>
              <a:buChar char="•"/>
            </a:pPr>
            <a:r>
              <a:rPr lang="en-US" sz="1800" dirty="0"/>
              <a:t>Creating the content of the </a:t>
            </a:r>
            <a:r>
              <a:rPr lang="en-US" sz="1800" dirty="0" smtClean="0"/>
              <a:t>materials</a:t>
            </a:r>
          </a:p>
          <a:p>
            <a:pPr marL="285750" lvl="0" indent="-285750">
              <a:buFont typeface="Arial" panose="020B0604020202020204" pitchFamily="34" charset="0"/>
              <a:buChar char="•"/>
            </a:pPr>
            <a:endParaRPr lang="en-US" sz="1800" dirty="0"/>
          </a:p>
          <a:p>
            <a:pPr lvl="0"/>
            <a:r>
              <a:rPr lang="en-US" sz="1800" b="1" dirty="0">
                <a:ea typeface="ＭＳ Ｐゴシック" pitchFamily="34" charset="-128"/>
              </a:rPr>
              <a:t>Student-assistant</a:t>
            </a:r>
          </a:p>
          <a:p>
            <a:pPr marL="285750" indent="-285750">
              <a:buFont typeface="Arial" panose="020B0604020202020204" pitchFamily="34" charset="0"/>
              <a:buChar char="•"/>
            </a:pPr>
            <a:r>
              <a:rPr lang="en-US" sz="1800" dirty="0"/>
              <a:t>Creating the Articulate e-learning modules based upon the educational blueprint and teachers materials.</a:t>
            </a:r>
            <a:endParaRPr lang="nl-NL" sz="1800" dirty="0"/>
          </a:p>
          <a:p>
            <a:pPr lvl="0"/>
            <a:endParaRPr lang="en-US" sz="1800" dirty="0" smtClean="0"/>
          </a:p>
          <a:p>
            <a:pPr lvl="0"/>
            <a:endParaRPr lang="nl-NL" sz="1800" dirty="0"/>
          </a:p>
        </p:txBody>
      </p:sp>
      <p:sp>
        <p:nvSpPr>
          <p:cNvPr id="24" name="Explosion 2 23"/>
          <p:cNvSpPr/>
          <p:nvPr/>
        </p:nvSpPr>
        <p:spPr>
          <a:xfrm>
            <a:off x="21360012" y="5078150"/>
            <a:ext cx="9523787" cy="439615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Box 24"/>
          <p:cNvSpPr txBox="1"/>
          <p:nvPr/>
        </p:nvSpPr>
        <p:spPr>
          <a:xfrm rot="20859896">
            <a:off x="21879745" y="7281743"/>
            <a:ext cx="8431236" cy="830997"/>
          </a:xfrm>
          <a:prstGeom prst="rect">
            <a:avLst/>
          </a:prstGeom>
          <a:noFill/>
        </p:spPr>
        <p:txBody>
          <a:bodyPr wrap="square" rtlCol="0">
            <a:spAutoFit/>
          </a:bodyPr>
          <a:lstStyle/>
          <a:p>
            <a:pPr algn="ctr"/>
            <a:r>
              <a:rPr lang="nl-NL" sz="2400" i="1" dirty="0" smtClean="0">
                <a:solidFill>
                  <a:schemeClr val="bg1"/>
                </a:solidFill>
              </a:rPr>
              <a:t>On question:</a:t>
            </a:r>
            <a:br>
              <a:rPr lang="nl-NL" sz="2400" i="1" dirty="0" smtClean="0">
                <a:solidFill>
                  <a:schemeClr val="bg1"/>
                </a:solidFill>
              </a:rPr>
            </a:br>
            <a:r>
              <a:rPr lang="nl-NL" sz="2400" i="1" dirty="0" smtClean="0">
                <a:solidFill>
                  <a:schemeClr val="bg1"/>
                </a:solidFill>
              </a:rPr>
              <a:t>‘I </a:t>
            </a:r>
            <a:r>
              <a:rPr lang="nl-NL" sz="2400" i="1" dirty="0" err="1" smtClean="0">
                <a:solidFill>
                  <a:schemeClr val="bg1"/>
                </a:solidFill>
              </a:rPr>
              <a:t>would</a:t>
            </a:r>
            <a:r>
              <a:rPr lang="nl-NL" sz="2400" i="1" dirty="0" smtClean="0">
                <a:solidFill>
                  <a:schemeClr val="bg1"/>
                </a:solidFill>
              </a:rPr>
              <a:t> </a:t>
            </a:r>
            <a:r>
              <a:rPr lang="nl-NL" sz="2400" i="1" dirty="0" err="1" smtClean="0">
                <a:solidFill>
                  <a:schemeClr val="bg1"/>
                </a:solidFill>
              </a:rPr>
              <a:t>recommend</a:t>
            </a:r>
            <a:r>
              <a:rPr lang="nl-NL" sz="2400" i="1" dirty="0" smtClean="0">
                <a:solidFill>
                  <a:schemeClr val="bg1"/>
                </a:solidFill>
              </a:rPr>
              <a:t> </a:t>
            </a:r>
            <a:r>
              <a:rPr lang="nl-NL" sz="2400" i="1" dirty="0" err="1" smtClean="0">
                <a:solidFill>
                  <a:schemeClr val="bg1"/>
                </a:solidFill>
              </a:rPr>
              <a:t>this</a:t>
            </a:r>
            <a:r>
              <a:rPr lang="nl-NL" sz="2400" i="1" dirty="0" smtClean="0">
                <a:solidFill>
                  <a:schemeClr val="bg1"/>
                </a:solidFill>
              </a:rPr>
              <a:t> course </a:t>
            </a:r>
            <a:r>
              <a:rPr lang="nl-NL" sz="2400" i="1" dirty="0" err="1" smtClean="0">
                <a:solidFill>
                  <a:schemeClr val="bg1"/>
                </a:solidFill>
              </a:rPr>
              <a:t>to</a:t>
            </a:r>
            <a:r>
              <a:rPr lang="nl-NL" sz="2400" i="1" dirty="0" smtClean="0">
                <a:solidFill>
                  <a:schemeClr val="bg1"/>
                </a:solidFill>
              </a:rPr>
              <a:t> </a:t>
            </a:r>
            <a:r>
              <a:rPr lang="nl-NL" sz="2400" i="1" dirty="0" err="1" smtClean="0">
                <a:solidFill>
                  <a:schemeClr val="bg1"/>
                </a:solidFill>
              </a:rPr>
              <a:t>others</a:t>
            </a:r>
            <a:r>
              <a:rPr lang="nl-NL" sz="2400" i="1" dirty="0" smtClean="0">
                <a:solidFill>
                  <a:schemeClr val="bg1"/>
                </a:solidFill>
              </a:rPr>
              <a:t>’</a:t>
            </a:r>
            <a:endParaRPr lang="nl-NL" sz="2400" i="1" dirty="0">
              <a:solidFill>
                <a:schemeClr val="bg1"/>
              </a:solidFill>
            </a:endParaRPr>
          </a:p>
        </p:txBody>
      </p:sp>
      <p:sp>
        <p:nvSpPr>
          <p:cNvPr id="76" name="TextBox 75"/>
          <p:cNvSpPr txBox="1"/>
          <p:nvPr/>
        </p:nvSpPr>
        <p:spPr>
          <a:xfrm rot="20805419">
            <a:off x="23542171" y="5928003"/>
            <a:ext cx="7905663" cy="1015663"/>
          </a:xfrm>
          <a:prstGeom prst="rect">
            <a:avLst/>
          </a:prstGeom>
          <a:noFill/>
        </p:spPr>
        <p:txBody>
          <a:bodyPr wrap="square" rtlCol="0">
            <a:spAutoFit/>
          </a:bodyPr>
          <a:lstStyle/>
          <a:p>
            <a:r>
              <a:rPr lang="nl-NL" sz="6000" b="1" i="1" dirty="0" smtClean="0">
                <a:solidFill>
                  <a:schemeClr val="bg1"/>
                </a:solidFill>
              </a:rPr>
              <a:t>4,9 out of 5 </a:t>
            </a:r>
            <a:endParaRPr lang="nl-NL" sz="6000" b="1" i="1" dirty="0">
              <a:solidFill>
                <a:schemeClr val="bg1"/>
              </a:solidFill>
            </a:endParaRPr>
          </a:p>
        </p:txBody>
      </p:sp>
      <p:grpSp>
        <p:nvGrpSpPr>
          <p:cNvPr id="98" name="Group 97"/>
          <p:cNvGrpSpPr/>
          <p:nvPr/>
        </p:nvGrpSpPr>
        <p:grpSpPr>
          <a:xfrm>
            <a:off x="15748101" y="34284603"/>
            <a:ext cx="13124649" cy="2747684"/>
            <a:chOff x="2309377" y="9304468"/>
            <a:chExt cx="13124649" cy="5395234"/>
          </a:xfrm>
        </p:grpSpPr>
        <p:sp>
          <p:nvSpPr>
            <p:cNvPr id="99" name="Rectangle 98"/>
            <p:cNvSpPr/>
            <p:nvPr/>
          </p:nvSpPr>
          <p:spPr>
            <a:xfrm>
              <a:off x="2309377" y="9446107"/>
              <a:ext cx="13124649" cy="5253595"/>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2309377" y="10509754"/>
              <a:ext cx="7440464" cy="1569660"/>
            </a:xfrm>
            <a:prstGeom prst="rect">
              <a:avLst/>
            </a:prstGeom>
            <a:noFill/>
          </p:spPr>
          <p:txBody>
            <a:bodyPr wrap="square">
              <a:spAutoFit/>
            </a:bodyPr>
            <a:lstStyle/>
            <a:p>
              <a:r>
                <a:rPr lang="en-US" sz="3200" dirty="0"/>
                <a:t>Students used all the systems in this course and they felt well supported, as can be seen in the graph below</a:t>
              </a:r>
              <a:r>
                <a:rPr lang="en-US" sz="3200" dirty="0" smtClean="0"/>
                <a:t>.  </a:t>
              </a:r>
              <a:endParaRPr lang="nl-NL" sz="3200" dirty="0"/>
            </a:p>
          </p:txBody>
        </p:sp>
        <p:sp>
          <p:nvSpPr>
            <p:cNvPr id="101" name="Rectangle 100"/>
            <p:cNvSpPr/>
            <p:nvPr/>
          </p:nvSpPr>
          <p:spPr>
            <a:xfrm>
              <a:off x="2340796" y="9304468"/>
              <a:ext cx="5170070" cy="1269108"/>
            </a:xfrm>
            <a:prstGeom prst="rect">
              <a:avLst/>
            </a:prstGeom>
          </p:spPr>
          <p:txBody>
            <a:bodyPr wrap="none">
              <a:spAutoFit/>
            </a:bodyPr>
            <a:lstStyle/>
            <a:p>
              <a:r>
                <a:rPr lang="en-US" sz="3600" b="1" dirty="0">
                  <a:solidFill>
                    <a:schemeClr val="dk1"/>
                  </a:solidFill>
                </a:rPr>
                <a:t>5</a:t>
              </a:r>
              <a:r>
                <a:rPr lang="en-US" sz="3600" b="1" dirty="0" smtClean="0">
                  <a:solidFill>
                    <a:schemeClr val="dk1"/>
                  </a:solidFill>
                </a:rPr>
                <a:t>. Implement (evaluation)</a:t>
              </a:r>
              <a:endParaRPr lang="en-US" sz="3600" dirty="0">
                <a:solidFill>
                  <a:schemeClr val="dk1"/>
                </a:solidFill>
              </a:endParaRPr>
            </a:p>
          </p:txBody>
        </p:sp>
      </p:grpSp>
      <p:pic>
        <p:nvPicPr>
          <p:cNvPr id="40" name="Picture 39"/>
          <p:cNvPicPr>
            <a:picLocks noChangeAspect="1"/>
          </p:cNvPicPr>
          <p:nvPr/>
        </p:nvPicPr>
        <p:blipFill rotWithShape="1">
          <a:blip r:embed="rId11" cstate="print">
            <a:extLst>
              <a:ext uri="{28A0092B-C50C-407E-A947-70E740481C1C}">
                <a14:useLocalDpi xmlns:a14="http://schemas.microsoft.com/office/drawing/2010/main" val="0"/>
              </a:ext>
            </a:extLst>
          </a:blip>
          <a:srcRect b="10660"/>
          <a:stretch/>
        </p:blipFill>
        <p:spPr>
          <a:xfrm>
            <a:off x="26934898" y="37536247"/>
            <a:ext cx="1937852" cy="2596565"/>
          </a:xfrm>
          <a:prstGeom prst="rect">
            <a:avLst/>
          </a:prstGeom>
        </p:spPr>
      </p:pic>
      <p:pic>
        <p:nvPicPr>
          <p:cNvPr id="45" name="Picture 44"/>
          <p:cNvPicPr>
            <a:picLocks noChangeAspect="1"/>
          </p:cNvPicPr>
          <p:nvPr/>
        </p:nvPicPr>
        <p:blipFill rotWithShape="1">
          <a:blip r:embed="rId12" cstate="print">
            <a:extLst>
              <a:ext uri="{28A0092B-C50C-407E-A947-70E740481C1C}">
                <a14:useLocalDpi xmlns:a14="http://schemas.microsoft.com/office/drawing/2010/main" val="0"/>
              </a:ext>
            </a:extLst>
          </a:blip>
          <a:srcRect b="4048"/>
          <a:stretch/>
        </p:blipFill>
        <p:spPr>
          <a:xfrm>
            <a:off x="22610239" y="37578041"/>
            <a:ext cx="1828800" cy="2632161"/>
          </a:xfrm>
          <a:prstGeom prst="rect">
            <a:avLst/>
          </a:prstGeom>
        </p:spPr>
      </p:pic>
      <p:graphicFrame>
        <p:nvGraphicFramePr>
          <p:cNvPr id="103" name="Chart 102"/>
          <p:cNvGraphicFramePr>
            <a:graphicFrameLocks/>
          </p:cNvGraphicFramePr>
          <p:nvPr>
            <p:extLst>
              <p:ext uri="{D42A27DB-BD31-4B8C-83A1-F6EECF244321}">
                <p14:modId xmlns:p14="http://schemas.microsoft.com/office/powerpoint/2010/main" val="4081117413"/>
              </p:ext>
            </p:extLst>
          </p:nvPr>
        </p:nvGraphicFramePr>
        <p:xfrm>
          <a:off x="24042650" y="34368299"/>
          <a:ext cx="4003617" cy="2486445"/>
        </p:xfrm>
        <a:graphic>
          <a:graphicData uri="http://schemas.openxmlformats.org/drawingml/2006/chart">
            <c:chart xmlns:c="http://schemas.openxmlformats.org/drawingml/2006/chart" xmlns:r="http://schemas.openxmlformats.org/officeDocument/2006/relationships" r:id="rId13"/>
          </a:graphicData>
        </a:graphic>
      </p:graphicFrame>
      <p:sp>
        <p:nvSpPr>
          <p:cNvPr id="105" name="Rectangle 104"/>
          <p:cNvSpPr/>
          <p:nvPr/>
        </p:nvSpPr>
        <p:spPr>
          <a:xfrm>
            <a:off x="24123645" y="36732388"/>
            <a:ext cx="5139703" cy="369332"/>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Figure 2:  System support was sufficient (n=12)</a:t>
            </a:r>
            <a:endParaRPr lang="en-US" sz="1800" i="1" dirty="0">
              <a:solidFill>
                <a:prstClr val="black"/>
              </a:solidFill>
              <a:ea typeface="ＭＳ Ｐゴシック" pitchFamily="34" charset="-128"/>
            </a:endParaRPr>
          </a:p>
        </p:txBody>
      </p:sp>
      <p:sp>
        <p:nvSpPr>
          <p:cNvPr id="107" name="Rectangle 106"/>
          <p:cNvSpPr/>
          <p:nvPr/>
        </p:nvSpPr>
        <p:spPr>
          <a:xfrm>
            <a:off x="1629286" y="37440615"/>
            <a:ext cx="20568224" cy="3359580"/>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1680560" y="37851528"/>
            <a:ext cx="41924612" cy="3046988"/>
          </a:xfrm>
          <a:prstGeom prst="rect">
            <a:avLst/>
          </a:prstGeom>
          <a:noFill/>
        </p:spPr>
        <p:txBody>
          <a:bodyPr wrap="square">
            <a:spAutoFit/>
          </a:bodyPr>
          <a:lstStyle/>
          <a:p>
            <a:pPr marL="457200" lvl="0" indent="-457200">
              <a:buFont typeface="Arial" panose="020B0604020202020204" pitchFamily="34" charset="0"/>
              <a:buChar char="•"/>
            </a:pPr>
            <a:r>
              <a:rPr lang="en-US" sz="3200" dirty="0"/>
              <a:t>A high variety of learning activities seems to have a positive influence on the course appreciation. </a:t>
            </a:r>
            <a:endParaRPr lang="nl-NL" sz="3200" dirty="0"/>
          </a:p>
          <a:p>
            <a:pPr marL="457200" lvl="0" indent="-457200">
              <a:buFont typeface="Arial" panose="020B0604020202020204" pitchFamily="34" charset="0"/>
              <a:buChar char="•"/>
            </a:pPr>
            <a:r>
              <a:rPr lang="en-US" sz="3200" dirty="0"/>
              <a:t>A high variety of different delivery formats seems to have a positive influence on the course appreciation. </a:t>
            </a:r>
            <a:endParaRPr lang="nl-NL" sz="3200" dirty="0"/>
          </a:p>
          <a:p>
            <a:pPr marL="457200" lvl="0" indent="-457200">
              <a:buFont typeface="Arial" panose="020B0604020202020204" pitchFamily="34" charset="0"/>
              <a:buChar char="•"/>
            </a:pPr>
            <a:r>
              <a:rPr lang="en-US" sz="3200" dirty="0"/>
              <a:t>Make clear arrangements with </a:t>
            </a:r>
            <a:r>
              <a:rPr lang="en-US" sz="3200" dirty="0" smtClean="0"/>
              <a:t>the stakeholders </a:t>
            </a:r>
            <a:r>
              <a:rPr lang="en-US" sz="3200" dirty="0"/>
              <a:t>about the planning, the responsibilities and the way of communication.</a:t>
            </a:r>
            <a:endParaRPr lang="nl-NL" sz="3200" dirty="0"/>
          </a:p>
          <a:p>
            <a:pPr marL="457200" lvl="0" indent="-457200">
              <a:buFont typeface="Arial" panose="020B0604020202020204" pitchFamily="34" charset="0"/>
              <a:buChar char="•"/>
            </a:pPr>
            <a:r>
              <a:rPr lang="en-US" sz="3200" dirty="0"/>
              <a:t>Working with an international teaching team on distance is fun, but challenging. </a:t>
            </a:r>
            <a:endParaRPr lang="nl-NL" sz="3200" dirty="0"/>
          </a:p>
          <a:p>
            <a:pPr marL="457200" lvl="0" indent="-457200">
              <a:buFont typeface="Arial" panose="020B0604020202020204" pitchFamily="34" charset="0"/>
              <a:buChar char="•"/>
            </a:pPr>
            <a:r>
              <a:rPr lang="en-US" sz="3200" dirty="0"/>
              <a:t>Working with a student assistant is highly recommended.</a:t>
            </a:r>
            <a:endParaRPr lang="nl-NL" sz="3200" dirty="0"/>
          </a:p>
          <a:p>
            <a:pPr marL="457200" lvl="0" indent="-457200">
              <a:buFont typeface="Arial" panose="020B0604020202020204" pitchFamily="34" charset="0"/>
              <a:buChar char="•"/>
            </a:pPr>
            <a:r>
              <a:rPr lang="en-US" sz="3200" dirty="0"/>
              <a:t>Make clear arrangements about the quality of the products. </a:t>
            </a:r>
            <a:endParaRPr lang="nl-NL" sz="3200" dirty="0"/>
          </a:p>
        </p:txBody>
      </p:sp>
      <p:sp>
        <p:nvSpPr>
          <p:cNvPr id="109" name="Rectangle 108"/>
          <p:cNvSpPr/>
          <p:nvPr/>
        </p:nvSpPr>
        <p:spPr>
          <a:xfrm>
            <a:off x="1680558" y="37290194"/>
            <a:ext cx="5118805" cy="646331"/>
          </a:xfrm>
          <a:prstGeom prst="rect">
            <a:avLst/>
          </a:prstGeom>
        </p:spPr>
        <p:txBody>
          <a:bodyPr wrap="square">
            <a:spAutoFit/>
          </a:bodyPr>
          <a:lstStyle/>
          <a:p>
            <a:r>
              <a:rPr lang="en-US" sz="3600" b="1" dirty="0">
                <a:solidFill>
                  <a:schemeClr val="dk1"/>
                </a:solidFill>
              </a:rPr>
              <a:t>6</a:t>
            </a:r>
            <a:r>
              <a:rPr lang="en-US" sz="3600" b="1" dirty="0" smtClean="0">
                <a:solidFill>
                  <a:schemeClr val="dk1"/>
                </a:solidFill>
              </a:rPr>
              <a:t>. Lessons learned</a:t>
            </a:r>
            <a:endParaRPr lang="en-US" sz="3600" dirty="0">
              <a:solidFill>
                <a:schemeClr val="dk1"/>
              </a:solidFill>
            </a:endParaRPr>
          </a:p>
        </p:txBody>
      </p:sp>
      <p:sp>
        <p:nvSpPr>
          <p:cNvPr id="112" name="Rectangle 111"/>
          <p:cNvSpPr/>
          <p:nvPr/>
        </p:nvSpPr>
        <p:spPr>
          <a:xfrm>
            <a:off x="15748102" y="14395944"/>
            <a:ext cx="13162069" cy="14091532"/>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ular Callout 26"/>
          <p:cNvSpPr/>
          <p:nvPr/>
        </p:nvSpPr>
        <p:spPr>
          <a:xfrm>
            <a:off x="22964491" y="22245852"/>
            <a:ext cx="4963680" cy="2043817"/>
          </a:xfrm>
          <a:prstGeom prst="wedgeRoundRectCallout">
            <a:avLst>
              <a:gd name="adj1" fmla="val -45984"/>
              <a:gd name="adj2" fmla="val 971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 name="Group 101"/>
          <p:cNvGrpSpPr/>
          <p:nvPr/>
        </p:nvGrpSpPr>
        <p:grpSpPr>
          <a:xfrm>
            <a:off x="15834495" y="14498714"/>
            <a:ext cx="13362603" cy="15121716"/>
            <a:chOff x="31643876" y="15886057"/>
            <a:chExt cx="13362603" cy="15121716"/>
          </a:xfrm>
        </p:grpSpPr>
        <p:sp>
          <p:nvSpPr>
            <p:cNvPr id="82" name="TextBox 81"/>
            <p:cNvSpPr txBox="1"/>
            <p:nvPr/>
          </p:nvSpPr>
          <p:spPr>
            <a:xfrm>
              <a:off x="31643876" y="16532388"/>
              <a:ext cx="12064182" cy="1077218"/>
            </a:xfrm>
            <a:prstGeom prst="rect">
              <a:avLst/>
            </a:prstGeom>
            <a:noFill/>
          </p:spPr>
          <p:txBody>
            <a:bodyPr wrap="square">
              <a:spAutoFit/>
            </a:bodyPr>
            <a:lstStyle/>
            <a:p>
              <a:r>
                <a:rPr lang="en-US" sz="3200" dirty="0"/>
                <a:t>Students and teachers were satisfied with the design of the course. </a:t>
              </a:r>
              <a:r>
                <a:rPr lang="nl-NL" sz="3200" dirty="0"/>
                <a:t>The </a:t>
              </a:r>
              <a:r>
                <a:rPr lang="nl-NL" sz="3200" dirty="0" err="1"/>
                <a:t>results</a:t>
              </a:r>
              <a:r>
                <a:rPr lang="nl-NL" sz="3200" dirty="0"/>
                <a:t> of </a:t>
              </a:r>
              <a:r>
                <a:rPr lang="nl-NL" sz="3200" dirty="0" err="1"/>
                <a:t>the</a:t>
              </a:r>
              <a:r>
                <a:rPr lang="nl-NL" sz="3200" dirty="0"/>
                <a:t> student </a:t>
              </a:r>
              <a:r>
                <a:rPr lang="nl-NL" sz="3200" dirty="0" err="1"/>
                <a:t>evaluation</a:t>
              </a:r>
              <a:r>
                <a:rPr lang="nl-NL" sz="3200" dirty="0"/>
                <a:t> is </a:t>
              </a:r>
              <a:r>
                <a:rPr lang="nl-NL" sz="3200" dirty="0" err="1"/>
                <a:t>visible</a:t>
              </a:r>
              <a:r>
                <a:rPr lang="nl-NL" sz="3200" dirty="0"/>
                <a:t> below. </a:t>
              </a:r>
            </a:p>
          </p:txBody>
        </p:sp>
        <p:sp>
          <p:nvSpPr>
            <p:cNvPr id="83" name="Rectangle 82"/>
            <p:cNvSpPr/>
            <p:nvPr/>
          </p:nvSpPr>
          <p:spPr>
            <a:xfrm>
              <a:off x="31703821" y="15886057"/>
              <a:ext cx="4355231" cy="646331"/>
            </a:xfrm>
            <a:prstGeom prst="rect">
              <a:avLst/>
            </a:prstGeom>
          </p:spPr>
          <p:txBody>
            <a:bodyPr wrap="none">
              <a:spAutoFit/>
            </a:bodyPr>
            <a:lstStyle/>
            <a:p>
              <a:r>
                <a:rPr lang="en-US" sz="3600" b="1" dirty="0" smtClean="0">
                  <a:solidFill>
                    <a:schemeClr val="dk1"/>
                  </a:solidFill>
                </a:rPr>
                <a:t>3. Design (evaluation)</a:t>
              </a:r>
              <a:endParaRPr lang="en-US" sz="3600" dirty="0">
                <a:solidFill>
                  <a:schemeClr val="dk1"/>
                </a:solidFill>
              </a:endParaRPr>
            </a:p>
          </p:txBody>
        </p:sp>
        <p:graphicFrame>
          <p:nvGraphicFramePr>
            <p:cNvPr id="84" name="Chart 83"/>
            <p:cNvGraphicFramePr>
              <a:graphicFrameLocks/>
            </p:cNvGraphicFramePr>
            <p:nvPr>
              <p:extLst>
                <p:ext uri="{D42A27DB-BD31-4B8C-83A1-F6EECF244321}">
                  <p14:modId xmlns:p14="http://schemas.microsoft.com/office/powerpoint/2010/main" val="4124175877"/>
                </p:ext>
              </p:extLst>
            </p:nvPr>
          </p:nvGraphicFramePr>
          <p:xfrm>
            <a:off x="31783205" y="17647586"/>
            <a:ext cx="11433715" cy="5830629"/>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Box 84"/>
            <p:cNvSpPr txBox="1"/>
            <p:nvPr/>
          </p:nvSpPr>
          <p:spPr>
            <a:xfrm>
              <a:off x="31755802" y="23528803"/>
              <a:ext cx="7241757" cy="7478970"/>
            </a:xfrm>
            <a:prstGeom prst="rect">
              <a:avLst/>
            </a:prstGeom>
            <a:noFill/>
          </p:spPr>
          <p:txBody>
            <a:bodyPr wrap="square">
              <a:spAutoFit/>
            </a:bodyPr>
            <a:lstStyle/>
            <a:p>
              <a:r>
                <a:rPr lang="en-US" sz="3200" dirty="0"/>
                <a:t>According to </a:t>
              </a:r>
              <a:r>
                <a:rPr lang="en-US" sz="3200" dirty="0" smtClean="0"/>
                <a:t>Collis </a:t>
              </a:r>
              <a:r>
                <a:rPr lang="en-US" sz="3200" dirty="0"/>
                <a:t>and </a:t>
              </a:r>
              <a:r>
                <a:rPr lang="en-US" sz="3200" dirty="0" err="1"/>
                <a:t>Moonen</a:t>
              </a:r>
              <a:r>
                <a:rPr lang="en-US" sz="3200" dirty="0"/>
                <a:t> (2001), blended learning is a hybrid of traditional face-to-face and online learning so that instruction occurs both in the classroom and online, and where the online component becomes a natural extension of traditional classroom learning.  </a:t>
              </a:r>
            </a:p>
            <a:p>
              <a:endParaRPr lang="en-US" sz="3200" dirty="0" smtClean="0"/>
            </a:p>
            <a:p>
              <a:endParaRPr lang="en-US" sz="3200" dirty="0"/>
            </a:p>
            <a:p>
              <a:endParaRPr lang="en-US" sz="3200" dirty="0" smtClean="0"/>
            </a:p>
            <a:p>
              <a:endParaRPr lang="en-US" sz="3200" dirty="0"/>
            </a:p>
            <a:p>
              <a:endParaRPr lang="en-US" sz="3200" dirty="0" smtClean="0"/>
            </a:p>
            <a:p>
              <a:endParaRPr lang="nl-NL" sz="3200" dirty="0"/>
            </a:p>
            <a:p>
              <a:r>
                <a:rPr lang="en-US" sz="3200" dirty="0"/>
                <a:t> </a:t>
              </a:r>
              <a:endParaRPr lang="nl-NL" sz="3200" dirty="0"/>
            </a:p>
            <a:p>
              <a:endParaRPr lang="nl-NL" sz="3200" dirty="0"/>
            </a:p>
          </p:txBody>
        </p:sp>
        <p:sp>
          <p:nvSpPr>
            <p:cNvPr id="28" name="TextBox 27"/>
            <p:cNvSpPr txBox="1"/>
            <p:nvPr/>
          </p:nvSpPr>
          <p:spPr>
            <a:xfrm>
              <a:off x="39060799" y="23822573"/>
              <a:ext cx="5188519" cy="1815882"/>
            </a:xfrm>
            <a:prstGeom prst="rect">
              <a:avLst/>
            </a:prstGeom>
            <a:noFill/>
          </p:spPr>
          <p:txBody>
            <a:bodyPr wrap="square" rtlCol="0">
              <a:spAutoFit/>
            </a:bodyPr>
            <a:lstStyle/>
            <a:p>
              <a:r>
                <a:rPr lang="en-US" sz="2800" dirty="0" smtClean="0">
                  <a:solidFill>
                    <a:schemeClr val="bg1"/>
                  </a:solidFill>
                </a:rPr>
                <a:t>“ICREP </a:t>
              </a:r>
              <a:r>
                <a:rPr lang="en-US" sz="2800" dirty="0">
                  <a:solidFill>
                    <a:schemeClr val="bg1"/>
                  </a:solidFill>
                </a:rPr>
                <a:t>presented me with the opportunity to network among colleagues from different background and </a:t>
              </a:r>
              <a:r>
                <a:rPr lang="en-US" sz="2800" dirty="0" smtClean="0">
                  <a:solidFill>
                    <a:schemeClr val="bg1"/>
                  </a:solidFill>
                </a:rPr>
                <a:t>countries”</a:t>
              </a:r>
              <a:endParaRPr lang="nl-NL" dirty="0"/>
            </a:p>
          </p:txBody>
        </p:sp>
        <p:sp>
          <p:nvSpPr>
            <p:cNvPr id="88" name="TextBox 87"/>
            <p:cNvSpPr txBox="1"/>
            <p:nvPr/>
          </p:nvSpPr>
          <p:spPr>
            <a:xfrm>
              <a:off x="31791466" y="26841168"/>
              <a:ext cx="12064182" cy="3539430"/>
            </a:xfrm>
            <a:prstGeom prst="rect">
              <a:avLst/>
            </a:prstGeom>
            <a:noFill/>
          </p:spPr>
          <p:txBody>
            <a:bodyPr wrap="square">
              <a:spAutoFit/>
            </a:bodyPr>
            <a:lstStyle/>
            <a:p>
              <a:endParaRPr lang="nl-NL" sz="3200" dirty="0"/>
            </a:p>
            <a:p>
              <a:r>
                <a:rPr lang="en-US" sz="3200" dirty="0" smtClean="0"/>
                <a:t>There </a:t>
              </a:r>
              <a:r>
                <a:rPr lang="en-US" sz="3200" dirty="0"/>
                <a:t>are points for improvement regarding the design of the course:</a:t>
              </a:r>
              <a:endParaRPr lang="nl-NL" sz="3200" dirty="0"/>
            </a:p>
            <a:p>
              <a:pPr marL="457200" lvl="0" indent="-457200" fontAlgn="ctr">
                <a:buFont typeface="Arial" panose="020B0604020202020204" pitchFamily="34" charset="0"/>
                <a:buChar char="•"/>
              </a:pPr>
              <a:r>
                <a:rPr lang="en-US" sz="3200" dirty="0"/>
                <a:t>Formulate the learning objectives more specific and clear. </a:t>
              </a:r>
              <a:endParaRPr lang="nl-NL" sz="3200" dirty="0"/>
            </a:p>
            <a:p>
              <a:pPr marL="457200" lvl="0" indent="-457200" fontAlgn="ctr">
                <a:buFont typeface="Arial" panose="020B0604020202020204" pitchFamily="34" charset="0"/>
                <a:buChar char="•"/>
              </a:pPr>
              <a:r>
                <a:rPr lang="en-US" sz="3200" dirty="0"/>
                <a:t>Skip all materials which not contribute to the learning objectives. </a:t>
              </a:r>
              <a:endParaRPr lang="nl-NL" sz="3200" dirty="0"/>
            </a:p>
            <a:p>
              <a:pPr marL="457200" lvl="0" indent="-457200" fontAlgn="ctr">
                <a:buFont typeface="Arial" panose="020B0604020202020204" pitchFamily="34" charset="0"/>
                <a:buChar char="•"/>
              </a:pPr>
              <a:r>
                <a:rPr lang="en-US" sz="3200" dirty="0"/>
                <a:t>Involve students in the design process </a:t>
              </a:r>
              <a:endParaRPr lang="nl-NL" sz="3200" dirty="0"/>
            </a:p>
            <a:p>
              <a:pPr marL="457200" lvl="0" indent="-457200" fontAlgn="ctr">
                <a:buFont typeface="Arial" panose="020B0604020202020204" pitchFamily="34" charset="0"/>
                <a:buChar char="•"/>
              </a:pPr>
              <a:r>
                <a:rPr lang="nl-NL" sz="3200" dirty="0"/>
                <a:t>Make </a:t>
              </a:r>
              <a:r>
                <a:rPr lang="nl-NL" sz="3200" dirty="0" err="1"/>
                <a:t>the</a:t>
              </a:r>
              <a:r>
                <a:rPr lang="nl-NL" sz="3200" dirty="0"/>
                <a:t> </a:t>
              </a:r>
              <a:r>
                <a:rPr lang="nl-NL" sz="3200" dirty="0" err="1"/>
                <a:t>educational</a:t>
              </a:r>
              <a:r>
                <a:rPr lang="nl-NL" sz="3200" dirty="0"/>
                <a:t> blueprint </a:t>
              </a:r>
              <a:r>
                <a:rPr lang="nl-NL" sz="3200" dirty="0" err="1"/>
                <a:t>final</a:t>
              </a:r>
              <a:endParaRPr lang="nl-NL" sz="3200" dirty="0"/>
            </a:p>
            <a:p>
              <a:endParaRPr lang="nl-NL" sz="3200" dirty="0"/>
            </a:p>
          </p:txBody>
        </p:sp>
        <p:sp>
          <p:nvSpPr>
            <p:cNvPr id="104" name="Rectangle 103"/>
            <p:cNvSpPr/>
            <p:nvPr/>
          </p:nvSpPr>
          <p:spPr>
            <a:xfrm>
              <a:off x="39866776" y="17738727"/>
              <a:ext cx="5139703" cy="369332"/>
            </a:xfrm>
            <a:prstGeom prst="rect">
              <a:avLst/>
            </a:prstGeom>
          </p:spPr>
          <p:txBody>
            <a:bodyPr wrap="square">
              <a:spAutoFit/>
            </a:bodyPr>
            <a:lstStyle/>
            <a:p>
              <a:pPr defTabSz="457200">
                <a:defRPr/>
              </a:pPr>
              <a:r>
                <a:rPr lang="en-US" sz="1800" i="1" dirty="0" smtClean="0">
                  <a:solidFill>
                    <a:prstClr val="black"/>
                  </a:solidFill>
                  <a:ea typeface="ＭＳ Ｐゴシック" pitchFamily="34" charset="-128"/>
                </a:rPr>
                <a:t>Figure 1:  Course design (n=12)</a:t>
              </a:r>
              <a:endParaRPr lang="en-US" sz="1800" i="1" dirty="0">
                <a:solidFill>
                  <a:prstClr val="black"/>
                </a:solidFill>
                <a:ea typeface="ＭＳ Ｐゴシック" pitchFamily="34" charset="-128"/>
              </a:endParaRPr>
            </a:p>
          </p:txBody>
        </p:sp>
      </p:grpSp>
      <p:sp>
        <p:nvSpPr>
          <p:cNvPr id="116" name="Rectangle 115"/>
          <p:cNvSpPr/>
          <p:nvPr/>
        </p:nvSpPr>
        <p:spPr>
          <a:xfrm>
            <a:off x="15808175" y="29087686"/>
            <a:ext cx="13162069" cy="4924925"/>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p:cNvSpPr txBox="1"/>
          <p:nvPr/>
        </p:nvSpPr>
        <p:spPr>
          <a:xfrm>
            <a:off x="15891771" y="29579895"/>
            <a:ext cx="13039171" cy="4524315"/>
          </a:xfrm>
          <a:prstGeom prst="rect">
            <a:avLst/>
          </a:prstGeom>
          <a:noFill/>
        </p:spPr>
        <p:txBody>
          <a:bodyPr wrap="square">
            <a:spAutoFit/>
          </a:bodyPr>
          <a:lstStyle/>
          <a:p>
            <a:r>
              <a:rPr lang="en-US" sz="3200" dirty="0"/>
              <a:t>Because of the week by week development approach, adaptive release was necessary. Due to the fact the materials were delivered late, there was nearly no time to provide didactical feedback on the materials. Students, however, found the materials consistent </a:t>
            </a:r>
            <a:r>
              <a:rPr lang="en-US" sz="3200" b="1" dirty="0"/>
              <a:t>(</a:t>
            </a:r>
            <a:r>
              <a:rPr lang="en-US" sz="3200" b="1" dirty="0" smtClean="0"/>
              <a:t>4,3 out of 5, </a:t>
            </a:r>
            <a:r>
              <a:rPr lang="en-US" sz="3200" b="1" dirty="0"/>
              <a:t>n=12) </a:t>
            </a:r>
            <a:r>
              <a:rPr lang="en-US" sz="3200" dirty="0"/>
              <a:t>and professional </a:t>
            </a:r>
            <a:r>
              <a:rPr lang="en-US" sz="3200" b="1" dirty="0" smtClean="0"/>
              <a:t>(4,8 out of 5, </a:t>
            </a:r>
            <a:r>
              <a:rPr lang="en-US" sz="3200" b="1" dirty="0"/>
              <a:t>n=12) </a:t>
            </a:r>
            <a:r>
              <a:rPr lang="en-US" sz="3200" dirty="0"/>
              <a:t>We think there is still room for improvement for example using the multimedia principles of Mayer (2001</a:t>
            </a:r>
            <a:r>
              <a:rPr lang="en-US" sz="3200" dirty="0" smtClean="0"/>
              <a:t>).</a:t>
            </a:r>
            <a:r>
              <a:rPr lang="en-US" sz="3200" dirty="0"/>
              <a:t> </a:t>
            </a:r>
            <a:endParaRPr lang="nl-NL" sz="3200" dirty="0"/>
          </a:p>
          <a:p>
            <a:r>
              <a:rPr lang="en-US" sz="3200" dirty="0"/>
              <a:t>Working with a student assistant in de development phase worked very well. Once the information is structured and you have clear tasks a student-assistant can do a lot of work. </a:t>
            </a:r>
            <a:endParaRPr lang="nl-NL" sz="3200" dirty="0"/>
          </a:p>
        </p:txBody>
      </p:sp>
      <p:sp>
        <p:nvSpPr>
          <p:cNvPr id="92" name="Rectangle 91"/>
          <p:cNvSpPr/>
          <p:nvPr/>
        </p:nvSpPr>
        <p:spPr>
          <a:xfrm>
            <a:off x="15918978" y="29024112"/>
            <a:ext cx="5655651" cy="646331"/>
          </a:xfrm>
          <a:prstGeom prst="rect">
            <a:avLst/>
          </a:prstGeom>
        </p:spPr>
        <p:txBody>
          <a:bodyPr wrap="none">
            <a:spAutoFit/>
          </a:bodyPr>
          <a:lstStyle/>
          <a:p>
            <a:r>
              <a:rPr lang="en-US" sz="3600" b="1" dirty="0">
                <a:solidFill>
                  <a:schemeClr val="dk1"/>
                </a:solidFill>
              </a:rPr>
              <a:t>4</a:t>
            </a:r>
            <a:r>
              <a:rPr lang="en-US" sz="3600" b="1" dirty="0" smtClean="0">
                <a:solidFill>
                  <a:schemeClr val="dk1"/>
                </a:solidFill>
              </a:rPr>
              <a:t>. Development (evaluation)</a:t>
            </a:r>
            <a:endParaRPr lang="en-US" sz="3600" dirty="0">
              <a:solidFill>
                <a:schemeClr val="dk1"/>
              </a:solidFill>
            </a:endParaRPr>
          </a:p>
        </p:txBody>
      </p:sp>
      <p:sp>
        <p:nvSpPr>
          <p:cNvPr id="118" name="Rectangle 117"/>
          <p:cNvSpPr/>
          <p:nvPr/>
        </p:nvSpPr>
        <p:spPr>
          <a:xfrm>
            <a:off x="1649836" y="34433418"/>
            <a:ext cx="13124649" cy="2675550"/>
          </a:xfrm>
          <a:prstGeom prst="rect">
            <a:avLst/>
          </a:prstGeom>
          <a:solidFill>
            <a:srgbClr val="E1E7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761260" y="34599959"/>
            <a:ext cx="12549363" cy="1631216"/>
          </a:xfrm>
          <a:prstGeom prst="rect">
            <a:avLst/>
          </a:prstGeom>
          <a:noFill/>
        </p:spPr>
        <p:txBody>
          <a:bodyPr wrap="square" rtlCol="0">
            <a:spAutoFit/>
          </a:bodyPr>
          <a:lstStyle/>
          <a:p>
            <a:r>
              <a:rPr lang="nl-NL" sz="3600" b="1" dirty="0" smtClean="0">
                <a:solidFill>
                  <a:prstClr val="black"/>
                </a:solidFill>
              </a:rPr>
              <a:t>5. </a:t>
            </a:r>
            <a:r>
              <a:rPr lang="nl-NL" sz="3600" b="1" dirty="0" err="1" smtClean="0">
                <a:solidFill>
                  <a:prstClr val="black"/>
                </a:solidFill>
              </a:rPr>
              <a:t>Implement</a:t>
            </a:r>
            <a:endParaRPr lang="nl-NL" sz="3600" b="1" dirty="0" smtClean="0">
              <a:solidFill>
                <a:prstClr val="black"/>
              </a:solidFill>
            </a:endParaRPr>
          </a:p>
          <a:p>
            <a:r>
              <a:rPr lang="en-US" sz="3200" dirty="0" smtClean="0"/>
              <a:t>During </a:t>
            </a:r>
            <a:r>
              <a:rPr lang="en-US" sz="3200" dirty="0"/>
              <a:t>the implementation the teaching staff  was leading.  CELT provided some functional support on the use of the different systems. </a:t>
            </a:r>
            <a:endParaRPr lang="nl-NL" sz="3200" dirty="0"/>
          </a:p>
        </p:txBody>
      </p:sp>
      <p:sp>
        <p:nvSpPr>
          <p:cNvPr id="121" name="TextBox 120"/>
          <p:cNvSpPr txBox="1"/>
          <p:nvPr/>
        </p:nvSpPr>
        <p:spPr>
          <a:xfrm>
            <a:off x="22610239" y="40210202"/>
            <a:ext cx="1828800" cy="261610"/>
          </a:xfrm>
          <a:prstGeom prst="rect">
            <a:avLst/>
          </a:prstGeom>
          <a:noFill/>
        </p:spPr>
        <p:txBody>
          <a:bodyPr wrap="square" rtlCol="0">
            <a:spAutoFit/>
          </a:bodyPr>
          <a:lstStyle/>
          <a:p>
            <a:r>
              <a:rPr lang="nl-NL" sz="1100" dirty="0" smtClean="0"/>
              <a:t>Prof. dr. Joy Clancy</a:t>
            </a:r>
            <a:endParaRPr lang="nl-NL" sz="1100" dirty="0"/>
          </a:p>
        </p:txBody>
      </p:sp>
      <p:sp>
        <p:nvSpPr>
          <p:cNvPr id="124" name="TextBox 123"/>
          <p:cNvSpPr txBox="1"/>
          <p:nvPr/>
        </p:nvSpPr>
        <p:spPr>
          <a:xfrm>
            <a:off x="24730822" y="40210202"/>
            <a:ext cx="1828800" cy="261610"/>
          </a:xfrm>
          <a:prstGeom prst="rect">
            <a:avLst/>
          </a:prstGeom>
          <a:noFill/>
        </p:spPr>
        <p:txBody>
          <a:bodyPr wrap="square" rtlCol="0">
            <a:spAutoFit/>
          </a:bodyPr>
          <a:lstStyle/>
          <a:p>
            <a:r>
              <a:rPr lang="nl-NL" sz="1100" dirty="0" smtClean="0"/>
              <a:t>drs. Chris Rouwenhorst</a:t>
            </a:r>
            <a:endParaRPr lang="nl-NL" sz="1100" dirty="0"/>
          </a:p>
        </p:txBody>
      </p:sp>
      <p:sp>
        <p:nvSpPr>
          <p:cNvPr id="125" name="TextBox 124"/>
          <p:cNvSpPr txBox="1"/>
          <p:nvPr/>
        </p:nvSpPr>
        <p:spPr>
          <a:xfrm>
            <a:off x="26999984" y="40210202"/>
            <a:ext cx="1828800" cy="430887"/>
          </a:xfrm>
          <a:prstGeom prst="rect">
            <a:avLst/>
          </a:prstGeom>
          <a:noFill/>
        </p:spPr>
        <p:txBody>
          <a:bodyPr wrap="square" rtlCol="0">
            <a:spAutoFit/>
          </a:bodyPr>
          <a:lstStyle/>
          <a:p>
            <a:r>
              <a:rPr lang="nl-NL" sz="1100" dirty="0" smtClean="0"/>
              <a:t>Martine ten Voorde- </a:t>
            </a:r>
            <a:r>
              <a:rPr lang="nl-NL" sz="1100" smtClean="0"/>
              <a:t>ter Braack MSc</a:t>
            </a:r>
            <a:endParaRPr lang="nl-NL" sz="1100" dirty="0"/>
          </a:p>
        </p:txBody>
      </p:sp>
      <p:sp>
        <p:nvSpPr>
          <p:cNvPr id="122" name="TextBox 121"/>
          <p:cNvSpPr txBox="1"/>
          <p:nvPr/>
        </p:nvSpPr>
        <p:spPr>
          <a:xfrm>
            <a:off x="11591752" y="41106120"/>
            <a:ext cx="5631005" cy="1446550"/>
          </a:xfrm>
          <a:prstGeom prst="rect">
            <a:avLst/>
          </a:prstGeom>
          <a:noFill/>
        </p:spPr>
        <p:txBody>
          <a:bodyPr wrap="square" rtlCol="0">
            <a:spAutoFit/>
          </a:bodyPr>
          <a:lstStyle/>
          <a:p>
            <a:pPr fontAlgn="ctr"/>
            <a:r>
              <a:rPr lang="en-US" sz="1100" dirty="0" smtClean="0"/>
              <a:t>References: </a:t>
            </a:r>
          </a:p>
          <a:p>
            <a:pPr fontAlgn="ctr"/>
            <a:r>
              <a:rPr lang="en-US" sz="1100" dirty="0" err="1" smtClean="0"/>
              <a:t>Kerres</a:t>
            </a:r>
            <a:r>
              <a:rPr lang="en-US" sz="1100" dirty="0"/>
              <a:t>, M. &amp; De Witt, C. (2003) A Didactical Framework for the Design of Blended Learning Arrangements</a:t>
            </a:r>
            <a:r>
              <a:rPr lang="en-US" sz="1100" i="1" dirty="0"/>
              <a:t>, Journal of Educational Media, 28(2)</a:t>
            </a:r>
            <a:r>
              <a:rPr lang="en-US" sz="1100" dirty="0"/>
              <a:t>, 101-113, DOI:10.1080/1358165032000165653</a:t>
            </a:r>
          </a:p>
          <a:p>
            <a:pPr fontAlgn="ctr"/>
            <a:r>
              <a:rPr lang="en-US" sz="1100" dirty="0" err="1"/>
              <a:t>Piskurich</a:t>
            </a:r>
            <a:r>
              <a:rPr lang="en-US" sz="1100" dirty="0"/>
              <a:t>, G.M. (2006). </a:t>
            </a:r>
            <a:r>
              <a:rPr lang="en-US" sz="1100" i="1" dirty="0"/>
              <a:t>Rapid Instructional Design</a:t>
            </a:r>
            <a:r>
              <a:rPr lang="en-US" sz="1100" dirty="0"/>
              <a:t>. San </a:t>
            </a:r>
            <a:r>
              <a:rPr lang="en-US" sz="1100" dirty="0" err="1"/>
              <a:t>Fransisco</a:t>
            </a:r>
            <a:r>
              <a:rPr lang="en-US" sz="1100" dirty="0"/>
              <a:t>: John Wiley &amp; Sons</a:t>
            </a:r>
          </a:p>
          <a:p>
            <a:pPr fontAlgn="ctr"/>
            <a:r>
              <a:rPr lang="en-US" sz="1100" dirty="0"/>
              <a:t>Collis, B. &amp; </a:t>
            </a:r>
            <a:r>
              <a:rPr lang="en-US" sz="1100" dirty="0" err="1"/>
              <a:t>Moonen</a:t>
            </a:r>
            <a:r>
              <a:rPr lang="en-US" sz="1100" dirty="0"/>
              <a:t>, J. (2001). </a:t>
            </a:r>
            <a:r>
              <a:rPr lang="en-US" sz="1100" i="1" dirty="0"/>
              <a:t>Flexible learning in a digital world. </a:t>
            </a:r>
            <a:r>
              <a:rPr lang="en-US" sz="1100" dirty="0"/>
              <a:t>London: </a:t>
            </a:r>
            <a:r>
              <a:rPr lang="en-US" sz="1100" dirty="0" err="1"/>
              <a:t>Kogan</a:t>
            </a:r>
            <a:r>
              <a:rPr lang="en-US" sz="1100" dirty="0"/>
              <a:t> Page limited.</a:t>
            </a:r>
          </a:p>
          <a:p>
            <a:pPr fontAlgn="ctr"/>
            <a:r>
              <a:rPr lang="en-US" sz="1100" dirty="0"/>
              <a:t>Mayer, R.E. (2001). </a:t>
            </a:r>
            <a:r>
              <a:rPr lang="en-US" sz="1100" i="1" dirty="0"/>
              <a:t>Multimedia Learning. </a:t>
            </a:r>
            <a:r>
              <a:rPr lang="en-US" sz="1100" dirty="0"/>
              <a:t>Cambridge: Cambridge University Press.</a:t>
            </a:r>
          </a:p>
          <a:p>
            <a:endParaRPr lang="nl-NL" sz="1100" dirty="0"/>
          </a:p>
        </p:txBody>
      </p:sp>
    </p:spTree>
    <p:custDataLst>
      <p:tags r:id="rId1"/>
    </p:custDataLst>
    <p:extLst>
      <p:ext uri="{BB962C8B-B14F-4D97-AF65-F5344CB8AC3E}">
        <p14:creationId xmlns:p14="http://schemas.microsoft.com/office/powerpoint/2010/main" val="1145748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993</Words>
  <Application>Microsoft Macintosh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Narrow</vt:lpstr>
      <vt:lpstr>Calibri</vt:lpstr>
      <vt:lpstr>ＭＳ Ｐゴシック</vt:lpstr>
      <vt:lpstr>Arial</vt:lpstr>
      <vt:lpstr>Office Theme</vt:lpstr>
      <vt:lpstr>PowerPoint Presentation</vt:lpstr>
    </vt:vector>
  </TitlesOfParts>
  <Company>University of Twente - ICTS</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ICTS</dc:creator>
  <cp:lastModifiedBy>Wytze Koopal</cp:lastModifiedBy>
  <cp:revision>57</cp:revision>
  <cp:lastPrinted>2015-07-01T14:12:07Z</cp:lastPrinted>
  <dcterms:created xsi:type="dcterms:W3CDTF">2015-07-01T09:58:27Z</dcterms:created>
  <dcterms:modified xsi:type="dcterms:W3CDTF">2016-12-22T08:25:35Z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DF3704B6-FAE4-49EF-9735-AFADECF22B6D</vt:lpwstr>
  </property>
  <property fmtid="{D5CDD505-2E9C-101B-9397-08002B2CF9AE}" pid="3" name="ArticulatePath">
    <vt:lpwstr>Rouwenhorst poster MET FRIEMELS 1jul2015 (002)</vt:lpwstr>
  </property>
</Properties>
</file>